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582" r:id="rId2"/>
    <p:sldId id="535" r:id="rId3"/>
    <p:sldId id="608" r:id="rId4"/>
    <p:sldId id="666" r:id="rId5"/>
    <p:sldId id="649" r:id="rId6"/>
    <p:sldId id="668" r:id="rId7"/>
    <p:sldId id="667" r:id="rId8"/>
    <p:sldId id="653" r:id="rId9"/>
    <p:sldId id="652" r:id="rId10"/>
    <p:sldId id="669" r:id="rId11"/>
    <p:sldId id="650" r:id="rId12"/>
    <p:sldId id="694" r:id="rId13"/>
    <p:sldId id="695" r:id="rId14"/>
    <p:sldId id="696" r:id="rId15"/>
    <p:sldId id="697" r:id="rId16"/>
    <p:sldId id="698" r:id="rId17"/>
    <p:sldId id="699" r:id="rId18"/>
    <p:sldId id="700" r:id="rId19"/>
    <p:sldId id="702" r:id="rId20"/>
    <p:sldId id="703" r:id="rId21"/>
    <p:sldId id="704" r:id="rId22"/>
    <p:sldId id="705" r:id="rId23"/>
    <p:sldId id="706" r:id="rId24"/>
    <p:sldId id="707" r:id="rId25"/>
    <p:sldId id="708" r:id="rId26"/>
    <p:sldId id="709" r:id="rId27"/>
    <p:sldId id="710" r:id="rId28"/>
    <p:sldId id="711" r:id="rId29"/>
    <p:sldId id="712" r:id="rId30"/>
    <p:sldId id="674" r:id="rId31"/>
    <p:sldId id="675" r:id="rId32"/>
    <p:sldId id="676" r:id="rId33"/>
    <p:sldId id="677" r:id="rId34"/>
    <p:sldId id="678" r:id="rId35"/>
    <p:sldId id="680" r:id="rId36"/>
    <p:sldId id="681" r:id="rId37"/>
    <p:sldId id="682" r:id="rId38"/>
    <p:sldId id="683" r:id="rId39"/>
    <p:sldId id="684" r:id="rId40"/>
    <p:sldId id="686" r:id="rId41"/>
    <p:sldId id="687" r:id="rId42"/>
    <p:sldId id="688" r:id="rId43"/>
    <p:sldId id="689" r:id="rId44"/>
    <p:sldId id="690" r:id="rId45"/>
    <p:sldId id="691" r:id="rId46"/>
    <p:sldId id="398" r:id="rId47"/>
  </p:sldIdLst>
  <p:sldSz cx="9144000" cy="6858000" type="screen4x3"/>
  <p:notesSz cx="6797675" cy="9928225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768">
          <p15:clr>
            <a:srgbClr val="A4A3A4"/>
          </p15:clr>
        </p15:guide>
        <p15:guide id="3" orient="horz" pos="3504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86">
          <p15:clr>
            <a:srgbClr val="A4A3A4"/>
          </p15:clr>
        </p15:guide>
        <p15:guide id="6" pos="2880">
          <p15:clr>
            <a:srgbClr val="A4A3A4"/>
          </p15:clr>
        </p15:guide>
        <p15:guide id="7" pos="308">
          <p15:clr>
            <a:srgbClr val="A4A3A4"/>
          </p15:clr>
        </p15:guide>
        <p15:guide id="8" pos="535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rhn" initials="c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4B4B83"/>
    <a:srgbClr val="B6CA00"/>
    <a:srgbClr val="4BC7FF"/>
    <a:srgbClr val="F08800"/>
    <a:srgbClr val="FFCCCC"/>
    <a:srgbClr val="E41648"/>
    <a:srgbClr val="8FDCFF"/>
    <a:srgbClr val="0AD922"/>
    <a:srgbClr val="E20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8" autoAdjust="0"/>
    <p:restoredTop sz="92185" autoAdjust="0"/>
  </p:normalViewPr>
  <p:slideViewPr>
    <p:cSldViewPr snapToObjects="1">
      <p:cViewPr varScale="1">
        <p:scale>
          <a:sx n="65" d="100"/>
          <a:sy n="65" d="100"/>
        </p:scale>
        <p:origin x="1926" y="60"/>
      </p:cViewPr>
      <p:guideLst>
        <p:guide orient="horz" pos="2160"/>
        <p:guide orient="horz" pos="768"/>
        <p:guide orient="horz" pos="3504"/>
        <p:guide orient="horz" pos="4032"/>
        <p:guide orient="horz" pos="986"/>
        <p:guide pos="2880"/>
        <p:guide pos="308"/>
        <p:guide pos="53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373FD1-9BD1-4F2D-9EF3-9A1995B1B3C4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43A99A81-B55B-42BE-9760-CE2AFA14E36C}">
      <dgm:prSet phldrT="[Texte]" custT="1"/>
      <dgm:spPr/>
      <dgm:t>
        <a:bodyPr/>
        <a:lstStyle/>
        <a:p>
          <a:r>
            <a:rPr lang="fr-FR" sz="2000" b="1" dirty="0"/>
            <a:t>LNPN</a:t>
          </a:r>
        </a:p>
        <a:p>
          <a:r>
            <a:rPr lang="fr-FR" sz="2000" dirty="0"/>
            <a:t>Avant 2030</a:t>
          </a:r>
        </a:p>
      </dgm:t>
    </dgm:pt>
    <dgm:pt modelId="{FF494CB1-F957-4899-8B9E-3EA9F377C058}" type="parTrans" cxnId="{333FA701-86BD-40B9-B3BC-52D8C0AB3F22}">
      <dgm:prSet/>
      <dgm:spPr/>
      <dgm:t>
        <a:bodyPr/>
        <a:lstStyle/>
        <a:p>
          <a:endParaRPr lang="fr-FR"/>
        </a:p>
      </dgm:t>
    </dgm:pt>
    <dgm:pt modelId="{21650DBA-90B4-4FA7-8796-7992C0DA546E}" type="sibTrans" cxnId="{333FA701-86BD-40B9-B3BC-52D8C0AB3F22}">
      <dgm:prSet/>
      <dgm:spPr/>
      <dgm:t>
        <a:bodyPr/>
        <a:lstStyle/>
        <a:p>
          <a:endParaRPr lang="fr-FR"/>
        </a:p>
      </dgm:t>
    </dgm:pt>
    <dgm:pt modelId="{8C0E6C8D-E8B6-4DB6-BAB3-2106E51EC228}">
      <dgm:prSet phldrT="[Texte]" custT="1"/>
      <dgm:spPr/>
      <dgm:t>
        <a:bodyPr/>
        <a:lstStyle/>
        <a:p>
          <a:r>
            <a:rPr lang="fr-FR" sz="1800" dirty="0"/>
            <a:t>EOLE</a:t>
          </a:r>
        </a:p>
        <a:p>
          <a:r>
            <a:rPr lang="fr-FR" sz="1400" dirty="0"/>
            <a:t>2020-2022</a:t>
          </a:r>
        </a:p>
        <a:p>
          <a:r>
            <a:rPr lang="fr-FR" sz="1600" dirty="0" err="1"/>
            <a:t>Serqueux</a:t>
          </a:r>
          <a:r>
            <a:rPr lang="fr-FR" sz="1600" dirty="0"/>
            <a:t>-Gisors</a:t>
          </a:r>
        </a:p>
        <a:p>
          <a:r>
            <a:rPr lang="fr-FR" sz="1400" dirty="0"/>
            <a:t>2019</a:t>
          </a:r>
        </a:p>
      </dgm:t>
    </dgm:pt>
    <dgm:pt modelId="{DF068E50-CBE7-45AF-BAFD-0B53E565ED24}" type="parTrans" cxnId="{FF853993-4C8F-4A9F-A7F5-65D75DB71CAA}">
      <dgm:prSet/>
      <dgm:spPr/>
      <dgm:t>
        <a:bodyPr/>
        <a:lstStyle/>
        <a:p>
          <a:endParaRPr lang="fr-FR"/>
        </a:p>
      </dgm:t>
    </dgm:pt>
    <dgm:pt modelId="{79CF4FA3-BEF9-4889-9BA3-938B38B036C8}" type="sibTrans" cxnId="{FF853993-4C8F-4A9F-A7F5-65D75DB71CAA}">
      <dgm:prSet/>
      <dgm:spPr/>
      <dgm:t>
        <a:bodyPr/>
        <a:lstStyle/>
        <a:p>
          <a:endParaRPr lang="fr-FR"/>
        </a:p>
      </dgm:t>
    </dgm:pt>
    <dgm:pt modelId="{90CD03FF-E538-442C-8A94-992F9B37C5BF}">
      <dgm:prSet phldrT="[Texte]" custT="1"/>
      <dgm:spPr/>
      <dgm:t>
        <a:bodyPr/>
        <a:lstStyle/>
        <a:p>
          <a:r>
            <a:rPr lang="fr-FR" sz="2000" b="1" dirty="0"/>
            <a:t>Plan impact </a:t>
          </a:r>
          <a:r>
            <a:rPr lang="fr-FR" sz="1600" dirty="0"/>
            <a:t>2015-2020</a:t>
          </a:r>
        </a:p>
      </dgm:t>
    </dgm:pt>
    <dgm:pt modelId="{5E0AFB83-91C7-48E0-BA7D-95BE6D5F6E0C}" type="parTrans" cxnId="{A4B26337-6481-4396-80A2-236F526A0AC3}">
      <dgm:prSet/>
      <dgm:spPr/>
      <dgm:t>
        <a:bodyPr/>
        <a:lstStyle/>
        <a:p>
          <a:endParaRPr lang="fr-FR"/>
        </a:p>
      </dgm:t>
    </dgm:pt>
    <dgm:pt modelId="{F700C514-AF7D-43C9-ADD4-26C801F91A65}" type="sibTrans" cxnId="{A4B26337-6481-4396-80A2-236F526A0AC3}">
      <dgm:prSet/>
      <dgm:spPr/>
      <dgm:t>
        <a:bodyPr/>
        <a:lstStyle/>
        <a:p>
          <a:endParaRPr lang="fr-FR"/>
        </a:p>
      </dgm:t>
    </dgm:pt>
    <dgm:pt modelId="{8CF5F80A-0027-4874-BB7F-0D71D734AA2C}" type="pres">
      <dgm:prSet presAssocID="{03373FD1-9BD1-4F2D-9EF3-9A1995B1B3C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CEF99EB-47AA-4D9C-AE61-C4E54A67E263}" type="pres">
      <dgm:prSet presAssocID="{43A99A81-B55B-42BE-9760-CE2AFA14E36C}" presName="gear1" presStyleLbl="node1" presStyleIdx="0" presStyleCnt="3" custScaleX="109139" custScaleY="108387">
        <dgm:presLayoutVars>
          <dgm:chMax val="1"/>
          <dgm:bulletEnabled val="1"/>
        </dgm:presLayoutVars>
      </dgm:prSet>
      <dgm:spPr/>
    </dgm:pt>
    <dgm:pt modelId="{9DC45298-D545-4C57-AF0B-8343B8A169B6}" type="pres">
      <dgm:prSet presAssocID="{43A99A81-B55B-42BE-9760-CE2AFA14E36C}" presName="gear1srcNode" presStyleLbl="node1" presStyleIdx="0" presStyleCnt="3"/>
      <dgm:spPr/>
    </dgm:pt>
    <dgm:pt modelId="{8D88CF78-FEFC-446A-A158-4736306A8598}" type="pres">
      <dgm:prSet presAssocID="{43A99A81-B55B-42BE-9760-CE2AFA14E36C}" presName="gear1dstNode" presStyleLbl="node1" presStyleIdx="0" presStyleCnt="3"/>
      <dgm:spPr/>
    </dgm:pt>
    <dgm:pt modelId="{C1E231BE-3DA7-4349-81EB-ED629D763AA4}" type="pres">
      <dgm:prSet presAssocID="{8C0E6C8D-E8B6-4DB6-BAB3-2106E51EC228}" presName="gear2" presStyleLbl="node1" presStyleIdx="1" presStyleCnt="3" custScaleX="110658" custScaleY="106235">
        <dgm:presLayoutVars>
          <dgm:chMax val="1"/>
          <dgm:bulletEnabled val="1"/>
        </dgm:presLayoutVars>
      </dgm:prSet>
      <dgm:spPr/>
    </dgm:pt>
    <dgm:pt modelId="{FCFC3562-D33D-44D2-973E-14133227E23E}" type="pres">
      <dgm:prSet presAssocID="{8C0E6C8D-E8B6-4DB6-BAB3-2106E51EC228}" presName="gear2srcNode" presStyleLbl="node1" presStyleIdx="1" presStyleCnt="3"/>
      <dgm:spPr/>
    </dgm:pt>
    <dgm:pt modelId="{BAF68C57-1CD8-425A-B0A9-351410FA52F2}" type="pres">
      <dgm:prSet presAssocID="{8C0E6C8D-E8B6-4DB6-BAB3-2106E51EC228}" presName="gear2dstNode" presStyleLbl="node1" presStyleIdx="1" presStyleCnt="3"/>
      <dgm:spPr/>
    </dgm:pt>
    <dgm:pt modelId="{33E9EBC0-1E60-46B4-BC7C-284582834E94}" type="pres">
      <dgm:prSet presAssocID="{90CD03FF-E538-442C-8A94-992F9B37C5BF}" presName="gear3" presStyleLbl="node1" presStyleIdx="2" presStyleCnt="3" custScaleX="111226" custScaleY="111145" custLinFactNeighborX="1558" custLinFactNeighborY="-2585"/>
      <dgm:spPr/>
    </dgm:pt>
    <dgm:pt modelId="{9A1A6019-2230-4F43-9D9B-5C1476554D9B}" type="pres">
      <dgm:prSet presAssocID="{90CD03FF-E538-442C-8A94-992F9B37C5BF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13D0ECF-B4E9-4DC6-9374-8AF9CDBC4896}" type="pres">
      <dgm:prSet presAssocID="{90CD03FF-E538-442C-8A94-992F9B37C5BF}" presName="gear3srcNode" presStyleLbl="node1" presStyleIdx="2" presStyleCnt="3"/>
      <dgm:spPr/>
    </dgm:pt>
    <dgm:pt modelId="{4B3DDBD9-4629-43DD-BB88-483C9C105852}" type="pres">
      <dgm:prSet presAssocID="{90CD03FF-E538-442C-8A94-992F9B37C5BF}" presName="gear3dstNode" presStyleLbl="node1" presStyleIdx="2" presStyleCnt="3"/>
      <dgm:spPr/>
    </dgm:pt>
    <dgm:pt modelId="{300741F6-CA7E-46BA-AF0E-C9F81D1FD12C}" type="pres">
      <dgm:prSet presAssocID="{21650DBA-90B4-4FA7-8796-7992C0DA546E}" presName="connector1" presStyleLbl="sibTrans2D1" presStyleIdx="0" presStyleCnt="3"/>
      <dgm:spPr/>
    </dgm:pt>
    <dgm:pt modelId="{7A01ABA2-1EAB-4DAC-A610-7A8D9B728CFE}" type="pres">
      <dgm:prSet presAssocID="{79CF4FA3-BEF9-4889-9BA3-938B38B036C8}" presName="connector2" presStyleLbl="sibTrans2D1" presStyleIdx="1" presStyleCnt="3"/>
      <dgm:spPr/>
    </dgm:pt>
    <dgm:pt modelId="{430172A4-2C61-433B-BAE8-3601B7A8A64F}" type="pres">
      <dgm:prSet presAssocID="{F700C514-AF7D-43C9-ADD4-26C801F91A65}" presName="connector3" presStyleLbl="sibTrans2D1" presStyleIdx="2" presStyleCnt="3"/>
      <dgm:spPr/>
    </dgm:pt>
  </dgm:ptLst>
  <dgm:cxnLst>
    <dgm:cxn modelId="{333FA701-86BD-40B9-B3BC-52D8C0AB3F22}" srcId="{03373FD1-9BD1-4F2D-9EF3-9A1995B1B3C4}" destId="{43A99A81-B55B-42BE-9760-CE2AFA14E36C}" srcOrd="0" destOrd="0" parTransId="{FF494CB1-F957-4899-8B9E-3EA9F377C058}" sibTransId="{21650DBA-90B4-4FA7-8796-7992C0DA546E}"/>
    <dgm:cxn modelId="{D6A08D07-2411-4429-9DDE-3043CEA3BFE0}" type="presOf" srcId="{90CD03FF-E538-442C-8A94-992F9B37C5BF}" destId="{E13D0ECF-B4E9-4DC6-9374-8AF9CDBC4896}" srcOrd="2" destOrd="0" presId="urn:microsoft.com/office/officeart/2005/8/layout/gear1"/>
    <dgm:cxn modelId="{F1C2AF09-9876-4F68-887F-EBC8D5A1D932}" type="presOf" srcId="{21650DBA-90B4-4FA7-8796-7992C0DA546E}" destId="{300741F6-CA7E-46BA-AF0E-C9F81D1FD12C}" srcOrd="0" destOrd="0" presId="urn:microsoft.com/office/officeart/2005/8/layout/gear1"/>
    <dgm:cxn modelId="{D75F420C-549C-4CC6-8D82-9DA774057612}" type="presOf" srcId="{03373FD1-9BD1-4F2D-9EF3-9A1995B1B3C4}" destId="{8CF5F80A-0027-4874-BB7F-0D71D734AA2C}" srcOrd="0" destOrd="0" presId="urn:microsoft.com/office/officeart/2005/8/layout/gear1"/>
    <dgm:cxn modelId="{139FE313-8829-4DB6-9F81-3EB07AEAB73C}" type="presOf" srcId="{43A99A81-B55B-42BE-9760-CE2AFA14E36C}" destId="{8D88CF78-FEFC-446A-A158-4736306A8598}" srcOrd="2" destOrd="0" presId="urn:microsoft.com/office/officeart/2005/8/layout/gear1"/>
    <dgm:cxn modelId="{A4B26337-6481-4396-80A2-236F526A0AC3}" srcId="{03373FD1-9BD1-4F2D-9EF3-9A1995B1B3C4}" destId="{90CD03FF-E538-442C-8A94-992F9B37C5BF}" srcOrd="2" destOrd="0" parTransId="{5E0AFB83-91C7-48E0-BA7D-95BE6D5F6E0C}" sibTransId="{F700C514-AF7D-43C9-ADD4-26C801F91A65}"/>
    <dgm:cxn modelId="{126A5562-B0E2-496E-8DC4-A30421FCFAC8}" type="presOf" srcId="{90CD03FF-E538-442C-8A94-992F9B37C5BF}" destId="{4B3DDBD9-4629-43DD-BB88-483C9C105852}" srcOrd="3" destOrd="0" presId="urn:microsoft.com/office/officeart/2005/8/layout/gear1"/>
    <dgm:cxn modelId="{85D7E462-870D-4CEE-B456-0E1783A34BDB}" type="presOf" srcId="{8C0E6C8D-E8B6-4DB6-BAB3-2106E51EC228}" destId="{BAF68C57-1CD8-425A-B0A9-351410FA52F2}" srcOrd="2" destOrd="0" presId="urn:microsoft.com/office/officeart/2005/8/layout/gear1"/>
    <dgm:cxn modelId="{5323A16B-EE23-4817-9151-2F5A6F5CB23B}" type="presOf" srcId="{8C0E6C8D-E8B6-4DB6-BAB3-2106E51EC228}" destId="{FCFC3562-D33D-44D2-973E-14133227E23E}" srcOrd="1" destOrd="0" presId="urn:microsoft.com/office/officeart/2005/8/layout/gear1"/>
    <dgm:cxn modelId="{DDF67D4C-4D9A-4AEC-BA42-5EEDDC36BEFC}" type="presOf" srcId="{F700C514-AF7D-43C9-ADD4-26C801F91A65}" destId="{430172A4-2C61-433B-BAE8-3601B7A8A64F}" srcOrd="0" destOrd="0" presId="urn:microsoft.com/office/officeart/2005/8/layout/gear1"/>
    <dgm:cxn modelId="{775D8B4F-6581-498A-9B8B-A32B3E62840C}" type="presOf" srcId="{8C0E6C8D-E8B6-4DB6-BAB3-2106E51EC228}" destId="{C1E231BE-3DA7-4349-81EB-ED629D763AA4}" srcOrd="0" destOrd="0" presId="urn:microsoft.com/office/officeart/2005/8/layout/gear1"/>
    <dgm:cxn modelId="{E23E5381-D30B-48DC-BD38-278204A3B3BF}" type="presOf" srcId="{79CF4FA3-BEF9-4889-9BA3-938B38B036C8}" destId="{7A01ABA2-1EAB-4DAC-A610-7A8D9B728CFE}" srcOrd="0" destOrd="0" presId="urn:microsoft.com/office/officeart/2005/8/layout/gear1"/>
    <dgm:cxn modelId="{FF853993-4C8F-4A9F-A7F5-65D75DB71CAA}" srcId="{03373FD1-9BD1-4F2D-9EF3-9A1995B1B3C4}" destId="{8C0E6C8D-E8B6-4DB6-BAB3-2106E51EC228}" srcOrd="1" destOrd="0" parTransId="{DF068E50-CBE7-45AF-BAFD-0B53E565ED24}" sibTransId="{79CF4FA3-BEF9-4889-9BA3-938B38B036C8}"/>
    <dgm:cxn modelId="{5B99939B-A0E0-454B-BC7C-79B931392CFB}" type="presOf" srcId="{43A99A81-B55B-42BE-9760-CE2AFA14E36C}" destId="{CCEF99EB-47AA-4D9C-AE61-C4E54A67E263}" srcOrd="0" destOrd="0" presId="urn:microsoft.com/office/officeart/2005/8/layout/gear1"/>
    <dgm:cxn modelId="{99AC27B0-5FAC-4760-B01E-07EC6D32FF67}" type="presOf" srcId="{90CD03FF-E538-442C-8A94-992F9B37C5BF}" destId="{33E9EBC0-1E60-46B4-BC7C-284582834E94}" srcOrd="0" destOrd="0" presId="urn:microsoft.com/office/officeart/2005/8/layout/gear1"/>
    <dgm:cxn modelId="{14EDC6BF-A510-4F24-84AB-E0C236A08A39}" type="presOf" srcId="{43A99A81-B55B-42BE-9760-CE2AFA14E36C}" destId="{9DC45298-D545-4C57-AF0B-8343B8A169B6}" srcOrd="1" destOrd="0" presId="urn:microsoft.com/office/officeart/2005/8/layout/gear1"/>
    <dgm:cxn modelId="{7D93F3E1-EF9A-479E-9216-B9215892A7BF}" type="presOf" srcId="{90CD03FF-E538-442C-8A94-992F9B37C5BF}" destId="{9A1A6019-2230-4F43-9D9B-5C1476554D9B}" srcOrd="1" destOrd="0" presId="urn:microsoft.com/office/officeart/2005/8/layout/gear1"/>
    <dgm:cxn modelId="{73C236B4-CA43-4F3D-BF84-12A8CC476A5A}" type="presParOf" srcId="{8CF5F80A-0027-4874-BB7F-0D71D734AA2C}" destId="{CCEF99EB-47AA-4D9C-AE61-C4E54A67E263}" srcOrd="0" destOrd="0" presId="urn:microsoft.com/office/officeart/2005/8/layout/gear1"/>
    <dgm:cxn modelId="{C1543876-3107-4073-A936-0C98E4D6C84C}" type="presParOf" srcId="{8CF5F80A-0027-4874-BB7F-0D71D734AA2C}" destId="{9DC45298-D545-4C57-AF0B-8343B8A169B6}" srcOrd="1" destOrd="0" presId="urn:microsoft.com/office/officeart/2005/8/layout/gear1"/>
    <dgm:cxn modelId="{857EFA5F-0574-463F-BD41-0EA50AF61CF8}" type="presParOf" srcId="{8CF5F80A-0027-4874-BB7F-0D71D734AA2C}" destId="{8D88CF78-FEFC-446A-A158-4736306A8598}" srcOrd="2" destOrd="0" presId="urn:microsoft.com/office/officeart/2005/8/layout/gear1"/>
    <dgm:cxn modelId="{0F5147FD-91C2-46AB-88BE-7312331E9398}" type="presParOf" srcId="{8CF5F80A-0027-4874-BB7F-0D71D734AA2C}" destId="{C1E231BE-3DA7-4349-81EB-ED629D763AA4}" srcOrd="3" destOrd="0" presId="urn:microsoft.com/office/officeart/2005/8/layout/gear1"/>
    <dgm:cxn modelId="{4E2784A8-6091-41EB-8634-6F03016D38A0}" type="presParOf" srcId="{8CF5F80A-0027-4874-BB7F-0D71D734AA2C}" destId="{FCFC3562-D33D-44D2-973E-14133227E23E}" srcOrd="4" destOrd="0" presId="urn:microsoft.com/office/officeart/2005/8/layout/gear1"/>
    <dgm:cxn modelId="{19D078F3-86E9-4562-AC00-67CDE61A3DAF}" type="presParOf" srcId="{8CF5F80A-0027-4874-BB7F-0D71D734AA2C}" destId="{BAF68C57-1CD8-425A-B0A9-351410FA52F2}" srcOrd="5" destOrd="0" presId="urn:microsoft.com/office/officeart/2005/8/layout/gear1"/>
    <dgm:cxn modelId="{AB498F0C-CD28-43CB-8BC3-29099AB46532}" type="presParOf" srcId="{8CF5F80A-0027-4874-BB7F-0D71D734AA2C}" destId="{33E9EBC0-1E60-46B4-BC7C-284582834E94}" srcOrd="6" destOrd="0" presId="urn:microsoft.com/office/officeart/2005/8/layout/gear1"/>
    <dgm:cxn modelId="{AC875BF4-CA31-4578-95B8-2C23E245967B}" type="presParOf" srcId="{8CF5F80A-0027-4874-BB7F-0D71D734AA2C}" destId="{9A1A6019-2230-4F43-9D9B-5C1476554D9B}" srcOrd="7" destOrd="0" presId="urn:microsoft.com/office/officeart/2005/8/layout/gear1"/>
    <dgm:cxn modelId="{7D8C3799-2DE7-4E56-9CBD-9314082BC86D}" type="presParOf" srcId="{8CF5F80A-0027-4874-BB7F-0D71D734AA2C}" destId="{E13D0ECF-B4E9-4DC6-9374-8AF9CDBC4896}" srcOrd="8" destOrd="0" presId="urn:microsoft.com/office/officeart/2005/8/layout/gear1"/>
    <dgm:cxn modelId="{4F7B774F-5EC6-4C4F-A7C7-5120359690DB}" type="presParOf" srcId="{8CF5F80A-0027-4874-BB7F-0D71D734AA2C}" destId="{4B3DDBD9-4629-43DD-BB88-483C9C105852}" srcOrd="9" destOrd="0" presId="urn:microsoft.com/office/officeart/2005/8/layout/gear1"/>
    <dgm:cxn modelId="{F61EAF57-8264-42ED-AC9D-B340EFEFB658}" type="presParOf" srcId="{8CF5F80A-0027-4874-BB7F-0D71D734AA2C}" destId="{300741F6-CA7E-46BA-AF0E-C9F81D1FD12C}" srcOrd="10" destOrd="0" presId="urn:microsoft.com/office/officeart/2005/8/layout/gear1"/>
    <dgm:cxn modelId="{CA5B8C6B-03F4-4BC3-A375-7B619F5BF350}" type="presParOf" srcId="{8CF5F80A-0027-4874-BB7F-0D71D734AA2C}" destId="{7A01ABA2-1EAB-4DAC-A610-7A8D9B728CFE}" srcOrd="11" destOrd="0" presId="urn:microsoft.com/office/officeart/2005/8/layout/gear1"/>
    <dgm:cxn modelId="{CECBC6AB-988B-4235-971B-00D3F3F4B41B}" type="presParOf" srcId="{8CF5F80A-0027-4874-BB7F-0D71D734AA2C}" destId="{430172A4-2C61-433B-BAE8-3601B7A8A64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EF99EB-47AA-4D9C-AE61-C4E54A67E263}">
      <dsp:nvSpPr>
        <dsp:cNvPr id="0" name=""/>
        <dsp:cNvSpPr/>
      </dsp:nvSpPr>
      <dsp:spPr>
        <a:xfrm>
          <a:off x="3547244" y="2068600"/>
          <a:ext cx="2895923" cy="287597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LNPN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Avant 2030</a:t>
          </a:r>
        </a:p>
      </dsp:txBody>
      <dsp:txXfrm>
        <a:off x="4127962" y="2742282"/>
        <a:ext cx="1734487" cy="1478308"/>
      </dsp:txXfrm>
    </dsp:sp>
    <dsp:sp modelId="{C1E231BE-3DA7-4349-81EB-ED629D763AA4}">
      <dsp:nvSpPr>
        <dsp:cNvPr id="0" name=""/>
        <dsp:cNvSpPr/>
      </dsp:nvSpPr>
      <dsp:spPr>
        <a:xfrm>
          <a:off x="2021843" y="1492537"/>
          <a:ext cx="2135439" cy="205008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EOLE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2020-2022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 err="1"/>
            <a:t>Serqueux</a:t>
          </a:r>
          <a:r>
            <a:rPr lang="fr-FR" sz="1600" kern="1200" dirty="0"/>
            <a:t>-Gisors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2019</a:t>
          </a:r>
        </a:p>
      </dsp:txBody>
      <dsp:txXfrm>
        <a:off x="2550365" y="2011772"/>
        <a:ext cx="1078395" cy="1011616"/>
      </dsp:txXfrm>
    </dsp:sp>
    <dsp:sp modelId="{33E9EBC0-1E60-46B4-BC7C-284582834E94}">
      <dsp:nvSpPr>
        <dsp:cNvPr id="0" name=""/>
        <dsp:cNvSpPr/>
      </dsp:nvSpPr>
      <dsp:spPr>
        <a:xfrm rot="20700000">
          <a:off x="3135215" y="116273"/>
          <a:ext cx="2103595" cy="210094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Plan impact </a:t>
          </a:r>
          <a:r>
            <a:rPr lang="fr-FR" sz="1600" kern="1200" dirty="0"/>
            <a:t>2015-2020</a:t>
          </a:r>
        </a:p>
      </dsp:txBody>
      <dsp:txXfrm rot="-20700000">
        <a:off x="3596752" y="576914"/>
        <a:ext cx="1180520" cy="1179660"/>
      </dsp:txXfrm>
    </dsp:sp>
    <dsp:sp modelId="{300741F6-CA7E-46BA-AF0E-C9F81D1FD12C}">
      <dsp:nvSpPr>
        <dsp:cNvPr id="0" name=""/>
        <dsp:cNvSpPr/>
      </dsp:nvSpPr>
      <dsp:spPr>
        <a:xfrm>
          <a:off x="3471439" y="1775494"/>
          <a:ext cx="3396386" cy="3396386"/>
        </a:xfrm>
        <a:prstGeom prst="circularArrow">
          <a:avLst>
            <a:gd name="adj1" fmla="val 4688"/>
            <a:gd name="adj2" fmla="val 299029"/>
            <a:gd name="adj3" fmla="val 2529403"/>
            <a:gd name="adj4" fmla="val 15833051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01ABA2-1EAB-4DAC-A610-7A8D9B728CFE}">
      <dsp:nvSpPr>
        <dsp:cNvPr id="0" name=""/>
        <dsp:cNvSpPr/>
      </dsp:nvSpPr>
      <dsp:spPr>
        <a:xfrm>
          <a:off x="1782922" y="1123009"/>
          <a:ext cx="2467687" cy="246768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0172A4-2C61-433B-BAE8-3601B7A8A64F}">
      <dsp:nvSpPr>
        <dsp:cNvPr id="0" name=""/>
        <dsp:cNvSpPr/>
      </dsp:nvSpPr>
      <dsp:spPr>
        <a:xfrm>
          <a:off x="2768189" y="-195498"/>
          <a:ext cx="2660663" cy="266066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18501" cy="5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7016" y="0"/>
            <a:ext cx="2918501" cy="5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61614"/>
            <a:ext cx="2918501" cy="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7016" y="9461614"/>
            <a:ext cx="2918501" cy="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67345E-1692-7F4E-BCF4-1F4E459045A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10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>
            <a:lvl1pPr defTabSz="955689">
              <a:defRPr sz="1300"/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5" y="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>
            <a:lvl1pPr algn="r" defTabSz="955689">
              <a:defRPr sz="1300"/>
            </a:lvl1pPr>
          </a:lstStyle>
          <a:p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5408"/>
            <a:ext cx="4985772" cy="4467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35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b" anchorCtr="0" compatLnSpc="1">
            <a:prstTxWarp prst="textNoShape">
              <a:avLst/>
            </a:prstTxWarp>
          </a:bodyPr>
          <a:lstStyle>
            <a:lvl1pPr defTabSz="955689">
              <a:defRPr sz="1300"/>
            </a:lvl1pPr>
          </a:lstStyle>
          <a:p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5" y="943235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b" anchorCtr="0" compatLnSpc="1">
            <a:prstTxWarp prst="textNoShape">
              <a:avLst/>
            </a:prstTxWarp>
          </a:bodyPr>
          <a:lstStyle>
            <a:lvl1pPr algn="r" defTabSz="955689">
              <a:defRPr sz="1300"/>
            </a:lvl1pPr>
          </a:lstStyle>
          <a:p>
            <a:fld id="{79EE52B7-8E25-E441-975D-24C08D9B8C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248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109">
              <a:defRPr/>
            </a:pPr>
            <a:r>
              <a:rPr lang="fr-FR" dirty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811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mémoire.</a:t>
            </a:r>
            <a:r>
              <a:rPr lang="fr-FR" baseline="0" dirty="0"/>
              <a:t> A utiliser éventuellement dans la partie I « contexte 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702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40">
              <a:defRPr/>
            </a:pPr>
            <a:r>
              <a:rPr lang="fr-FR" dirty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9406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560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158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spcBef>
                <a:spcPts val="0"/>
              </a:spcBef>
              <a:spcAft>
                <a:spcPts val="0"/>
              </a:spcAft>
              <a:buSzPct val="90000"/>
              <a:buFontTx/>
              <a:buNone/>
              <a:defRPr/>
            </a:pP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lvl="2" indent="0">
              <a:spcBef>
                <a:spcPct val="20000"/>
              </a:spcBef>
              <a:spcAft>
                <a:spcPct val="35000"/>
              </a:spcAft>
              <a:buSzPct val="90000"/>
              <a:buFont typeface="Wingdings" panose="05000000000000000000" pitchFamily="2" charset="2"/>
              <a:buNone/>
              <a:defRPr/>
            </a:pPr>
            <a:endParaRPr lang="fr-FR" sz="1600" kern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Christophe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Christophe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Christophe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Christophe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7307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150">
              <a:defRPr/>
            </a:pPr>
            <a:r>
              <a:rPr lang="fr-FR"/>
              <a:t>Julien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33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3197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882240">
              <a:defRPr/>
            </a:pP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/>
              <a:t>Ce qui compose le socle ( l’occupation du sol =&gt; les milieux aquatiques, les terres agricoles, les zones boisées , les zones urbanisées) </a:t>
            </a:r>
          </a:p>
          <a:p>
            <a:pPr defTabSz="882240">
              <a:defRPr/>
            </a:pPr>
            <a:r>
              <a:rPr lang="fr-FR" baseline="0" dirty="0"/>
              <a:t>Les facteurs d’importance mis en place par la puissance publique  : les zonages, les outils de protection foncières, les liens de fonctionnalités … </a:t>
            </a:r>
          </a:p>
          <a:p>
            <a:pPr defTabSz="882240">
              <a:defRPr/>
            </a:pPr>
            <a:r>
              <a:rPr lang="fr-FR" baseline="0" dirty="0"/>
              <a:t>Ce qu’il va devenir ( les schémas directeurs et autres documents de planifications)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14167-D690-42E5-A2F5-95F5BB18E393}" type="slidenum">
              <a:rPr lang="fr-FR" smtClean="0"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13221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6171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/>
              <a:t>W</a:t>
            </a:r>
          </a:p>
        </p:txBody>
      </p:sp>
      <p:grpSp>
        <p:nvGrpSpPr>
          <p:cNvPr id="6173" name="Group 29"/>
          <p:cNvGrpSpPr>
            <a:grpSpLocks/>
          </p:cNvGrpSpPr>
          <p:nvPr userDrawn="1"/>
        </p:nvGrpSpPr>
        <p:grpSpPr bwMode="auto">
          <a:xfrm>
            <a:off x="0" y="-7938"/>
            <a:ext cx="8686800" cy="6027738"/>
            <a:chOff x="0" y="0"/>
            <a:chExt cx="5472" cy="3764"/>
          </a:xfrm>
        </p:grpSpPr>
        <p:sp>
          <p:nvSpPr>
            <p:cNvPr id="6147" name="Freeform 3"/>
            <p:cNvSpPr>
              <a:spLocks/>
            </p:cNvSpPr>
            <p:nvPr userDrawn="1"/>
          </p:nvSpPr>
          <p:spPr bwMode="gray">
            <a:xfrm>
              <a:off x="1281" y="2997"/>
              <a:ext cx="4191" cy="767"/>
            </a:xfrm>
            <a:custGeom>
              <a:avLst/>
              <a:gdLst>
                <a:gd name="T0" fmla="*/ 0 w 5430"/>
                <a:gd name="T1" fmla="*/ 753 h 753"/>
                <a:gd name="T2" fmla="*/ 0 w 5430"/>
                <a:gd name="T3" fmla="*/ 0 h 753"/>
                <a:gd name="T4" fmla="*/ 5429 w 5430"/>
                <a:gd name="T5" fmla="*/ 0 h 753"/>
                <a:gd name="T6" fmla="*/ 5430 w 5430"/>
                <a:gd name="T7" fmla="*/ 464 h 753"/>
                <a:gd name="T8" fmla="*/ 5126 w 5430"/>
                <a:gd name="T9" fmla="*/ 752 h 753"/>
                <a:gd name="T10" fmla="*/ 0 w 5430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0" h="753">
                  <a:moveTo>
                    <a:pt x="0" y="753"/>
                  </a:moveTo>
                  <a:lnTo>
                    <a:pt x="0" y="0"/>
                  </a:lnTo>
                  <a:lnTo>
                    <a:pt x="5429" y="0"/>
                  </a:lnTo>
                  <a:lnTo>
                    <a:pt x="5430" y="464"/>
                  </a:lnTo>
                  <a:cubicBezTo>
                    <a:pt x="5430" y="464"/>
                    <a:pt x="5430" y="752"/>
                    <a:pt x="5126" y="752"/>
                  </a:cubicBezTo>
                  <a:cubicBezTo>
                    <a:pt x="2563" y="752"/>
                    <a:pt x="0" y="753"/>
                    <a:pt x="0" y="7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gray">
            <a:xfrm>
              <a:off x="0" y="0"/>
              <a:ext cx="5471" cy="3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gray">
            <a:xfrm>
              <a:off x="0" y="2329"/>
              <a:ext cx="2132" cy="14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030787" cy="3284538"/>
          </a:xfrm>
        </p:spPr>
        <p:txBody>
          <a:bodyPr/>
          <a:lstStyle>
            <a:lvl1pPr>
              <a:lnSpc>
                <a:spcPct val="75000"/>
              </a:lnSpc>
              <a:defRPr sz="7000"/>
            </a:lvl1pPr>
          </a:lstStyle>
          <a:p>
            <a:pPr lvl="0"/>
            <a:r>
              <a:rPr lang="fr-FR" noProof="0"/>
              <a:t>Cliquez et modifiez le titre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 anchor="ctr"/>
          <a:lstStyle>
            <a:lvl1pPr>
              <a:spcBef>
                <a:spcPct val="0"/>
              </a:spcBef>
              <a:spcAft>
                <a:spcPct val="0"/>
              </a:spcAft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Cliquez pour modifier le style des sous-titres du masque</a:t>
            </a:r>
          </a:p>
        </p:txBody>
      </p:sp>
      <p:sp>
        <p:nvSpPr>
          <p:cNvPr id="6152" name="Rectangle 8"/>
          <p:cNvSpPr>
            <a:spLocks noChangeArrowheads="1"/>
          </p:cNvSpPr>
          <p:nvPr userDrawn="1"/>
        </p:nvSpPr>
        <p:spPr bwMode="gray">
          <a:xfrm>
            <a:off x="0" y="585788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75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319588" y="6172200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05BD7A98-B9C2-6242-AD0E-0A3D1316B886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6176" name="Picture 32" descr="Logo_LNP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6116638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AE6C29-2596-464B-AFE2-CA9F52983E6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5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1B822-B23F-1A4D-89C1-5B5D368FE91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20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AEE9FC-8C5F-A541-9C2E-4F2FA7FA749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88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4DD878-3E55-5544-B1D2-BD21F85BE9F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06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C039FE-F62D-BD4A-9B03-97AC8431D88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19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6E186F-30DF-8E4E-82F6-3D10B5AD417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44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DA5A36-147B-184A-871E-D8B0A63180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0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83B22A-F48B-124C-B3F7-5FEA1B9182F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76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2EBE67-805F-B447-A8C2-517391B6AE0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91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473825" y="0"/>
            <a:ext cx="1984375" cy="534987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7525" y="0"/>
            <a:ext cx="5803900" cy="53498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F5441-DE18-3540-A5ED-BC56E95795B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940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96E6ECCB-02DF-FB4F-8B43-B22A59E0A9D9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346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32466"/>
            <a:ext cx="7772400" cy="737594"/>
          </a:xfrm>
        </p:spPr>
        <p:txBody>
          <a:bodyPr anchor="t">
            <a:normAutofit/>
          </a:bodyPr>
          <a:lstStyle>
            <a:lvl1pPr algn="r">
              <a:defRPr sz="3200" b="1" cap="small" baseline="0"/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966595"/>
            <a:ext cx="7772400" cy="522287"/>
          </a:xfr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  <a:effectLst>
                  <a:outerShdw blurRad="63500" dist="25400" dir="2700000" algn="tl" rotWithShape="0">
                    <a:schemeClr val="bg1">
                      <a:alpha val="31000"/>
                    </a:scheme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84628" y="6469022"/>
            <a:ext cx="2368159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Jeudi 9 Septembre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20907" y="624503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Soutenance du mémoire de fin d’étude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731838" y="1558925"/>
            <a:ext cx="7759700" cy="4651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67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1061" name="Rectangle 37"/>
          <p:cNvSpPr>
            <a:spLocks noChangeAspect="1" noChangeArrowheads="1"/>
          </p:cNvSpPr>
          <p:nvPr userDrawn="1"/>
        </p:nvSpPr>
        <p:spPr bwMode="gray">
          <a:xfrm>
            <a:off x="0" y="0"/>
            <a:ext cx="9144000" cy="5926138"/>
          </a:xfrm>
          <a:prstGeom prst="rect">
            <a:avLst/>
          </a:prstGeom>
          <a:solidFill>
            <a:srgbClr val="ECEEEE">
              <a:alpha val="9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b="1"/>
              <a:t>   </a:t>
            </a:r>
          </a:p>
        </p:txBody>
      </p:sp>
      <p:sp>
        <p:nvSpPr>
          <p:cNvPr id="1064" name="Freeform 22"/>
          <p:cNvSpPr>
            <a:spLocks/>
          </p:cNvSpPr>
          <p:nvPr userDrawn="1"/>
        </p:nvSpPr>
        <p:spPr bwMode="gray">
          <a:xfrm>
            <a:off x="0" y="273050"/>
            <a:ext cx="8621713" cy="565150"/>
          </a:xfrm>
          <a:custGeom>
            <a:avLst/>
            <a:gdLst>
              <a:gd name="T0" fmla="*/ 2147483647 w 5431"/>
              <a:gd name="T1" fmla="*/ 2147483647 h 356"/>
              <a:gd name="T2" fmla="*/ 2147483647 w 5431"/>
              <a:gd name="T3" fmla="*/ 0 h 356"/>
              <a:gd name="T4" fmla="*/ 0 w 5431"/>
              <a:gd name="T5" fmla="*/ 0 h 356"/>
              <a:gd name="T6" fmla="*/ 0 w 5431"/>
              <a:gd name="T7" fmla="*/ 2147483647 h 356"/>
              <a:gd name="T8" fmla="*/ 2147483647 w 5431"/>
              <a:gd name="T9" fmla="*/ 2147483647 h 356"/>
              <a:gd name="T10" fmla="*/ 2147483647 w 5431"/>
              <a:gd name="T11" fmla="*/ 2147483647 h 3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356">
                <a:moveTo>
                  <a:pt x="5431" y="68"/>
                </a:moveTo>
                <a:cubicBezTo>
                  <a:pt x="5431" y="34"/>
                  <a:pt x="5431" y="0"/>
                  <a:pt x="5431" y="0"/>
                </a:cubicBezTo>
                <a:lnTo>
                  <a:pt x="0" y="0"/>
                </a:lnTo>
                <a:lnTo>
                  <a:pt x="0" y="354"/>
                </a:lnTo>
                <a:cubicBezTo>
                  <a:pt x="0" y="354"/>
                  <a:pt x="2564" y="354"/>
                  <a:pt x="5129" y="354"/>
                </a:cubicBezTo>
                <a:cubicBezTo>
                  <a:pt x="5250" y="356"/>
                  <a:pt x="5414" y="282"/>
                  <a:pt x="5431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65" name="Freeform 24"/>
          <p:cNvSpPr>
            <a:spLocks/>
          </p:cNvSpPr>
          <p:nvPr userDrawn="1"/>
        </p:nvSpPr>
        <p:spPr bwMode="gray">
          <a:xfrm>
            <a:off x="0" y="0"/>
            <a:ext cx="8621713" cy="333375"/>
          </a:xfrm>
          <a:custGeom>
            <a:avLst/>
            <a:gdLst>
              <a:gd name="T0" fmla="*/ 2147483647 w 5431"/>
              <a:gd name="T1" fmla="*/ 2147483647 h 66"/>
              <a:gd name="T2" fmla="*/ 2147483647 w 5431"/>
              <a:gd name="T3" fmla="*/ 2147483647 h 66"/>
              <a:gd name="T4" fmla="*/ 2147483647 w 5431"/>
              <a:gd name="T5" fmla="*/ 0 h 66"/>
              <a:gd name="T6" fmla="*/ 0 w 5431"/>
              <a:gd name="T7" fmla="*/ 0 h 66"/>
              <a:gd name="T8" fmla="*/ 0 w 5431"/>
              <a:gd name="T9" fmla="*/ 2147483647 h 66"/>
              <a:gd name="T10" fmla="*/ 2147483647 w 5431"/>
              <a:gd name="T11" fmla="*/ 2147483647 h 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66">
                <a:moveTo>
                  <a:pt x="5429" y="66"/>
                </a:moveTo>
                <a:lnTo>
                  <a:pt x="5431" y="66"/>
                </a:lnTo>
                <a:lnTo>
                  <a:pt x="5431" y="0"/>
                </a:lnTo>
                <a:lnTo>
                  <a:pt x="0" y="0"/>
                </a:lnTo>
                <a:lnTo>
                  <a:pt x="0" y="66"/>
                </a:lnTo>
                <a:lnTo>
                  <a:pt x="5429" y="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17525" y="1295400"/>
            <a:ext cx="79406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403225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319588" y="6213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 b="1"/>
            </a:lvl1pPr>
          </a:lstStyle>
          <a:p>
            <a:fld id="{88DE7762-3ABE-BD47-ADB4-C9A6B274A14B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1059" name="Picture 35" descr="Logo_LNPN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6113463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 descr="Frise2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938"/>
            <a:ext cx="3810000" cy="70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SIPCMContentMarking" descr="{&quot;HashCode&quot;:-1757958192,&quot;Placement&quot;:&quot;Footer&quot;,&quot;Top&quot;:519.343,&quot;Left&quot;:0.0,&quot;SlideWidth&quot;:720,&quot;SlideHeight&quot;:540}">
            <a:extLst>
              <a:ext uri="{FF2B5EF4-FFF2-40B4-BE49-F238E27FC236}">
                <a16:creationId xmlns:a16="http://schemas.microsoft.com/office/drawing/2014/main" id="{6B36422F-4EF8-41C6-977A-6A59ABDBB1B3}"/>
              </a:ext>
            </a:extLst>
          </p:cNvPr>
          <p:cNvSpPr txBox="1"/>
          <p:nvPr userDrawn="1"/>
        </p:nvSpPr>
        <p:spPr>
          <a:xfrm>
            <a:off x="0" y="6595656"/>
            <a:ext cx="1549501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fr-FR" sz="1000">
                <a:solidFill>
                  <a:srgbClr val="C8DE09"/>
                </a:solidFill>
                <a:latin typeface="Calibri" panose="020F0502020204030204" pitchFamily="34" charset="0"/>
              </a:rPr>
              <a:t>Diffusable SNCF RESEAU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35000"/>
        </a:spcAft>
        <a:buSzPct val="90000"/>
        <a:buFont typeface="Wingdings" charset="0"/>
        <a:defRPr sz="1900" b="1">
          <a:solidFill>
            <a:schemeClr val="accent1"/>
          </a:solidFill>
          <a:latin typeface="+mn-lt"/>
          <a:ea typeface="+mn-ea"/>
          <a:cs typeface="+mn-cs"/>
        </a:defRPr>
      </a:lvl1pPr>
      <a:lvl2pPr marL="550863" indent="-238125" algn="l" rtl="0" eaLnBrk="0" fontAlgn="base" hangingPunct="0">
        <a:lnSpc>
          <a:spcPct val="95000"/>
        </a:lnSpc>
        <a:spcBef>
          <a:spcPct val="50000"/>
        </a:spcBef>
        <a:spcAft>
          <a:spcPct val="10000"/>
        </a:spcAft>
        <a:buClr>
          <a:schemeClr val="accent1"/>
        </a:buClr>
        <a:buSzPct val="90000"/>
        <a:buFont typeface="Wingdings" charset="0"/>
        <a:buChar char="n"/>
        <a:defRPr sz="1700" b="1">
          <a:solidFill>
            <a:schemeClr val="tx1"/>
          </a:solidFill>
          <a:latin typeface="+mn-lt"/>
          <a:ea typeface="+mn-ea"/>
        </a:defRPr>
      </a:lvl2pPr>
      <a:lvl3pPr marL="1139825" indent="-296863" algn="l" rtl="0" eaLnBrk="0" fontAlgn="base" hangingPunct="0">
        <a:spcBef>
          <a:spcPct val="30000"/>
        </a:spcBef>
        <a:spcAft>
          <a:spcPct val="0"/>
        </a:spcAft>
        <a:buFont typeface="Symbol" charset="0"/>
        <a:buChar char="¾"/>
        <a:defRPr sz="1600">
          <a:solidFill>
            <a:schemeClr val="tx1"/>
          </a:solidFill>
          <a:latin typeface="+mn-lt"/>
          <a:ea typeface="+mn-ea"/>
        </a:defRPr>
      </a:lvl3pPr>
      <a:lvl4pPr marL="114141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4pPr>
      <a:lvl5pPr marL="11430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5pPr>
      <a:lvl6pPr marL="16002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6pPr>
      <a:lvl7pPr marL="20574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7pPr>
      <a:lvl8pPr marL="2514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8pPr>
      <a:lvl9pPr marL="29718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a/Crystal_Clear_app_Login_Manager.pn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://commons.wikimedia.org/wiki/File:Epiphany-bookmarks.svg" TargetMode="Externa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Epiphany-bookmarks.sv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20.png"/><Relationship Id="rId12" Type="http://schemas.microsoft.com/office/2007/relationships/hdphoto" Target="../media/hdphoto1.wdp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9B09CF5-52EB-4B9E-8F95-C705C3D678E3}" type="slidenum">
              <a:rPr lang="fr-FR" altLang="fr-FR" sz="1200"/>
              <a:pPr/>
              <a:t>1</a:t>
            </a:fld>
            <a:endParaRPr lang="fr-FR" altLang="fr-FR" sz="1200"/>
          </a:p>
        </p:txBody>
      </p:sp>
      <p:pic>
        <p:nvPicPr>
          <p:cNvPr id="5122" name="Picture 18" descr="Illustration_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508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gray">
          <a:xfrm>
            <a:off x="0" y="5029200"/>
            <a:ext cx="9144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latin typeface="Arial" charset="0"/>
              <a:ea typeface="ＭＳ Ｐゴシック" charset="0"/>
            </a:endParaRPr>
          </a:p>
        </p:txBody>
      </p:sp>
      <p:sp>
        <p:nvSpPr>
          <p:cNvPr id="5124" name="Freeform 6"/>
          <p:cNvSpPr>
            <a:spLocks/>
          </p:cNvSpPr>
          <p:nvPr/>
        </p:nvSpPr>
        <p:spPr bwMode="gray">
          <a:xfrm>
            <a:off x="0" y="615950"/>
            <a:ext cx="6477000" cy="1441450"/>
          </a:xfrm>
          <a:custGeom>
            <a:avLst/>
            <a:gdLst>
              <a:gd name="T0" fmla="*/ 6477000 w 5050"/>
              <a:gd name="T1" fmla="*/ 0 h 1280"/>
              <a:gd name="T2" fmla="*/ 0 w 5050"/>
              <a:gd name="T3" fmla="*/ 0 h 1280"/>
              <a:gd name="T4" fmla="*/ 0 w 5050"/>
              <a:gd name="T5" fmla="*/ 1441450 h 1280"/>
              <a:gd name="T6" fmla="*/ 5815192 w 5050"/>
              <a:gd name="T7" fmla="*/ 1441450 h 1280"/>
              <a:gd name="T8" fmla="*/ 5815192 w 5050"/>
              <a:gd name="T9" fmla="*/ 1441450 h 1280"/>
              <a:gd name="T10" fmla="*/ 5899842 w 5050"/>
              <a:gd name="T11" fmla="*/ 1436945 h 1280"/>
              <a:gd name="T12" fmla="*/ 5976796 w 5050"/>
              <a:gd name="T13" fmla="*/ 1430189 h 1280"/>
              <a:gd name="T14" fmla="*/ 6012708 w 5050"/>
              <a:gd name="T15" fmla="*/ 1425684 h 1280"/>
              <a:gd name="T16" fmla="*/ 6048620 w 5050"/>
              <a:gd name="T17" fmla="*/ 1418927 h 1280"/>
              <a:gd name="T18" fmla="*/ 6079402 w 5050"/>
              <a:gd name="T19" fmla="*/ 1409918 h 1280"/>
              <a:gd name="T20" fmla="*/ 6110184 w 5050"/>
              <a:gd name="T21" fmla="*/ 1400909 h 1280"/>
              <a:gd name="T22" fmla="*/ 6110184 w 5050"/>
              <a:gd name="T23" fmla="*/ 1400909 h 1280"/>
              <a:gd name="T24" fmla="*/ 6153791 w 5050"/>
              <a:gd name="T25" fmla="*/ 1387396 h 1280"/>
              <a:gd name="T26" fmla="*/ 6194834 w 5050"/>
              <a:gd name="T27" fmla="*/ 1369378 h 1280"/>
              <a:gd name="T28" fmla="*/ 6230746 w 5050"/>
              <a:gd name="T29" fmla="*/ 1349107 h 1280"/>
              <a:gd name="T30" fmla="*/ 6266658 w 5050"/>
              <a:gd name="T31" fmla="*/ 1328837 h 1280"/>
              <a:gd name="T32" fmla="*/ 6300005 w 5050"/>
              <a:gd name="T33" fmla="*/ 1304062 h 1280"/>
              <a:gd name="T34" fmla="*/ 6330787 w 5050"/>
              <a:gd name="T35" fmla="*/ 1277035 h 1280"/>
              <a:gd name="T36" fmla="*/ 6356438 w 5050"/>
              <a:gd name="T37" fmla="*/ 1247755 h 1280"/>
              <a:gd name="T38" fmla="*/ 6382090 w 5050"/>
              <a:gd name="T39" fmla="*/ 1216223 h 1280"/>
              <a:gd name="T40" fmla="*/ 6402611 w 5050"/>
              <a:gd name="T41" fmla="*/ 1182439 h 1280"/>
              <a:gd name="T42" fmla="*/ 6423132 w 5050"/>
              <a:gd name="T43" fmla="*/ 1146403 h 1280"/>
              <a:gd name="T44" fmla="*/ 6438523 w 5050"/>
              <a:gd name="T45" fmla="*/ 1108115 h 1280"/>
              <a:gd name="T46" fmla="*/ 6453914 w 5050"/>
              <a:gd name="T47" fmla="*/ 1067574 h 1280"/>
              <a:gd name="T48" fmla="*/ 6464174 w 5050"/>
              <a:gd name="T49" fmla="*/ 1024781 h 1280"/>
              <a:gd name="T50" fmla="*/ 6471870 w 5050"/>
              <a:gd name="T51" fmla="*/ 979736 h 1280"/>
              <a:gd name="T52" fmla="*/ 6474435 w 5050"/>
              <a:gd name="T53" fmla="*/ 932438 h 1280"/>
              <a:gd name="T54" fmla="*/ 6477000 w 5050"/>
              <a:gd name="T55" fmla="*/ 882888 h 1280"/>
              <a:gd name="T56" fmla="*/ 6477000 w 5050"/>
              <a:gd name="T57" fmla="*/ 0 h 128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050" h="1280">
                <a:moveTo>
                  <a:pt x="5050" y="0"/>
                </a:moveTo>
                <a:lnTo>
                  <a:pt x="0" y="0"/>
                </a:lnTo>
                <a:lnTo>
                  <a:pt x="0" y="1280"/>
                </a:lnTo>
                <a:lnTo>
                  <a:pt x="4534" y="1280"/>
                </a:lnTo>
                <a:lnTo>
                  <a:pt x="4600" y="1276"/>
                </a:lnTo>
                <a:lnTo>
                  <a:pt x="4660" y="1270"/>
                </a:lnTo>
                <a:lnTo>
                  <a:pt x="4688" y="1266"/>
                </a:lnTo>
                <a:lnTo>
                  <a:pt x="4716" y="1260"/>
                </a:lnTo>
                <a:lnTo>
                  <a:pt x="4740" y="1252"/>
                </a:lnTo>
                <a:lnTo>
                  <a:pt x="4764" y="1244"/>
                </a:lnTo>
                <a:lnTo>
                  <a:pt x="4798" y="1232"/>
                </a:lnTo>
                <a:lnTo>
                  <a:pt x="4830" y="1216"/>
                </a:lnTo>
                <a:lnTo>
                  <a:pt x="4858" y="1198"/>
                </a:lnTo>
                <a:lnTo>
                  <a:pt x="4886" y="1180"/>
                </a:lnTo>
                <a:lnTo>
                  <a:pt x="4912" y="1158"/>
                </a:lnTo>
                <a:lnTo>
                  <a:pt x="4936" y="1134"/>
                </a:lnTo>
                <a:lnTo>
                  <a:pt x="4956" y="1108"/>
                </a:lnTo>
                <a:lnTo>
                  <a:pt x="4976" y="1080"/>
                </a:lnTo>
                <a:lnTo>
                  <a:pt x="4992" y="1050"/>
                </a:lnTo>
                <a:lnTo>
                  <a:pt x="5008" y="1018"/>
                </a:lnTo>
                <a:lnTo>
                  <a:pt x="5020" y="984"/>
                </a:lnTo>
                <a:lnTo>
                  <a:pt x="5032" y="948"/>
                </a:lnTo>
                <a:lnTo>
                  <a:pt x="5040" y="910"/>
                </a:lnTo>
                <a:lnTo>
                  <a:pt x="5046" y="870"/>
                </a:lnTo>
                <a:lnTo>
                  <a:pt x="5048" y="828"/>
                </a:lnTo>
                <a:lnTo>
                  <a:pt x="5050" y="784"/>
                </a:lnTo>
                <a:lnTo>
                  <a:pt x="5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188310" y="727075"/>
            <a:ext cx="5283789" cy="12192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130000"/>
              </a:lnSpc>
            </a:pPr>
            <a:r>
              <a:rPr lang="fr-FR" sz="2400" dirty="0"/>
              <a:t>Projet LNPN</a:t>
            </a:r>
            <a:br>
              <a:rPr lang="fr-FR" sz="3200" dirty="0"/>
            </a:br>
            <a:r>
              <a:rPr lang="fr-FR" sz="1800" dirty="0"/>
              <a:t>COTER Mantes –Evreux –Caen –Cherbourg</a:t>
            </a:r>
            <a:br>
              <a:rPr lang="fr-FR" sz="1800" dirty="0"/>
            </a:br>
            <a:r>
              <a:rPr lang="fr-FR" sz="1800" dirty="0"/>
              <a:t>Le 29 juin 2015</a:t>
            </a:r>
            <a:endParaRPr lang="fr-FR" altLang="fr-FR" sz="1800" dirty="0"/>
          </a:p>
        </p:txBody>
      </p:sp>
      <p:pic>
        <p:nvPicPr>
          <p:cNvPr id="5128" name="Picture 20" descr="Logo_LNP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t="9428" r="4314" b="12903"/>
          <a:stretch>
            <a:fillRect/>
          </a:stretch>
        </p:blipFill>
        <p:spPr bwMode="auto">
          <a:xfrm>
            <a:off x="890588" y="5473700"/>
            <a:ext cx="3328987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logo_sncf_reseau_2015-01-09_15-29-52_3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197792"/>
            <a:ext cx="1980248" cy="143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41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2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872716"/>
            <a:ext cx="7940675" cy="5292588"/>
          </a:xfrm>
        </p:spPr>
        <p:txBody>
          <a:bodyPr/>
          <a:lstStyle/>
          <a:p>
            <a:endParaRPr lang="fr-FR" sz="1200" dirty="0"/>
          </a:p>
          <a:p>
            <a:endParaRPr lang="fr-FR" sz="1200" dirty="0"/>
          </a:p>
          <a:p>
            <a:endParaRPr lang="fr-FR" sz="1200" dirty="0"/>
          </a:p>
          <a:p>
            <a:endParaRPr lang="fr-FR" sz="1200" dirty="0"/>
          </a:p>
          <a:p>
            <a:pPr marL="655638" lvl="1" indent="-342900">
              <a:buFont typeface="+mj-lt"/>
              <a:buAutoNum type="arabicPeriod"/>
            </a:pPr>
            <a:r>
              <a:rPr lang="fr-FR" dirty="0"/>
              <a:t>Introduction : Le projet, l’avancement des études et de la concertation</a:t>
            </a:r>
          </a:p>
          <a:p>
            <a:pPr marL="655638" lvl="1" indent="-342900">
              <a:buFont typeface="+mj-lt"/>
              <a:buAutoNum type="arabicPeriod"/>
            </a:pPr>
            <a:endParaRPr lang="fr-FR" dirty="0"/>
          </a:p>
          <a:p>
            <a:pPr marL="655638" lvl="1" indent="-342900">
              <a:buFont typeface="+mj-lt"/>
              <a:buAutoNum type="arabicPeriod"/>
            </a:pPr>
            <a:r>
              <a:rPr lang="fr-FR" dirty="0"/>
              <a:t>Les attentes en matière de desserte</a:t>
            </a:r>
          </a:p>
          <a:p>
            <a:pPr marL="655638" lvl="1" indent="-342900">
              <a:buFont typeface="+mj-lt"/>
              <a:buAutoNum type="arabicPeriod"/>
            </a:pPr>
            <a:endParaRPr lang="fr-FR" dirty="0"/>
          </a:p>
          <a:p>
            <a:pPr marL="655638" lvl="1" indent="-342900">
              <a:buFont typeface="+mj-lt"/>
              <a:buAutoNum type="arabicPeriod"/>
            </a:pPr>
            <a:r>
              <a:rPr lang="fr-FR" dirty="0"/>
              <a:t>Etudes environnementales : les enjeux du territoire</a:t>
            </a:r>
          </a:p>
          <a:p>
            <a:endParaRPr lang="fr-FR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853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3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2276872"/>
            <a:ext cx="7899275" cy="328453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r>
              <a:rPr lang="fr-FR" dirty="0"/>
              <a:t>Introduction :</a:t>
            </a:r>
            <a:br>
              <a:rPr lang="fr-FR" dirty="0"/>
            </a:br>
            <a:r>
              <a:rPr lang="fr-FR" dirty="0"/>
              <a:t>Le projet, l’avancement des études et de la concertation</a:t>
            </a:r>
            <a:br>
              <a:rPr lang="fr-FR" sz="7200" dirty="0"/>
            </a:br>
            <a:endParaRPr lang="fr-FR" sz="72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>
                <a:solidFill>
                  <a:schemeClr val="bg1"/>
                </a:solidFill>
              </a:rPr>
              <a:t>Chapitre </a:t>
            </a:r>
            <a:r>
              <a:rPr lang="fr-FR" dirty="0"/>
              <a:t>1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955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Vidéo de </a:t>
            </a:r>
            <a:r>
              <a:rPr lang="fr-FR" dirty="0" err="1"/>
              <a:t>F.Philizot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03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-63388"/>
            <a:ext cx="7392987" cy="838200"/>
          </a:xfrm>
        </p:spPr>
        <p:txBody>
          <a:bodyPr/>
          <a:lstStyle/>
          <a:p>
            <a:r>
              <a:rPr lang="fr-FR" dirty="0"/>
              <a:t>Les étapes de réalisation des sections prioritaires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6870"/>
          <a:stretch/>
        </p:blipFill>
        <p:spPr bwMode="auto">
          <a:xfrm>
            <a:off x="0" y="968703"/>
            <a:ext cx="9144000" cy="217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468" y="3212976"/>
            <a:ext cx="5217024" cy="3492388"/>
          </a:xfrm>
          <a:prstGeom prst="rect">
            <a:avLst/>
          </a:prstGeom>
        </p:spPr>
      </p:pic>
      <p:sp>
        <p:nvSpPr>
          <p:cNvPr id="7" name="Forme libre 6"/>
          <p:cNvSpPr/>
          <p:nvPr/>
        </p:nvSpPr>
        <p:spPr bwMode="auto">
          <a:xfrm>
            <a:off x="2699791" y="3051958"/>
            <a:ext cx="1052811" cy="1615045"/>
          </a:xfrm>
          <a:custGeom>
            <a:avLst/>
            <a:gdLst>
              <a:gd name="connsiteX0" fmla="*/ 0 w 1270660"/>
              <a:gd name="connsiteY0" fmla="*/ 0 h 1615045"/>
              <a:gd name="connsiteX1" fmla="*/ 273132 w 1270660"/>
              <a:gd name="connsiteY1" fmla="*/ 1068780 h 1615045"/>
              <a:gd name="connsiteX2" fmla="*/ 1270660 w 1270660"/>
              <a:gd name="connsiteY2" fmla="*/ 1615045 h 161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0660" h="1615045">
                <a:moveTo>
                  <a:pt x="0" y="0"/>
                </a:moveTo>
                <a:cubicBezTo>
                  <a:pt x="30677" y="399803"/>
                  <a:pt x="61355" y="799606"/>
                  <a:pt x="273132" y="1068780"/>
                </a:cubicBezTo>
                <a:cubicBezTo>
                  <a:pt x="484909" y="1337954"/>
                  <a:pt x="1270660" y="1615045"/>
                  <a:pt x="1270660" y="1615045"/>
                </a:cubicBezTo>
              </a:path>
            </a:pathLst>
          </a:cu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23128" y="4042581"/>
            <a:ext cx="3060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Etape 1</a:t>
            </a:r>
          </a:p>
          <a:p>
            <a:pPr algn="ctr"/>
            <a:r>
              <a:rPr lang="fr-FR" sz="1600" b="1" dirty="0"/>
              <a:t>2014-2017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51520" y="2833191"/>
            <a:ext cx="5725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2011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295636" y="2833191"/>
            <a:ext cx="644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2012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508104" y="2833191"/>
            <a:ext cx="1404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avant 2020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24128" y="6145559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À partir de 2017</a:t>
            </a:r>
          </a:p>
        </p:txBody>
      </p:sp>
      <p:cxnSp>
        <p:nvCxnSpPr>
          <p:cNvPr id="14" name="Connecteur droit avec flèche 13"/>
          <p:cNvCxnSpPr/>
          <p:nvPr/>
        </p:nvCxnSpPr>
        <p:spPr bwMode="auto">
          <a:xfrm>
            <a:off x="7200292" y="6299447"/>
            <a:ext cx="864096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ZoneTexte 14"/>
          <p:cNvSpPr txBox="1"/>
          <p:nvPr/>
        </p:nvSpPr>
        <p:spPr>
          <a:xfrm>
            <a:off x="7991364" y="2831701"/>
            <a:ext cx="1152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avant 2030</a:t>
            </a:r>
          </a:p>
        </p:txBody>
      </p:sp>
    </p:spTree>
    <p:extLst>
      <p:ext uri="{BB962C8B-B14F-4D97-AF65-F5344CB8AC3E}">
        <p14:creationId xmlns:p14="http://schemas.microsoft.com/office/powerpoint/2010/main" val="3017458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6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 gouvernance et concertation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196753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/>
          </a:p>
          <a:p>
            <a:pPr marL="312738" lvl="1" indent="0" algn="just">
              <a:buNone/>
            </a:pPr>
            <a:endParaRPr lang="fr-FR" dirty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026820267"/>
              </p:ext>
            </p:extLst>
          </p:nvPr>
        </p:nvGraphicFramePr>
        <p:xfrm>
          <a:off x="287523" y="1397000"/>
          <a:ext cx="8316924" cy="45415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8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0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40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40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40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40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40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40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406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406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406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COPIL</a:t>
                      </a: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COTECH</a:t>
                      </a: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392">
                <a:tc>
                  <a:txBody>
                    <a:bodyPr/>
                    <a:lstStyle/>
                    <a:p>
                      <a:r>
                        <a:rPr lang="fr-FR" sz="1400" dirty="0"/>
                        <a:t>COTER</a:t>
                      </a:r>
                      <a:r>
                        <a:rPr lang="fr-FR" sz="1400" baseline="0" dirty="0"/>
                        <a:t> </a:t>
                      </a:r>
                      <a:r>
                        <a:rPr lang="fr-FR" sz="1200" baseline="0" dirty="0"/>
                        <a:t>(x 3)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/>
                        <a:t>Com Cons</a:t>
                      </a:r>
                      <a:r>
                        <a:rPr lang="fr-FR" sz="1400" baseline="0" dirty="0"/>
                        <a:t> </a:t>
                      </a:r>
                      <a:r>
                        <a:rPr lang="fr-FR" sz="1200" baseline="0" dirty="0"/>
                        <a:t>(x 5)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endParaRPr lang="fr-FR" sz="1400" dirty="0"/>
                    </a:p>
                    <a:p>
                      <a:r>
                        <a:rPr lang="fr-FR" sz="1400" dirty="0"/>
                        <a:t>Ateliers thématiques</a:t>
                      </a:r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Site internet</a:t>
                      </a:r>
                    </a:p>
                    <a:p>
                      <a:pPr marL="0" algn="l" defTabSz="457200" rtl="0" eaLnBrk="1" latinLnBrk="0" hangingPunct="1"/>
                      <a:r>
                        <a:rPr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Consultation</a:t>
                      </a:r>
                      <a:r>
                        <a:rPr lang="fr-FR" sz="140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en ligne</a:t>
                      </a:r>
                      <a:endParaRPr lang="fr-F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Réunions publiques</a:t>
                      </a: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Étoile à 5 branches 7"/>
          <p:cNvSpPr/>
          <p:nvPr/>
        </p:nvSpPr>
        <p:spPr>
          <a:xfrm>
            <a:off x="1496240" y="185635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" name="Étoile à 5 branches 8"/>
          <p:cNvSpPr/>
          <p:nvPr/>
        </p:nvSpPr>
        <p:spPr>
          <a:xfrm>
            <a:off x="2756838" y="185635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0" name="Étoile à 5 branches 9"/>
          <p:cNvSpPr/>
          <p:nvPr/>
        </p:nvSpPr>
        <p:spPr>
          <a:xfrm>
            <a:off x="3892370" y="185635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1" name="Triangle isocèle 10"/>
          <p:cNvSpPr/>
          <p:nvPr/>
        </p:nvSpPr>
        <p:spPr>
          <a:xfrm>
            <a:off x="1447428" y="2276872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5" name="Étoile à 5 branches 14"/>
          <p:cNvSpPr/>
          <p:nvPr/>
        </p:nvSpPr>
        <p:spPr>
          <a:xfrm>
            <a:off x="6181270" y="1855991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9" name="Étoile à 5 branches 18"/>
          <p:cNvSpPr/>
          <p:nvPr/>
        </p:nvSpPr>
        <p:spPr>
          <a:xfrm>
            <a:off x="7413385" y="1855991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0" name="Triangle isocèle 19"/>
          <p:cNvSpPr/>
          <p:nvPr/>
        </p:nvSpPr>
        <p:spPr>
          <a:xfrm>
            <a:off x="7179716" y="2266596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2" name="Ellipse 21"/>
          <p:cNvSpPr>
            <a:spLocks noChangeAspect="1"/>
          </p:cNvSpPr>
          <p:nvPr/>
        </p:nvSpPr>
        <p:spPr>
          <a:xfrm>
            <a:off x="3895439" y="2570509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" name="Ellipse 5"/>
          <p:cNvSpPr/>
          <p:nvPr/>
        </p:nvSpPr>
        <p:spPr bwMode="auto">
          <a:xfrm>
            <a:off x="2711139" y="3501008"/>
            <a:ext cx="1350222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/>
                </a:solidFill>
                <a:latin typeface="+mn-lt"/>
                <a:ea typeface="+mn-ea"/>
              </a:rPr>
              <a:t>1ere vague</a:t>
            </a:r>
          </a:p>
          <a:p>
            <a:r>
              <a:rPr lang="fr-FR" sz="800" dirty="0">
                <a:solidFill>
                  <a:schemeClr val="tx1"/>
                </a:solidFill>
              </a:rPr>
              <a:t>Recueil des enjeux</a:t>
            </a:r>
          </a:p>
          <a:p>
            <a:r>
              <a:rPr lang="fr-FR" sz="800" dirty="0" err="1">
                <a:solidFill>
                  <a:schemeClr val="tx1"/>
                </a:solidFill>
              </a:rPr>
              <a:t>Def</a:t>
            </a:r>
            <a:r>
              <a:rPr lang="fr-FR" sz="800" dirty="0">
                <a:solidFill>
                  <a:schemeClr val="tx1"/>
                </a:solidFill>
              </a:rPr>
              <a:t> scénarios  </a:t>
            </a:r>
            <a:r>
              <a:rPr lang="fr-FR" sz="800" dirty="0" err="1">
                <a:solidFill>
                  <a:schemeClr val="tx1"/>
                </a:solidFill>
              </a:rPr>
              <a:t>fonc</a:t>
            </a:r>
            <a:r>
              <a:rPr lang="fr-FR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6" name="Ellipse 25"/>
          <p:cNvSpPr/>
          <p:nvPr/>
        </p:nvSpPr>
        <p:spPr bwMode="auto">
          <a:xfrm>
            <a:off x="4352306" y="3501008"/>
            <a:ext cx="1610238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/>
                </a:solidFill>
                <a:latin typeface="+mn-lt"/>
                <a:ea typeface="+mn-ea"/>
              </a:rPr>
              <a:t>2eme vague</a:t>
            </a:r>
          </a:p>
          <a:p>
            <a:r>
              <a:rPr lang="fr-FR" sz="800" dirty="0">
                <a:solidFill>
                  <a:schemeClr val="tx1"/>
                </a:solidFill>
              </a:rPr>
              <a:t>Mise au point des ZP </a:t>
            </a:r>
          </a:p>
        </p:txBody>
      </p:sp>
      <p:sp>
        <p:nvSpPr>
          <p:cNvPr id="27" name="Ellipse 26"/>
          <p:cNvSpPr/>
          <p:nvPr/>
        </p:nvSpPr>
        <p:spPr bwMode="auto">
          <a:xfrm>
            <a:off x="6164115" y="3505600"/>
            <a:ext cx="1432221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/>
                </a:solidFill>
                <a:latin typeface="+mn-lt"/>
                <a:ea typeface="+mn-ea"/>
              </a:rPr>
              <a:t>3eme vague</a:t>
            </a:r>
          </a:p>
          <a:p>
            <a:r>
              <a:rPr lang="fr-FR" sz="800" dirty="0">
                <a:solidFill>
                  <a:schemeClr val="tx1"/>
                </a:solidFill>
              </a:rPr>
              <a:t>Choix de ZPP</a:t>
            </a:r>
          </a:p>
        </p:txBody>
      </p:sp>
      <p:sp>
        <p:nvSpPr>
          <p:cNvPr id="30" name="Losange 29"/>
          <p:cNvSpPr/>
          <p:nvPr/>
        </p:nvSpPr>
        <p:spPr bwMode="auto">
          <a:xfrm>
            <a:off x="6763650" y="296720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38" name="Connecteur droit avec flèche 37"/>
          <p:cNvCxnSpPr/>
          <p:nvPr/>
        </p:nvCxnSpPr>
        <p:spPr bwMode="auto">
          <a:xfrm>
            <a:off x="2591780" y="4869160"/>
            <a:ext cx="5940660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3965655" y="2434106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x3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245076" y="2439156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x3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7449089" y="2403649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x3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3892370" y="2795190"/>
            <a:ext cx="82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Séance plénière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5788197" y="282857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x5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6763650" y="282857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x5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7351959" y="2951683"/>
            <a:ext cx="82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Séance plénière</a:t>
            </a:r>
          </a:p>
        </p:txBody>
      </p:sp>
      <p:sp>
        <p:nvSpPr>
          <p:cNvPr id="40" name="Étoile à 5 branches 39"/>
          <p:cNvSpPr/>
          <p:nvPr/>
        </p:nvSpPr>
        <p:spPr>
          <a:xfrm>
            <a:off x="4978956" y="186287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50" name="ZoneTexte 49"/>
          <p:cNvSpPr txBox="1"/>
          <p:nvPr/>
        </p:nvSpPr>
        <p:spPr>
          <a:xfrm>
            <a:off x="5038449" y="2402727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x3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4906574" y="2874739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x5</a:t>
            </a:r>
          </a:p>
        </p:txBody>
      </p:sp>
      <p:sp>
        <p:nvSpPr>
          <p:cNvPr id="3" name="Flèche vers le haut 2"/>
          <p:cNvSpPr/>
          <p:nvPr/>
        </p:nvSpPr>
        <p:spPr bwMode="auto">
          <a:xfrm>
            <a:off x="4061361" y="3892460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>
            <a:off x="5920044" y="3915031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83605" y="4336037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Reprise des études avec les sortants de vague 1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5357437" y="4297688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Reprise des études avec les sortants de la vague 2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1619671" y="1845164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2 </a:t>
            </a:r>
            <a:r>
              <a:rPr lang="fr-FR" sz="900" dirty="0" err="1"/>
              <a:t>juil</a:t>
            </a:r>
            <a:endParaRPr lang="fr-FR" sz="900" dirty="0"/>
          </a:p>
        </p:txBody>
      </p:sp>
      <p:sp>
        <p:nvSpPr>
          <p:cNvPr id="59" name="Forme libre 58"/>
          <p:cNvSpPr/>
          <p:nvPr/>
        </p:nvSpPr>
        <p:spPr bwMode="auto">
          <a:xfrm>
            <a:off x="1533920" y="1983179"/>
            <a:ext cx="11875" cy="332509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1" name="Forme libre 60"/>
          <p:cNvSpPr/>
          <p:nvPr/>
        </p:nvSpPr>
        <p:spPr bwMode="auto">
          <a:xfrm>
            <a:off x="2845738" y="1960580"/>
            <a:ext cx="196864" cy="1596964"/>
          </a:xfrm>
          <a:custGeom>
            <a:avLst/>
            <a:gdLst>
              <a:gd name="connsiteX0" fmla="*/ 0 w 213756"/>
              <a:gd name="connsiteY0" fmla="*/ 0 h 1864426"/>
              <a:gd name="connsiteX1" fmla="*/ 213756 w 213756"/>
              <a:gd name="connsiteY1" fmla="*/ 1864426 h 18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3756" h="1864426">
                <a:moveTo>
                  <a:pt x="0" y="0"/>
                </a:moveTo>
                <a:cubicBezTo>
                  <a:pt x="94013" y="766948"/>
                  <a:pt x="188026" y="1533896"/>
                  <a:pt x="213756" y="1864426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4" name="Forme libre 63"/>
          <p:cNvSpPr/>
          <p:nvPr/>
        </p:nvSpPr>
        <p:spPr bwMode="auto">
          <a:xfrm>
            <a:off x="4008727" y="1959429"/>
            <a:ext cx="581891" cy="1685595"/>
          </a:xfrm>
          <a:custGeom>
            <a:avLst/>
            <a:gdLst>
              <a:gd name="connsiteX0" fmla="*/ 0 w 581891"/>
              <a:gd name="connsiteY0" fmla="*/ 0 h 1828800"/>
              <a:gd name="connsiteX1" fmla="*/ 356260 w 581891"/>
              <a:gd name="connsiteY1" fmla="*/ 1128155 h 1828800"/>
              <a:gd name="connsiteX2" fmla="*/ 581891 w 581891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891" h="1828800">
                <a:moveTo>
                  <a:pt x="0" y="0"/>
                </a:moveTo>
                <a:lnTo>
                  <a:pt x="356260" y="1128155"/>
                </a:lnTo>
                <a:cubicBezTo>
                  <a:pt x="453242" y="1432955"/>
                  <a:pt x="562099" y="1714005"/>
                  <a:pt x="581891" y="182880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Losange 6"/>
          <p:cNvSpPr/>
          <p:nvPr/>
        </p:nvSpPr>
        <p:spPr bwMode="auto">
          <a:xfrm>
            <a:off x="4355976" y="296720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" name="Forme libre 17"/>
          <p:cNvSpPr/>
          <p:nvPr/>
        </p:nvSpPr>
        <p:spPr bwMode="auto">
          <a:xfrm>
            <a:off x="3764174" y="2001876"/>
            <a:ext cx="213756" cy="1555668"/>
          </a:xfrm>
          <a:custGeom>
            <a:avLst/>
            <a:gdLst>
              <a:gd name="connsiteX0" fmla="*/ 0 w 213756"/>
              <a:gd name="connsiteY0" fmla="*/ 1555668 h 1555668"/>
              <a:gd name="connsiteX1" fmla="*/ 83127 w 213756"/>
              <a:gd name="connsiteY1" fmla="*/ 368135 h 1555668"/>
              <a:gd name="connsiteX2" fmla="*/ 190005 w 213756"/>
              <a:gd name="connsiteY2" fmla="*/ 581891 h 1555668"/>
              <a:gd name="connsiteX3" fmla="*/ 213756 w 213756"/>
              <a:gd name="connsiteY3" fmla="*/ 0 h 155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756" h="1555668">
                <a:moveTo>
                  <a:pt x="0" y="1555668"/>
                </a:moveTo>
                <a:cubicBezTo>
                  <a:pt x="25730" y="1043049"/>
                  <a:pt x="51460" y="530431"/>
                  <a:pt x="83127" y="368135"/>
                </a:cubicBezTo>
                <a:cubicBezTo>
                  <a:pt x="114794" y="205839"/>
                  <a:pt x="168234" y="643247"/>
                  <a:pt x="190005" y="581891"/>
                </a:cubicBezTo>
                <a:cubicBezTo>
                  <a:pt x="211776" y="520535"/>
                  <a:pt x="212766" y="260267"/>
                  <a:pt x="213756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3" name="Triangle isocèle 12"/>
          <p:cNvSpPr/>
          <p:nvPr/>
        </p:nvSpPr>
        <p:spPr>
          <a:xfrm>
            <a:off x="3799099" y="2276871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2" name="Forme libre 31"/>
          <p:cNvSpPr/>
          <p:nvPr/>
        </p:nvSpPr>
        <p:spPr bwMode="auto">
          <a:xfrm>
            <a:off x="4879795" y="2000992"/>
            <a:ext cx="202224" cy="1520041"/>
          </a:xfrm>
          <a:custGeom>
            <a:avLst/>
            <a:gdLst>
              <a:gd name="connsiteX0" fmla="*/ 12218 w 202224"/>
              <a:gd name="connsiteY0" fmla="*/ 1520041 h 1520041"/>
              <a:gd name="connsiteX1" fmla="*/ 343 w 202224"/>
              <a:gd name="connsiteY1" fmla="*/ 1068779 h 1520041"/>
              <a:gd name="connsiteX2" fmla="*/ 24094 w 202224"/>
              <a:gd name="connsiteY2" fmla="*/ 356260 h 1520041"/>
              <a:gd name="connsiteX3" fmla="*/ 142847 w 202224"/>
              <a:gd name="connsiteY3" fmla="*/ 593766 h 1520041"/>
              <a:gd name="connsiteX4" fmla="*/ 202224 w 202224"/>
              <a:gd name="connsiteY4" fmla="*/ 0 h 152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224" h="1520041">
                <a:moveTo>
                  <a:pt x="12218" y="1520041"/>
                </a:moveTo>
                <a:cubicBezTo>
                  <a:pt x="5291" y="1391391"/>
                  <a:pt x="-1636" y="1262742"/>
                  <a:pt x="343" y="1068779"/>
                </a:cubicBezTo>
                <a:cubicBezTo>
                  <a:pt x="2322" y="874816"/>
                  <a:pt x="343" y="435429"/>
                  <a:pt x="24094" y="356260"/>
                </a:cubicBezTo>
                <a:cubicBezTo>
                  <a:pt x="47845" y="277091"/>
                  <a:pt x="113159" y="653143"/>
                  <a:pt x="142847" y="593766"/>
                </a:cubicBezTo>
                <a:cubicBezTo>
                  <a:pt x="172535" y="534389"/>
                  <a:pt x="187379" y="267194"/>
                  <a:pt x="202224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1" name="Losange 50"/>
          <p:cNvSpPr/>
          <p:nvPr/>
        </p:nvSpPr>
        <p:spPr bwMode="auto">
          <a:xfrm>
            <a:off x="4798638" y="2964467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1" name="Triangle isocèle 40"/>
          <p:cNvSpPr/>
          <p:nvPr/>
        </p:nvSpPr>
        <p:spPr>
          <a:xfrm>
            <a:off x="4840163" y="2276702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3" name="Forme libre 32"/>
          <p:cNvSpPr/>
          <p:nvPr/>
        </p:nvSpPr>
        <p:spPr bwMode="auto">
          <a:xfrm>
            <a:off x="5114117" y="2000992"/>
            <a:ext cx="241654" cy="1478478"/>
          </a:xfrm>
          <a:custGeom>
            <a:avLst/>
            <a:gdLst>
              <a:gd name="connsiteX0" fmla="*/ 0 w 95002"/>
              <a:gd name="connsiteY0" fmla="*/ 0 h 1484415"/>
              <a:gd name="connsiteX1" fmla="*/ 95002 w 95002"/>
              <a:gd name="connsiteY1" fmla="*/ 1484415 h 1484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002" h="1484415">
                <a:moveTo>
                  <a:pt x="0" y="0"/>
                </a:moveTo>
                <a:cubicBezTo>
                  <a:pt x="31667" y="494805"/>
                  <a:pt x="81148" y="1238992"/>
                  <a:pt x="95002" y="1484415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4" name="Forme libre 33"/>
          <p:cNvSpPr/>
          <p:nvPr/>
        </p:nvSpPr>
        <p:spPr bwMode="auto">
          <a:xfrm>
            <a:off x="5771408" y="2006930"/>
            <a:ext cx="498763" cy="1615044"/>
          </a:xfrm>
          <a:custGeom>
            <a:avLst/>
            <a:gdLst>
              <a:gd name="connsiteX0" fmla="*/ 0 w 498763"/>
              <a:gd name="connsiteY0" fmla="*/ 1615044 h 1615044"/>
              <a:gd name="connsiteX1" fmla="*/ 83127 w 498763"/>
              <a:gd name="connsiteY1" fmla="*/ 1045028 h 1615044"/>
              <a:gd name="connsiteX2" fmla="*/ 368135 w 498763"/>
              <a:gd name="connsiteY2" fmla="*/ 308758 h 1615044"/>
              <a:gd name="connsiteX3" fmla="*/ 463137 w 498763"/>
              <a:gd name="connsiteY3" fmla="*/ 570015 h 1615044"/>
              <a:gd name="connsiteX4" fmla="*/ 498763 w 498763"/>
              <a:gd name="connsiteY4" fmla="*/ 0 h 161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763" h="1615044">
                <a:moveTo>
                  <a:pt x="0" y="1615044"/>
                </a:moveTo>
                <a:cubicBezTo>
                  <a:pt x="10885" y="1438893"/>
                  <a:pt x="21771" y="1262742"/>
                  <a:pt x="83127" y="1045028"/>
                </a:cubicBezTo>
                <a:cubicBezTo>
                  <a:pt x="144483" y="827314"/>
                  <a:pt x="304800" y="387927"/>
                  <a:pt x="368135" y="308758"/>
                </a:cubicBezTo>
                <a:cubicBezTo>
                  <a:pt x="431470" y="229589"/>
                  <a:pt x="441366" y="621475"/>
                  <a:pt x="463137" y="570015"/>
                </a:cubicBezTo>
                <a:cubicBezTo>
                  <a:pt x="484908" y="518555"/>
                  <a:pt x="491835" y="259277"/>
                  <a:pt x="498763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29" name="Losange 28"/>
          <p:cNvSpPr/>
          <p:nvPr/>
        </p:nvSpPr>
        <p:spPr bwMode="auto">
          <a:xfrm>
            <a:off x="5788197" y="2973502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" name="Triangle isocèle 16"/>
          <p:cNvSpPr/>
          <p:nvPr/>
        </p:nvSpPr>
        <p:spPr>
          <a:xfrm>
            <a:off x="6064060" y="2276704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5" name="Forme libre 34"/>
          <p:cNvSpPr/>
          <p:nvPr/>
        </p:nvSpPr>
        <p:spPr bwMode="auto">
          <a:xfrm>
            <a:off x="6317673" y="1995055"/>
            <a:ext cx="178130" cy="1567542"/>
          </a:xfrm>
          <a:custGeom>
            <a:avLst/>
            <a:gdLst>
              <a:gd name="connsiteX0" fmla="*/ 0 w 178130"/>
              <a:gd name="connsiteY0" fmla="*/ 0 h 1567542"/>
              <a:gd name="connsiteX1" fmla="*/ 178130 w 178130"/>
              <a:gd name="connsiteY1" fmla="*/ 1567542 h 156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130" h="1567542">
                <a:moveTo>
                  <a:pt x="0" y="0"/>
                </a:moveTo>
                <a:lnTo>
                  <a:pt x="178130" y="1567542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5" name="Forme libre 64"/>
          <p:cNvSpPr/>
          <p:nvPr/>
        </p:nvSpPr>
        <p:spPr bwMode="auto">
          <a:xfrm>
            <a:off x="6757060" y="3182587"/>
            <a:ext cx="47501" cy="320634"/>
          </a:xfrm>
          <a:custGeom>
            <a:avLst/>
            <a:gdLst>
              <a:gd name="connsiteX0" fmla="*/ 0 w 47501"/>
              <a:gd name="connsiteY0" fmla="*/ 320634 h 320634"/>
              <a:gd name="connsiteX1" fmla="*/ 47501 w 47501"/>
              <a:gd name="connsiteY1" fmla="*/ 0 h 32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501" h="320634">
                <a:moveTo>
                  <a:pt x="0" y="320634"/>
                </a:moveTo>
                <a:lnTo>
                  <a:pt x="47501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7" name="Forme libre 66"/>
          <p:cNvSpPr/>
          <p:nvPr/>
        </p:nvSpPr>
        <p:spPr bwMode="auto">
          <a:xfrm>
            <a:off x="6863938" y="3194462"/>
            <a:ext cx="83127" cy="296883"/>
          </a:xfrm>
          <a:custGeom>
            <a:avLst/>
            <a:gdLst>
              <a:gd name="connsiteX0" fmla="*/ 0 w 83127"/>
              <a:gd name="connsiteY0" fmla="*/ 0 h 296883"/>
              <a:gd name="connsiteX1" fmla="*/ 83127 w 83127"/>
              <a:gd name="connsiteY1" fmla="*/ 296883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127" h="296883">
                <a:moveTo>
                  <a:pt x="0" y="0"/>
                </a:moveTo>
                <a:cubicBezTo>
                  <a:pt x="33646" y="114795"/>
                  <a:pt x="67293" y="229590"/>
                  <a:pt x="83127" y="296883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8" name="Forme libre 67"/>
          <p:cNvSpPr/>
          <p:nvPr/>
        </p:nvSpPr>
        <p:spPr bwMode="auto">
          <a:xfrm>
            <a:off x="7112207" y="1983179"/>
            <a:ext cx="368135" cy="1615044"/>
          </a:xfrm>
          <a:custGeom>
            <a:avLst/>
            <a:gdLst>
              <a:gd name="connsiteX0" fmla="*/ 0 w 368135"/>
              <a:gd name="connsiteY0" fmla="*/ 1615044 h 1615044"/>
              <a:gd name="connsiteX1" fmla="*/ 83127 w 368135"/>
              <a:gd name="connsiteY1" fmla="*/ 1116281 h 1615044"/>
              <a:gd name="connsiteX2" fmla="*/ 142504 w 368135"/>
              <a:gd name="connsiteY2" fmla="*/ 356260 h 1615044"/>
              <a:gd name="connsiteX3" fmla="*/ 320634 w 368135"/>
              <a:gd name="connsiteY3" fmla="*/ 617517 h 1615044"/>
              <a:gd name="connsiteX4" fmla="*/ 368135 w 368135"/>
              <a:gd name="connsiteY4" fmla="*/ 0 h 161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135" h="1615044">
                <a:moveTo>
                  <a:pt x="0" y="1615044"/>
                </a:moveTo>
                <a:cubicBezTo>
                  <a:pt x="29688" y="1470561"/>
                  <a:pt x="59376" y="1326078"/>
                  <a:pt x="83127" y="1116281"/>
                </a:cubicBezTo>
                <a:cubicBezTo>
                  <a:pt x="106878" y="906484"/>
                  <a:pt x="102919" y="439387"/>
                  <a:pt x="142504" y="356260"/>
                </a:cubicBezTo>
                <a:cubicBezTo>
                  <a:pt x="182089" y="273133"/>
                  <a:pt x="283029" y="676894"/>
                  <a:pt x="320634" y="617517"/>
                </a:cubicBezTo>
                <a:cubicBezTo>
                  <a:pt x="358239" y="558140"/>
                  <a:pt x="363187" y="279070"/>
                  <a:pt x="368135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1" name="Losange 30"/>
          <p:cNvSpPr/>
          <p:nvPr/>
        </p:nvSpPr>
        <p:spPr bwMode="auto">
          <a:xfrm>
            <a:off x="7147673" y="297843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7367981" y="2564912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3" name="Ellipse 22"/>
          <p:cNvSpPr>
            <a:spLocks noChangeAspect="1"/>
          </p:cNvSpPr>
          <p:nvPr/>
        </p:nvSpPr>
        <p:spPr>
          <a:xfrm>
            <a:off x="6150181" y="2564912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9" name="Ellipse 48"/>
          <p:cNvSpPr>
            <a:spLocks noChangeAspect="1"/>
          </p:cNvSpPr>
          <p:nvPr/>
        </p:nvSpPr>
        <p:spPr>
          <a:xfrm>
            <a:off x="4942455" y="2560312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ZoneTexte 62"/>
          <p:cNvSpPr txBox="1"/>
          <p:nvPr/>
        </p:nvSpPr>
        <p:spPr>
          <a:xfrm>
            <a:off x="2847428" y="1809632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 </a:t>
            </a:r>
            <a:r>
              <a:rPr lang="fr-FR" sz="900" dirty="0" err="1"/>
              <a:t>Fev</a:t>
            </a:r>
            <a:endParaRPr lang="fr-FR" sz="900" dirty="0"/>
          </a:p>
        </p:txBody>
      </p:sp>
      <p:sp>
        <p:nvSpPr>
          <p:cNvPr id="69" name="Triangle isocèle 68"/>
          <p:cNvSpPr/>
          <p:nvPr/>
        </p:nvSpPr>
        <p:spPr>
          <a:xfrm>
            <a:off x="3288259" y="2266597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0" name="Triangle isocèle 69"/>
          <p:cNvSpPr/>
          <p:nvPr/>
        </p:nvSpPr>
        <p:spPr>
          <a:xfrm>
            <a:off x="4413870" y="2276701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1" name="Triangle isocèle 70"/>
          <p:cNvSpPr/>
          <p:nvPr/>
        </p:nvSpPr>
        <p:spPr>
          <a:xfrm>
            <a:off x="5584692" y="2266597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2" name="Triangle isocèle 71"/>
          <p:cNvSpPr/>
          <p:nvPr/>
        </p:nvSpPr>
        <p:spPr>
          <a:xfrm>
            <a:off x="6757060" y="2266597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3" name="Rectangle 72"/>
          <p:cNvSpPr/>
          <p:nvPr/>
        </p:nvSpPr>
        <p:spPr>
          <a:xfrm>
            <a:off x="395536" y="919947"/>
            <a:ext cx="6245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2738" lvl="1" indent="0" algn="just">
              <a:buNone/>
            </a:pPr>
            <a:r>
              <a:rPr lang="fr-FR" sz="1800" b="1" dirty="0">
                <a:solidFill>
                  <a:schemeClr val="accent1"/>
                </a:solidFill>
              </a:rPr>
              <a:t>Calendrier  indicatif de gouvernance et concertation</a:t>
            </a:r>
          </a:p>
        </p:txBody>
      </p:sp>
      <p:cxnSp>
        <p:nvCxnSpPr>
          <p:cNvPr id="74" name="Connecteur droit avec flèche 73"/>
          <p:cNvCxnSpPr/>
          <p:nvPr/>
        </p:nvCxnSpPr>
        <p:spPr bwMode="auto">
          <a:xfrm>
            <a:off x="4822825" y="5121188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 bwMode="auto">
          <a:xfrm>
            <a:off x="6448013" y="5121188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Parchemin vertical 24"/>
          <p:cNvSpPr/>
          <p:nvPr/>
        </p:nvSpPr>
        <p:spPr bwMode="auto">
          <a:xfrm>
            <a:off x="5788197" y="5625244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Parchemin vertical 75"/>
          <p:cNvSpPr/>
          <p:nvPr/>
        </p:nvSpPr>
        <p:spPr bwMode="auto">
          <a:xfrm>
            <a:off x="7426423" y="5637516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5788197" y="5461328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3 à 5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7498431" y="5461328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3 à 5</a:t>
            </a:r>
          </a:p>
        </p:txBody>
      </p:sp>
      <p:cxnSp>
        <p:nvCxnSpPr>
          <p:cNvPr id="79" name="Connecteur droit avec flèche 78"/>
          <p:cNvCxnSpPr/>
          <p:nvPr/>
        </p:nvCxnSpPr>
        <p:spPr bwMode="auto">
          <a:xfrm>
            <a:off x="1496240" y="4855207"/>
            <a:ext cx="1074955" cy="0"/>
          </a:xfrm>
          <a:prstGeom prst="straightConnector1">
            <a:avLst/>
          </a:prstGeom>
          <a:ln>
            <a:solidFill>
              <a:srgbClr val="8296B3"/>
            </a:solidFill>
            <a:prstDash val="sysDot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0" name="Triangle isocèle 79"/>
          <p:cNvSpPr/>
          <p:nvPr/>
        </p:nvSpPr>
        <p:spPr>
          <a:xfrm>
            <a:off x="2625017" y="2298346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81" name="Forme libre 80"/>
          <p:cNvSpPr/>
          <p:nvPr/>
        </p:nvSpPr>
        <p:spPr bwMode="auto">
          <a:xfrm>
            <a:off x="2705201" y="1960580"/>
            <a:ext cx="92059" cy="385038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3" name="Ellipse 82"/>
          <p:cNvSpPr>
            <a:spLocks noChangeAspect="1"/>
          </p:cNvSpPr>
          <p:nvPr/>
        </p:nvSpPr>
        <p:spPr>
          <a:xfrm>
            <a:off x="1964764" y="2571431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4" name="ZoneTexte 83"/>
          <p:cNvSpPr txBox="1"/>
          <p:nvPr/>
        </p:nvSpPr>
        <p:spPr>
          <a:xfrm>
            <a:off x="2076505" y="2481165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x3</a:t>
            </a:r>
          </a:p>
        </p:txBody>
      </p:sp>
      <p:sp>
        <p:nvSpPr>
          <p:cNvPr id="85" name="Forme libre 84"/>
          <p:cNvSpPr/>
          <p:nvPr/>
        </p:nvSpPr>
        <p:spPr bwMode="auto">
          <a:xfrm>
            <a:off x="1585140" y="1931936"/>
            <a:ext cx="448577" cy="639496"/>
          </a:xfrm>
          <a:custGeom>
            <a:avLst/>
            <a:gdLst>
              <a:gd name="connsiteX0" fmla="*/ 0 w 581891"/>
              <a:gd name="connsiteY0" fmla="*/ 0 h 1828800"/>
              <a:gd name="connsiteX1" fmla="*/ 356260 w 581891"/>
              <a:gd name="connsiteY1" fmla="*/ 1128155 h 1828800"/>
              <a:gd name="connsiteX2" fmla="*/ 581891 w 581891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891" h="1828800">
                <a:moveTo>
                  <a:pt x="0" y="0"/>
                </a:moveTo>
                <a:lnTo>
                  <a:pt x="356260" y="1128155"/>
                </a:lnTo>
                <a:cubicBezTo>
                  <a:pt x="453242" y="1432955"/>
                  <a:pt x="562099" y="1714005"/>
                  <a:pt x="581891" y="182880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1935261" y="2334080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 Sept-</a:t>
            </a:r>
            <a:r>
              <a:rPr lang="fr-FR" sz="900" dirty="0" err="1"/>
              <a:t>Oct</a:t>
            </a:r>
            <a:endParaRPr lang="fr-FR" sz="900" dirty="0"/>
          </a:p>
        </p:txBody>
      </p:sp>
      <p:grpSp>
        <p:nvGrpSpPr>
          <p:cNvPr id="28" name="Groupe 27"/>
          <p:cNvGrpSpPr/>
          <p:nvPr/>
        </p:nvGrpSpPr>
        <p:grpSpPr>
          <a:xfrm>
            <a:off x="1496240" y="1809632"/>
            <a:ext cx="2521673" cy="4128888"/>
            <a:chOff x="1496240" y="1809632"/>
            <a:chExt cx="2521673" cy="4128888"/>
          </a:xfrm>
        </p:grpSpPr>
        <p:sp>
          <p:nvSpPr>
            <p:cNvPr id="21" name="Rectangle 20"/>
            <p:cNvSpPr/>
            <p:nvPr/>
          </p:nvSpPr>
          <p:spPr bwMode="auto">
            <a:xfrm>
              <a:off x="1496240" y="1809632"/>
              <a:ext cx="2521673" cy="4128888"/>
            </a:xfrm>
            <a:prstGeom prst="rect">
              <a:avLst/>
            </a:prstGeom>
            <a:solidFill>
              <a:schemeClr val="bg1">
                <a:alpha val="6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12" name="Connecteur droit 11"/>
            <p:cNvCxnSpPr/>
            <p:nvPr/>
          </p:nvCxnSpPr>
          <p:spPr bwMode="auto">
            <a:xfrm>
              <a:off x="3965655" y="1809632"/>
              <a:ext cx="52258" cy="4128888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797463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 d’études et de concertation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196753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/>
          </a:p>
          <a:p>
            <a:pPr marL="312738" lvl="1" indent="0" algn="just">
              <a:buNone/>
            </a:pPr>
            <a:endParaRPr lang="fr-FR" dirty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439300"/>
              </p:ext>
            </p:extLst>
          </p:nvPr>
        </p:nvGraphicFramePr>
        <p:xfrm>
          <a:off x="94749" y="973664"/>
          <a:ext cx="8964490" cy="55819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96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64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6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64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64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64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64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64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64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964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525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2014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2015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39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Flèche vers le haut 2"/>
          <p:cNvSpPr/>
          <p:nvPr/>
        </p:nvSpPr>
        <p:spPr bwMode="auto">
          <a:xfrm>
            <a:off x="2539428" y="5896958"/>
            <a:ext cx="288032" cy="6017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 rot="10800000">
            <a:off x="2511304" y="2944760"/>
            <a:ext cx="288032" cy="62825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816500" y="2664310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Reprise des études avec les sortants de vague 1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5167878" y="2664310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Reprise des études avec les sortants de la vague 2</a:t>
            </a:r>
          </a:p>
        </p:txBody>
      </p:sp>
      <p:sp>
        <p:nvSpPr>
          <p:cNvPr id="80" name="Ellipse 79"/>
          <p:cNvSpPr>
            <a:spLocks noChangeAspect="1"/>
          </p:cNvSpPr>
          <p:nvPr/>
        </p:nvSpPr>
        <p:spPr>
          <a:xfrm>
            <a:off x="2597613" y="2493014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1" name="Étoile à 5 branches 80"/>
          <p:cNvSpPr/>
          <p:nvPr/>
        </p:nvSpPr>
        <p:spPr>
          <a:xfrm>
            <a:off x="8187802" y="2206580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82" name="Ellipse 81"/>
          <p:cNvSpPr>
            <a:spLocks noChangeAspect="1"/>
          </p:cNvSpPr>
          <p:nvPr/>
        </p:nvSpPr>
        <p:spPr>
          <a:xfrm>
            <a:off x="8028384" y="2514493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" name="Rectangle à coins arrondis 1"/>
          <p:cNvSpPr/>
          <p:nvPr/>
        </p:nvSpPr>
        <p:spPr bwMode="auto">
          <a:xfrm>
            <a:off x="1092955" y="1452165"/>
            <a:ext cx="1693886" cy="718499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Identification des scénarios de desserte et partis d’aménagement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74" name="Rectangle à coins arrondis 73"/>
          <p:cNvSpPr/>
          <p:nvPr/>
        </p:nvSpPr>
        <p:spPr bwMode="auto">
          <a:xfrm>
            <a:off x="2802048" y="1437098"/>
            <a:ext cx="1746935" cy="718497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Enjeux environnementaux hiérarchisés et SIF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78" name="Rectangle à coins arrondis 77"/>
          <p:cNvSpPr/>
          <p:nvPr/>
        </p:nvSpPr>
        <p:spPr bwMode="auto">
          <a:xfrm>
            <a:off x="4582097" y="1421258"/>
            <a:ext cx="3447993" cy="718499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Recherche de ZPP, approfondissement des scénarios de service en lien avec les études de trafics, éclairages socio-économiques</a:t>
            </a:r>
            <a:r>
              <a:rPr lang="fr-FR" sz="1100" dirty="0"/>
              <a:t>. </a:t>
            </a:r>
            <a:endParaRPr lang="fr-FR" sz="11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3" name="Rectangle à coins arrondis 82"/>
          <p:cNvSpPr/>
          <p:nvPr/>
        </p:nvSpPr>
        <p:spPr bwMode="auto">
          <a:xfrm>
            <a:off x="8028384" y="1412770"/>
            <a:ext cx="1043747" cy="718499"/>
          </a:xfrm>
          <a:prstGeom prst="roundRect">
            <a:avLst/>
          </a:prstGeom>
          <a:solidFill>
            <a:srgbClr val="E2007A"/>
          </a:solidFill>
          <a:ln>
            <a:solidFill>
              <a:srgbClr val="E2007A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Finalisation et mise au point du dossier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 bwMode="auto">
          <a:xfrm>
            <a:off x="1692991" y="2163679"/>
            <a:ext cx="189968" cy="4435956"/>
          </a:xfrm>
          <a:prstGeom prst="roundRect">
            <a:avLst/>
          </a:prstGeom>
          <a:solidFill>
            <a:schemeClr val="accent1">
              <a:alpha val="21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6" name="Rectangle à coins arrondis 85"/>
          <p:cNvSpPr/>
          <p:nvPr/>
        </p:nvSpPr>
        <p:spPr bwMode="auto">
          <a:xfrm>
            <a:off x="4327574" y="2175300"/>
            <a:ext cx="254523" cy="4435956"/>
          </a:xfrm>
          <a:prstGeom prst="roundRect">
            <a:avLst/>
          </a:prstGeom>
          <a:solidFill>
            <a:schemeClr val="accent1">
              <a:alpha val="21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6" name="Connecteur droit 35"/>
          <p:cNvCxnSpPr/>
          <p:nvPr/>
        </p:nvCxnSpPr>
        <p:spPr bwMode="auto">
          <a:xfrm>
            <a:off x="2772853" y="1772023"/>
            <a:ext cx="0" cy="48276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AD92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Ellipse 5"/>
          <p:cNvSpPr/>
          <p:nvPr/>
        </p:nvSpPr>
        <p:spPr bwMode="auto">
          <a:xfrm>
            <a:off x="1293689" y="2896636"/>
            <a:ext cx="1118071" cy="504056"/>
          </a:xfrm>
          <a:prstGeom prst="ellipse">
            <a:avLst/>
          </a:prstGeom>
          <a:solidFill>
            <a:srgbClr val="0AD922"/>
          </a:solidFill>
          <a:ln>
            <a:solidFill>
              <a:srgbClr val="0AD92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Ateliers  T1</a:t>
            </a:r>
          </a:p>
        </p:txBody>
      </p:sp>
      <p:sp>
        <p:nvSpPr>
          <p:cNvPr id="37" name="Rectangle à coins arrondis 36"/>
          <p:cNvSpPr/>
          <p:nvPr/>
        </p:nvSpPr>
        <p:spPr bwMode="auto">
          <a:xfrm>
            <a:off x="991885" y="3573016"/>
            <a:ext cx="1749744" cy="322856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lt1"/>
                </a:solidFill>
                <a:latin typeface="+mn-lt"/>
                <a:ea typeface="+mn-ea"/>
              </a:rPr>
              <a:t>Program </a:t>
            </a:r>
            <a:r>
              <a:rPr lang="fr-FR" sz="1100" b="1" dirty="0" err="1">
                <a:solidFill>
                  <a:schemeClr val="lt1"/>
                </a:solidFill>
                <a:latin typeface="+mn-lt"/>
                <a:ea typeface="+mn-ea"/>
              </a:rPr>
              <a:t>fonct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8" name="Flèche vers le haut 87"/>
          <p:cNvSpPr/>
          <p:nvPr/>
        </p:nvSpPr>
        <p:spPr bwMode="auto">
          <a:xfrm rot="10800000">
            <a:off x="5822331" y="2973811"/>
            <a:ext cx="288032" cy="570153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89" name="Connecteur droit 88"/>
          <p:cNvCxnSpPr/>
          <p:nvPr/>
        </p:nvCxnSpPr>
        <p:spPr bwMode="auto">
          <a:xfrm>
            <a:off x="4572000" y="1657990"/>
            <a:ext cx="0" cy="48276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088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0" name="Rectangle à coins arrondis 89"/>
          <p:cNvSpPr/>
          <p:nvPr/>
        </p:nvSpPr>
        <p:spPr bwMode="auto">
          <a:xfrm>
            <a:off x="2769275" y="4477297"/>
            <a:ext cx="1797462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de capacité exploitation</a:t>
            </a:r>
          </a:p>
        </p:txBody>
      </p:sp>
      <p:sp>
        <p:nvSpPr>
          <p:cNvPr id="91" name="Rectangle à coins arrondis 90"/>
          <p:cNvSpPr/>
          <p:nvPr/>
        </p:nvSpPr>
        <p:spPr bwMode="auto">
          <a:xfrm>
            <a:off x="1882958" y="4499363"/>
            <a:ext cx="876870" cy="322856"/>
          </a:xfrm>
          <a:prstGeom prst="roundRect">
            <a:avLst/>
          </a:prstGeom>
          <a:pattFill prst="wdUpDiag">
            <a:fgClr>
              <a:srgbClr val="0AD922"/>
            </a:fgClr>
            <a:bgClr>
              <a:srgbClr val="F08800"/>
            </a:bgClr>
          </a:pattFill>
          <a:ln>
            <a:solidFill>
              <a:srgbClr val="0AD92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 Cap Ex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6" name="Étoile à 5 branches 75"/>
          <p:cNvSpPr/>
          <p:nvPr/>
        </p:nvSpPr>
        <p:spPr>
          <a:xfrm>
            <a:off x="2791654" y="2239127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5" name="Étoile à 5 branches 74"/>
          <p:cNvSpPr/>
          <p:nvPr/>
        </p:nvSpPr>
        <p:spPr>
          <a:xfrm>
            <a:off x="1110477" y="2219586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3" name="Ellipse 92"/>
          <p:cNvSpPr/>
          <p:nvPr/>
        </p:nvSpPr>
        <p:spPr bwMode="auto">
          <a:xfrm>
            <a:off x="6119094" y="2944760"/>
            <a:ext cx="1855957" cy="514684"/>
          </a:xfrm>
          <a:prstGeom prst="ellipse">
            <a:avLst/>
          </a:prstGeom>
          <a:solidFill>
            <a:srgbClr val="0095D8"/>
          </a:solidFill>
          <a:ln>
            <a:solidFill>
              <a:srgbClr val="0095D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lt1"/>
                </a:solidFill>
                <a:latin typeface="+mn-lt"/>
                <a:ea typeface="+mn-ea"/>
              </a:rPr>
              <a:t>Ateliers</a:t>
            </a:r>
            <a:r>
              <a:rPr lang="fr-FR" sz="1100" dirty="0">
                <a:solidFill>
                  <a:schemeClr val="lt1"/>
                </a:solidFill>
                <a:latin typeface="+mn-lt"/>
                <a:ea typeface="+mn-ea"/>
              </a:rPr>
              <a:t> </a:t>
            </a:r>
            <a:r>
              <a:rPr lang="fr-FR" sz="1100" b="1" dirty="0">
                <a:solidFill>
                  <a:schemeClr val="lt1"/>
                </a:solidFill>
              </a:rPr>
              <a:t>fonctionnalités T1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94" name="Rectangle à coins arrondis 93"/>
          <p:cNvSpPr/>
          <p:nvPr/>
        </p:nvSpPr>
        <p:spPr bwMode="auto">
          <a:xfrm>
            <a:off x="1890125" y="4007683"/>
            <a:ext cx="850159" cy="322856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 </a:t>
            </a:r>
            <a:r>
              <a:rPr lang="fr-FR" sz="1100" b="1" dirty="0" err="1"/>
              <a:t>inf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5" name="Rectangle à coins arrondis 94"/>
          <p:cNvSpPr/>
          <p:nvPr/>
        </p:nvSpPr>
        <p:spPr bwMode="auto">
          <a:xfrm>
            <a:off x="2741629" y="4007526"/>
            <a:ext cx="1840468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d’infrastructure</a:t>
            </a:r>
          </a:p>
        </p:txBody>
      </p:sp>
      <p:sp>
        <p:nvSpPr>
          <p:cNvPr id="96" name="Rectangle à coins arrondis 95"/>
          <p:cNvSpPr/>
          <p:nvPr/>
        </p:nvSpPr>
        <p:spPr bwMode="auto">
          <a:xfrm>
            <a:off x="958570" y="4968001"/>
            <a:ext cx="3056579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environnementales</a:t>
            </a:r>
          </a:p>
        </p:txBody>
      </p:sp>
      <p:sp>
        <p:nvSpPr>
          <p:cNvPr id="97" name="Rectangle à coins arrondis 96"/>
          <p:cNvSpPr/>
          <p:nvPr/>
        </p:nvSpPr>
        <p:spPr bwMode="auto">
          <a:xfrm>
            <a:off x="2164761" y="5416110"/>
            <a:ext cx="2695271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de trafic et socio-économie</a:t>
            </a:r>
          </a:p>
        </p:txBody>
      </p:sp>
      <p:sp>
        <p:nvSpPr>
          <p:cNvPr id="98" name="Ellipse 97"/>
          <p:cNvSpPr/>
          <p:nvPr/>
        </p:nvSpPr>
        <p:spPr bwMode="auto">
          <a:xfrm>
            <a:off x="1355373" y="5967358"/>
            <a:ext cx="1118071" cy="504056"/>
          </a:xfrm>
          <a:prstGeom prst="ellipse">
            <a:avLst/>
          </a:prstGeom>
          <a:solidFill>
            <a:srgbClr val="F08800"/>
          </a:solidFill>
          <a:ln>
            <a:solidFill>
              <a:srgbClr val="F088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Ateliers  T2</a:t>
            </a:r>
          </a:p>
        </p:txBody>
      </p:sp>
      <p:sp>
        <p:nvSpPr>
          <p:cNvPr id="99" name="Ellipse 98"/>
          <p:cNvSpPr/>
          <p:nvPr/>
        </p:nvSpPr>
        <p:spPr bwMode="auto">
          <a:xfrm>
            <a:off x="3059832" y="5952372"/>
            <a:ext cx="2713287" cy="514684"/>
          </a:xfrm>
          <a:prstGeom prst="ellipse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lt1"/>
                </a:solidFill>
              </a:rPr>
              <a:t>Ateliers insertion territoriale T2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100" name="Flèche vers le haut 99"/>
          <p:cNvSpPr/>
          <p:nvPr/>
        </p:nvSpPr>
        <p:spPr bwMode="auto">
          <a:xfrm>
            <a:off x="5822331" y="5883462"/>
            <a:ext cx="288032" cy="6017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1" name="Ellipse 100"/>
          <p:cNvSpPr/>
          <p:nvPr/>
        </p:nvSpPr>
        <p:spPr bwMode="auto">
          <a:xfrm>
            <a:off x="6180582" y="5952372"/>
            <a:ext cx="1855957" cy="514684"/>
          </a:xfrm>
          <a:prstGeom prst="ellipse">
            <a:avLst/>
          </a:prstGeom>
          <a:solidFill>
            <a:srgbClr val="0095D8"/>
          </a:solidFill>
          <a:ln>
            <a:solidFill>
              <a:srgbClr val="0095D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lt1"/>
                </a:solidFill>
              </a:rPr>
              <a:t>Ateliers </a:t>
            </a:r>
            <a:r>
              <a:rPr lang="fr-FR" sz="1100" b="1" dirty="0"/>
              <a:t>insert territoriale </a:t>
            </a:r>
            <a:r>
              <a:rPr lang="fr-FR" sz="1100" b="1" dirty="0">
                <a:solidFill>
                  <a:schemeClr val="lt1"/>
                </a:solidFill>
              </a:rPr>
              <a:t> T2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102" name="Rectangle à coins arrondis 101"/>
          <p:cNvSpPr/>
          <p:nvPr/>
        </p:nvSpPr>
        <p:spPr bwMode="auto">
          <a:xfrm>
            <a:off x="4582097" y="4472592"/>
            <a:ext cx="3703332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de capacité exploitation</a:t>
            </a:r>
          </a:p>
        </p:txBody>
      </p:sp>
      <p:sp>
        <p:nvSpPr>
          <p:cNvPr id="103" name="Rectangle à coins arrondis 102"/>
          <p:cNvSpPr/>
          <p:nvPr/>
        </p:nvSpPr>
        <p:spPr bwMode="auto">
          <a:xfrm>
            <a:off x="4582097" y="4024401"/>
            <a:ext cx="3703332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d’infrastructure</a:t>
            </a:r>
          </a:p>
        </p:txBody>
      </p:sp>
      <p:sp>
        <p:nvSpPr>
          <p:cNvPr id="104" name="Rectangle à coins arrondis 103"/>
          <p:cNvSpPr/>
          <p:nvPr/>
        </p:nvSpPr>
        <p:spPr bwMode="auto">
          <a:xfrm>
            <a:off x="4860032" y="4958306"/>
            <a:ext cx="3416669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environnementales</a:t>
            </a:r>
          </a:p>
        </p:txBody>
      </p:sp>
      <p:sp>
        <p:nvSpPr>
          <p:cNvPr id="106" name="Rectangle à coins arrondis 105"/>
          <p:cNvSpPr/>
          <p:nvPr/>
        </p:nvSpPr>
        <p:spPr bwMode="auto">
          <a:xfrm>
            <a:off x="4865308" y="5416110"/>
            <a:ext cx="3420120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de trafic et socio-économie</a:t>
            </a:r>
          </a:p>
        </p:txBody>
      </p:sp>
      <p:sp>
        <p:nvSpPr>
          <p:cNvPr id="108" name="ZoneTexte 107"/>
          <p:cNvSpPr txBox="1"/>
          <p:nvPr/>
        </p:nvSpPr>
        <p:spPr>
          <a:xfrm>
            <a:off x="1836953" y="6460933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Reprise des études avec les sortants de vague 1</a:t>
            </a:r>
          </a:p>
        </p:txBody>
      </p:sp>
      <p:sp>
        <p:nvSpPr>
          <p:cNvPr id="109" name="ZoneTexte 108"/>
          <p:cNvSpPr txBox="1"/>
          <p:nvPr/>
        </p:nvSpPr>
        <p:spPr>
          <a:xfrm>
            <a:off x="5176067" y="6498647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Reprise des études avec les sortants de la vague 2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1475345" y="6599635"/>
            <a:ext cx="782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E. </a:t>
            </a:r>
            <a:r>
              <a:rPr lang="fr-FR" sz="1200" dirty="0" err="1">
                <a:solidFill>
                  <a:srgbClr val="FF0000"/>
                </a:solidFill>
              </a:rPr>
              <a:t>Dep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3993256" y="6599635"/>
            <a:ext cx="1111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E. Région.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8171457" y="2351774"/>
            <a:ext cx="1020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4B4B83"/>
                </a:solidFill>
              </a:rPr>
              <a:t>Gouvernance</a:t>
            </a:r>
          </a:p>
        </p:txBody>
      </p:sp>
      <p:sp>
        <p:nvSpPr>
          <p:cNvPr id="112" name="ZoneTexte 111"/>
          <p:cNvSpPr txBox="1"/>
          <p:nvPr/>
        </p:nvSpPr>
        <p:spPr>
          <a:xfrm>
            <a:off x="8187802" y="2603307"/>
            <a:ext cx="102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B6CA00"/>
                </a:solidFill>
              </a:rPr>
              <a:t>Concertation territoriale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1258944" y="2206580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/>
              <a:t>Fev</a:t>
            </a:r>
            <a:endParaRPr lang="fr-FR" sz="900" dirty="0"/>
          </a:p>
        </p:txBody>
      </p:sp>
      <p:sp>
        <p:nvSpPr>
          <p:cNvPr id="58" name="ZoneTexte 57"/>
          <p:cNvSpPr txBox="1"/>
          <p:nvPr/>
        </p:nvSpPr>
        <p:spPr>
          <a:xfrm>
            <a:off x="281877" y="2300378"/>
            <a:ext cx="1020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4B4B83"/>
                </a:solidFill>
              </a:rPr>
              <a:t>Gouvernance</a:t>
            </a:r>
          </a:p>
        </p:txBody>
      </p:sp>
      <p:sp>
        <p:nvSpPr>
          <p:cNvPr id="59" name="Rectangle à coins arrondis 58"/>
          <p:cNvSpPr/>
          <p:nvPr/>
        </p:nvSpPr>
        <p:spPr bwMode="auto">
          <a:xfrm>
            <a:off x="2782236" y="3582690"/>
            <a:ext cx="3040093" cy="322856"/>
          </a:xfrm>
          <a:prstGeom prst="roundRect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Program fonctionnel</a:t>
            </a:r>
          </a:p>
        </p:txBody>
      </p:sp>
      <p:sp>
        <p:nvSpPr>
          <p:cNvPr id="60" name="Rectangle à coins arrondis 59"/>
          <p:cNvSpPr/>
          <p:nvPr/>
        </p:nvSpPr>
        <p:spPr bwMode="auto">
          <a:xfrm>
            <a:off x="5822330" y="3582690"/>
            <a:ext cx="2454371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Program fonctionnel</a:t>
            </a:r>
          </a:p>
        </p:txBody>
      </p:sp>
      <p:sp>
        <p:nvSpPr>
          <p:cNvPr id="107" name="Rectangle à coins arrondis 106"/>
          <p:cNvSpPr/>
          <p:nvPr/>
        </p:nvSpPr>
        <p:spPr bwMode="auto">
          <a:xfrm>
            <a:off x="7488324" y="3459445"/>
            <a:ext cx="1539814" cy="2358560"/>
          </a:xfrm>
          <a:prstGeom prst="roundRect">
            <a:avLst/>
          </a:prstGeom>
          <a:solidFill>
            <a:srgbClr val="E2007A">
              <a:alpha val="43000"/>
            </a:srgbClr>
          </a:solidFill>
          <a:ln>
            <a:solidFill>
              <a:srgbClr val="E2007A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Finalisation et mise au point du dossier de fin d’étape 1 avec une ZPP par section prioritaire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2969455" y="2924944"/>
            <a:ext cx="2803664" cy="514684"/>
          </a:xfrm>
          <a:prstGeom prst="ellipse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lt1"/>
                </a:solidFill>
              </a:rPr>
              <a:t>Ateliers fonctionnalités T1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61" name="Rectangle à coins arrondis 60"/>
          <p:cNvSpPr/>
          <p:nvPr/>
        </p:nvSpPr>
        <p:spPr bwMode="auto">
          <a:xfrm>
            <a:off x="4015149" y="4968001"/>
            <a:ext cx="850159" cy="322856"/>
          </a:xfrm>
          <a:prstGeom prst="roundRect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 </a:t>
            </a:r>
            <a:r>
              <a:rPr lang="fr-FR" sz="1100" b="1" dirty="0" err="1"/>
              <a:t>Env</a:t>
            </a:r>
            <a:endParaRPr lang="fr-FR" sz="1100" b="1" dirty="0"/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4130620" y="2514494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77" name="Étoile à 5 branches 76"/>
          <p:cNvSpPr/>
          <p:nvPr/>
        </p:nvSpPr>
        <p:spPr>
          <a:xfrm>
            <a:off x="4238674" y="2239126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62" name="Ellipse 61"/>
          <p:cNvSpPr>
            <a:spLocks noChangeAspect="1"/>
          </p:cNvSpPr>
          <p:nvPr/>
        </p:nvSpPr>
        <p:spPr>
          <a:xfrm>
            <a:off x="5920019" y="2492043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Étoile à 5 branches 62"/>
          <p:cNvSpPr/>
          <p:nvPr/>
        </p:nvSpPr>
        <p:spPr>
          <a:xfrm>
            <a:off x="6091681" y="2217509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grpSp>
        <p:nvGrpSpPr>
          <p:cNvPr id="64" name="Groupe 63"/>
          <p:cNvGrpSpPr/>
          <p:nvPr/>
        </p:nvGrpSpPr>
        <p:grpSpPr>
          <a:xfrm>
            <a:off x="94749" y="1380671"/>
            <a:ext cx="2740621" cy="5117976"/>
            <a:chOff x="1496240" y="1809632"/>
            <a:chExt cx="2521673" cy="4128888"/>
          </a:xfrm>
        </p:grpSpPr>
        <p:sp>
          <p:nvSpPr>
            <p:cNvPr id="66" name="Rectangle 65"/>
            <p:cNvSpPr/>
            <p:nvPr/>
          </p:nvSpPr>
          <p:spPr bwMode="auto">
            <a:xfrm>
              <a:off x="1496240" y="1809632"/>
              <a:ext cx="2521673" cy="4128888"/>
            </a:xfrm>
            <a:prstGeom prst="rect">
              <a:avLst/>
            </a:prstGeom>
            <a:solidFill>
              <a:schemeClr val="bg1">
                <a:alpha val="6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65" name="Connecteur droit 64"/>
            <p:cNvCxnSpPr/>
            <p:nvPr/>
          </p:nvCxnSpPr>
          <p:spPr bwMode="auto">
            <a:xfrm>
              <a:off x="3965655" y="1809632"/>
              <a:ext cx="52258" cy="4128888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475203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8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4010" y="1209793"/>
            <a:ext cx="8712968" cy="380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fr-FR" sz="2000" dirty="0"/>
              <a:t>2</a:t>
            </a:r>
            <a:r>
              <a:rPr lang="fr-FR" sz="2000" baseline="30000" dirty="0"/>
              <a:t>e</a:t>
            </a:r>
            <a:r>
              <a:rPr lang="fr-FR" sz="2000" dirty="0"/>
              <a:t> vague de concertation:</a:t>
            </a:r>
          </a:p>
          <a:p>
            <a:pPr lvl="1">
              <a:defRPr/>
            </a:pPr>
            <a:r>
              <a:rPr lang="fr-FR" sz="1800" dirty="0"/>
              <a:t>De Septembre 2015 à février 2016</a:t>
            </a:r>
          </a:p>
          <a:p>
            <a:pPr lvl="1">
              <a:defRPr/>
            </a:pPr>
            <a:r>
              <a:rPr lang="fr-FR" sz="1800" dirty="0"/>
              <a:t>En plus de instances instituées en 1</a:t>
            </a:r>
            <a:r>
              <a:rPr lang="fr-FR" sz="1800" baseline="30000" dirty="0"/>
              <a:t>ère</a:t>
            </a:r>
            <a:r>
              <a:rPr lang="fr-FR" sz="1800" dirty="0"/>
              <a:t> vague :</a:t>
            </a: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r>
              <a:rPr lang="fr-FR" sz="1600" b="0" dirty="0"/>
              <a:t>Mise en place des commissions consultatives à l’échelle des communes (x5)</a:t>
            </a: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r>
              <a:rPr lang="fr-FR" sz="1600" b="0" dirty="0"/>
              <a:t>Consultation du grand public en ligne 15 septembre  2015 au 15 janvier 2016</a:t>
            </a:r>
          </a:p>
          <a:p>
            <a:pPr marL="1076325" lvl="1" indent="0">
              <a:buNone/>
              <a:defRPr/>
            </a:pPr>
            <a:endParaRPr lang="fr-FR" sz="1600" b="0" dirty="0">
              <a:solidFill>
                <a:srgbClr val="FF0000"/>
              </a:solidFill>
            </a:endParaRPr>
          </a:p>
          <a:p>
            <a:pPr lvl="1">
              <a:buFont typeface="Wingdings"/>
              <a:buChar char="è"/>
              <a:defRPr/>
            </a:pPr>
            <a:r>
              <a:rPr lang="fr-FR" sz="1800" dirty="0">
                <a:solidFill>
                  <a:srgbClr val="FF0000"/>
                </a:solidFill>
              </a:rPr>
              <a:t>Le nombre d’ateliers pour chaque thème et le calendrier pour cette vague vont être définis prochainement.</a:t>
            </a:r>
          </a:p>
          <a:p>
            <a:pPr marL="312738" lvl="1" indent="0">
              <a:buNone/>
              <a:defRPr/>
            </a:pPr>
            <a:endParaRPr lang="fr-FR" sz="1800" dirty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Vague 2 de la concertation - Principes </a:t>
            </a:r>
          </a:p>
        </p:txBody>
      </p:sp>
    </p:spTree>
    <p:extLst>
      <p:ext uri="{BB962C8B-B14F-4D97-AF65-F5344CB8AC3E}">
        <p14:creationId xmlns:p14="http://schemas.microsoft.com/office/powerpoint/2010/main" val="2360900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17525" y="980728"/>
            <a:ext cx="8554975" cy="4896544"/>
          </a:xfrm>
        </p:spPr>
        <p:txBody>
          <a:bodyPr/>
          <a:lstStyle/>
          <a:p>
            <a:pPr marL="312738" lvl="1" indent="0" algn="just">
              <a:buNone/>
            </a:pPr>
            <a:endParaRPr lang="fr-FR" sz="1600" b="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0" t="23280" r="16667" b="9841"/>
          <a:stretch/>
        </p:blipFill>
        <p:spPr bwMode="auto">
          <a:xfrm>
            <a:off x="63935" y="1166801"/>
            <a:ext cx="9080065" cy="550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1007605" y="152400"/>
            <a:ext cx="7602996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dirty="0"/>
              <a:t>Projet LNPN – Juin 2015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800613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/>
          <p:cNvSpPr/>
          <p:nvPr/>
        </p:nvSpPr>
        <p:spPr bwMode="auto">
          <a:xfrm>
            <a:off x="-508" y="2283259"/>
            <a:ext cx="9144508" cy="4458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FA1035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-508" y="2283259"/>
            <a:ext cx="9144508" cy="4458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FA1035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-508" y="2319263"/>
            <a:ext cx="9144508" cy="4458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FA1035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1" name="Rectangle à coins arrondis 70"/>
          <p:cNvSpPr/>
          <p:nvPr/>
        </p:nvSpPr>
        <p:spPr bwMode="auto">
          <a:xfrm>
            <a:off x="4103948" y="3068961"/>
            <a:ext cx="5004048" cy="16265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rgbClr val="80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9" name="Flèche vers le bas 68"/>
          <p:cNvSpPr/>
          <p:nvPr/>
        </p:nvSpPr>
        <p:spPr bwMode="auto">
          <a:xfrm>
            <a:off x="683568" y="908720"/>
            <a:ext cx="7308812" cy="1582355"/>
          </a:xfrm>
          <a:prstGeom prst="downArrow">
            <a:avLst>
              <a:gd name="adj1" fmla="val 73914"/>
              <a:gd name="adj2" fmla="val 50000"/>
            </a:avLst>
          </a:prstGeom>
          <a:solidFill>
            <a:srgbClr val="FA1035">
              <a:alpha val="25098"/>
            </a:srgbClr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 – Rappel des évolutions du projet</a:t>
            </a:r>
          </a:p>
        </p:txBody>
      </p:sp>
      <p:sp>
        <p:nvSpPr>
          <p:cNvPr id="15" name="Forme libre 14"/>
          <p:cNvSpPr/>
          <p:nvPr/>
        </p:nvSpPr>
        <p:spPr bwMode="auto">
          <a:xfrm>
            <a:off x="1099416" y="2491075"/>
            <a:ext cx="1036320" cy="990600"/>
          </a:xfrm>
          <a:custGeom>
            <a:avLst/>
            <a:gdLst>
              <a:gd name="connsiteX0" fmla="*/ 1036320 w 1036320"/>
              <a:gd name="connsiteY0" fmla="*/ 990600 h 990600"/>
              <a:gd name="connsiteX1" fmla="*/ 373380 w 1036320"/>
              <a:gd name="connsiteY1" fmla="*/ 175260 h 990600"/>
              <a:gd name="connsiteX2" fmla="*/ 335280 w 1036320"/>
              <a:gd name="connsiteY2" fmla="*/ 137160 h 990600"/>
              <a:gd name="connsiteX3" fmla="*/ 243840 w 1036320"/>
              <a:gd name="connsiteY3" fmla="*/ 15240 h 990600"/>
              <a:gd name="connsiteX4" fmla="*/ 0 w 1036320"/>
              <a:gd name="connsiteY4" fmla="*/ 45720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320" h="990600">
                <a:moveTo>
                  <a:pt x="1036320" y="990600"/>
                </a:moveTo>
                <a:lnTo>
                  <a:pt x="373380" y="175260"/>
                </a:lnTo>
                <a:cubicBezTo>
                  <a:pt x="256540" y="33020"/>
                  <a:pt x="356870" y="163830"/>
                  <a:pt x="335280" y="137160"/>
                </a:cubicBezTo>
                <a:cubicBezTo>
                  <a:pt x="313690" y="110490"/>
                  <a:pt x="299720" y="30480"/>
                  <a:pt x="243840" y="15240"/>
                </a:cubicBezTo>
                <a:cubicBezTo>
                  <a:pt x="187960" y="0"/>
                  <a:pt x="93980" y="22860"/>
                  <a:pt x="0" y="4572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Ellipse 15"/>
          <p:cNvSpPr/>
          <p:nvPr/>
        </p:nvSpPr>
        <p:spPr bwMode="auto">
          <a:xfrm>
            <a:off x="2123728" y="3507395"/>
            <a:ext cx="180020" cy="158316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83568" y="2283259"/>
            <a:ext cx="612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Yvetot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231740" y="3446420"/>
            <a:ext cx="1784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Gare Nouvelle Rouen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691157" y="542477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Evreux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647449" y="555962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Paris </a:t>
            </a:r>
          </a:p>
          <a:p>
            <a:r>
              <a:rPr lang="fr-FR" sz="1200" dirty="0"/>
              <a:t>Saint </a:t>
            </a:r>
          </a:p>
          <a:p>
            <a:r>
              <a:rPr lang="fr-FR" sz="1200" dirty="0"/>
              <a:t>Lazare</a:t>
            </a:r>
          </a:p>
        </p:txBody>
      </p:sp>
      <p:sp>
        <p:nvSpPr>
          <p:cNvPr id="25" name="Ellipse 24"/>
          <p:cNvSpPr/>
          <p:nvPr/>
        </p:nvSpPr>
        <p:spPr bwMode="auto">
          <a:xfrm>
            <a:off x="5808576" y="6179155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2258029" y="5559623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Ellipse 27"/>
          <p:cNvSpPr/>
          <p:nvPr/>
        </p:nvSpPr>
        <p:spPr bwMode="auto">
          <a:xfrm>
            <a:off x="1043608" y="2499283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2" name="Connecteur droit 31"/>
          <p:cNvCxnSpPr/>
          <p:nvPr/>
        </p:nvCxnSpPr>
        <p:spPr bwMode="auto">
          <a:xfrm>
            <a:off x="2231740" y="4803539"/>
            <a:ext cx="432048" cy="6212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Connecteur droit 35"/>
          <p:cNvCxnSpPr>
            <a:stCxn id="16" idx="4"/>
          </p:cNvCxnSpPr>
          <p:nvPr/>
        </p:nvCxnSpPr>
        <p:spPr bwMode="auto">
          <a:xfrm>
            <a:off x="2213738" y="3665711"/>
            <a:ext cx="18002" cy="113782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Connecteur droit 37"/>
          <p:cNvCxnSpPr/>
          <p:nvPr/>
        </p:nvCxnSpPr>
        <p:spPr bwMode="auto">
          <a:xfrm flipH="1">
            <a:off x="503548" y="4803539"/>
            <a:ext cx="1728192" cy="3240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3" name="ZoneTexte 42"/>
          <p:cNvSpPr txBox="1"/>
          <p:nvPr/>
        </p:nvSpPr>
        <p:spPr>
          <a:xfrm>
            <a:off x="13192" y="5127575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Bernay</a:t>
            </a:r>
          </a:p>
        </p:txBody>
      </p:sp>
      <p:sp>
        <p:nvSpPr>
          <p:cNvPr id="44" name="Ellipse 43"/>
          <p:cNvSpPr/>
          <p:nvPr/>
        </p:nvSpPr>
        <p:spPr bwMode="auto">
          <a:xfrm>
            <a:off x="493833" y="5117860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5389764" y="3212976"/>
            <a:ext cx="3377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/>
              <a:t>Projet prioritaire (avant 2030)</a:t>
            </a:r>
          </a:p>
        </p:txBody>
      </p:sp>
      <p:cxnSp>
        <p:nvCxnSpPr>
          <p:cNvPr id="49" name="Connecteur droit 48"/>
          <p:cNvCxnSpPr/>
          <p:nvPr/>
        </p:nvCxnSpPr>
        <p:spPr bwMode="auto">
          <a:xfrm>
            <a:off x="4941979" y="3392996"/>
            <a:ext cx="447785" cy="0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Connecteur droit 49"/>
          <p:cNvCxnSpPr/>
          <p:nvPr/>
        </p:nvCxnSpPr>
        <p:spPr bwMode="auto">
          <a:xfrm>
            <a:off x="4941979" y="3897052"/>
            <a:ext cx="447785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3" name="ZoneTexte 52"/>
          <p:cNvSpPr txBox="1"/>
          <p:nvPr/>
        </p:nvSpPr>
        <p:spPr>
          <a:xfrm>
            <a:off x="5074312" y="6279703"/>
            <a:ext cx="1771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>
                <a:solidFill>
                  <a:srgbClr val="FF0000"/>
                </a:solidFill>
              </a:rPr>
              <a:t>Nanterre - La Défense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4606260" y="5271591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>
                <a:solidFill>
                  <a:srgbClr val="FF0000"/>
                </a:solidFill>
              </a:rPr>
              <a:t>Confluence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5403464" y="3728065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/>
              <a:t>Projet cible (après 2030)</a:t>
            </a:r>
          </a:p>
        </p:txBody>
      </p:sp>
      <p:sp>
        <p:nvSpPr>
          <p:cNvPr id="62" name="Rectangle à coins arrondis 61"/>
          <p:cNvSpPr/>
          <p:nvPr/>
        </p:nvSpPr>
        <p:spPr bwMode="auto">
          <a:xfrm>
            <a:off x="1753973" y="991833"/>
            <a:ext cx="5194291" cy="276927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Débat public (2012)</a:t>
            </a:r>
          </a:p>
        </p:txBody>
      </p:sp>
      <p:sp>
        <p:nvSpPr>
          <p:cNvPr id="63" name="Rectangle à coins arrondis 62"/>
          <p:cNvSpPr/>
          <p:nvPr/>
        </p:nvSpPr>
        <p:spPr bwMode="auto">
          <a:xfrm>
            <a:off x="1763688" y="1340768"/>
            <a:ext cx="1584176" cy="54006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>
                <a:solidFill>
                  <a:srgbClr val="000000"/>
                </a:solidFill>
              </a:rPr>
              <a:t>Commission 21</a:t>
            </a:r>
            <a:r>
              <a:rPr kumimoji="0" lang="fr-F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(2013)</a:t>
            </a:r>
          </a:p>
        </p:txBody>
      </p:sp>
      <p:sp>
        <p:nvSpPr>
          <p:cNvPr id="64" name="Rectangle à coins arrondis 63"/>
          <p:cNvSpPr/>
          <p:nvPr/>
        </p:nvSpPr>
        <p:spPr bwMode="auto">
          <a:xfrm>
            <a:off x="3411613" y="1340768"/>
            <a:ext cx="1880467" cy="54006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>
                <a:solidFill>
                  <a:srgbClr val="000000"/>
                </a:solidFill>
              </a:rPr>
              <a:t>Cadrage ministériel </a:t>
            </a:r>
            <a:r>
              <a:rPr kumimoji="0" lang="fr-F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(2014)</a:t>
            </a:r>
          </a:p>
        </p:txBody>
      </p:sp>
      <p:sp>
        <p:nvSpPr>
          <p:cNvPr id="65" name="Rectangle à coins arrondis 64"/>
          <p:cNvSpPr/>
          <p:nvPr/>
        </p:nvSpPr>
        <p:spPr bwMode="auto">
          <a:xfrm>
            <a:off x="5364088" y="1340768"/>
            <a:ext cx="1584176" cy="54006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>
                <a:solidFill>
                  <a:srgbClr val="000000"/>
                </a:solidFill>
              </a:rPr>
              <a:t>Comité de pilotage </a:t>
            </a:r>
            <a:r>
              <a:rPr kumimoji="0" lang="fr-F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(2014)</a:t>
            </a:r>
          </a:p>
        </p:txBody>
      </p:sp>
      <p:sp>
        <p:nvSpPr>
          <p:cNvPr id="72" name="Ellipse 71"/>
          <p:cNvSpPr/>
          <p:nvPr/>
        </p:nvSpPr>
        <p:spPr bwMode="auto">
          <a:xfrm>
            <a:off x="4325136" y="3176972"/>
            <a:ext cx="46288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</a:rPr>
              <a:t>1</a:t>
            </a:r>
          </a:p>
        </p:txBody>
      </p:sp>
      <p:sp>
        <p:nvSpPr>
          <p:cNvPr id="73" name="Ellipse 72"/>
          <p:cNvSpPr/>
          <p:nvPr/>
        </p:nvSpPr>
        <p:spPr bwMode="auto">
          <a:xfrm>
            <a:off x="4319972" y="3645024"/>
            <a:ext cx="46288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>
                <a:solidFill>
                  <a:schemeClr val="bg1"/>
                </a:solidFill>
              </a:rPr>
              <a:t>2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6" name="Forme libre 65"/>
          <p:cNvSpPr/>
          <p:nvPr/>
        </p:nvSpPr>
        <p:spPr bwMode="auto">
          <a:xfrm>
            <a:off x="4185920" y="5784748"/>
            <a:ext cx="1595120" cy="416560"/>
          </a:xfrm>
          <a:custGeom>
            <a:avLst/>
            <a:gdLst>
              <a:gd name="connsiteX0" fmla="*/ 1595120 w 1595120"/>
              <a:gd name="connsiteY0" fmla="*/ 416560 h 416560"/>
              <a:gd name="connsiteX1" fmla="*/ 746760 w 1595120"/>
              <a:gd name="connsiteY1" fmla="*/ 127000 h 416560"/>
              <a:gd name="connsiteX2" fmla="*/ 0 w 1595120"/>
              <a:gd name="connsiteY2" fmla="*/ 0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5120" h="416560">
                <a:moveTo>
                  <a:pt x="1595120" y="416560"/>
                </a:moveTo>
                <a:cubicBezTo>
                  <a:pt x="1303866" y="306493"/>
                  <a:pt x="1012613" y="196427"/>
                  <a:pt x="746760" y="127000"/>
                </a:cubicBezTo>
                <a:cubicBezTo>
                  <a:pt x="480907" y="57573"/>
                  <a:pt x="240453" y="28786"/>
                  <a:pt x="0" y="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7" name="Forme libre 66"/>
          <p:cNvSpPr/>
          <p:nvPr/>
        </p:nvSpPr>
        <p:spPr bwMode="auto">
          <a:xfrm>
            <a:off x="2326640" y="5448300"/>
            <a:ext cx="1651000" cy="266700"/>
          </a:xfrm>
          <a:custGeom>
            <a:avLst/>
            <a:gdLst>
              <a:gd name="connsiteX0" fmla="*/ 0 w 1651000"/>
              <a:gd name="connsiteY0" fmla="*/ 124460 h 266700"/>
              <a:gd name="connsiteX1" fmla="*/ 391160 w 1651000"/>
              <a:gd name="connsiteY1" fmla="*/ 38100 h 266700"/>
              <a:gd name="connsiteX2" fmla="*/ 751840 w 1651000"/>
              <a:gd name="connsiteY2" fmla="*/ 2540 h 266700"/>
              <a:gd name="connsiteX3" fmla="*/ 1076960 w 1651000"/>
              <a:gd name="connsiteY3" fmla="*/ 53340 h 266700"/>
              <a:gd name="connsiteX4" fmla="*/ 1651000 w 1651000"/>
              <a:gd name="connsiteY4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1000" h="266700">
                <a:moveTo>
                  <a:pt x="0" y="124460"/>
                </a:moveTo>
                <a:cubicBezTo>
                  <a:pt x="132926" y="91440"/>
                  <a:pt x="265853" y="58420"/>
                  <a:pt x="391160" y="38100"/>
                </a:cubicBezTo>
                <a:cubicBezTo>
                  <a:pt x="516467" y="17780"/>
                  <a:pt x="637540" y="0"/>
                  <a:pt x="751840" y="2540"/>
                </a:cubicBezTo>
                <a:cubicBezTo>
                  <a:pt x="866140" y="5080"/>
                  <a:pt x="927100" y="9313"/>
                  <a:pt x="1076960" y="53340"/>
                </a:cubicBezTo>
                <a:cubicBezTo>
                  <a:pt x="1226820" y="97367"/>
                  <a:pt x="1438910" y="182033"/>
                  <a:pt x="1651000" y="26670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5" name="Forme libre 74"/>
          <p:cNvSpPr/>
          <p:nvPr/>
        </p:nvSpPr>
        <p:spPr bwMode="auto">
          <a:xfrm>
            <a:off x="3572933" y="5596467"/>
            <a:ext cx="956734" cy="392289"/>
          </a:xfrm>
          <a:custGeom>
            <a:avLst/>
            <a:gdLst>
              <a:gd name="connsiteX0" fmla="*/ 956734 w 956734"/>
              <a:gd name="connsiteY0" fmla="*/ 262466 h 392289"/>
              <a:gd name="connsiteX1" fmla="*/ 736600 w 956734"/>
              <a:gd name="connsiteY1" fmla="*/ 372533 h 392289"/>
              <a:gd name="connsiteX2" fmla="*/ 279400 w 956734"/>
              <a:gd name="connsiteY2" fmla="*/ 330200 h 392289"/>
              <a:gd name="connsiteX3" fmla="*/ 0 w 956734"/>
              <a:gd name="connsiteY3" fmla="*/ 0 h 39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6734" h="392289">
                <a:moveTo>
                  <a:pt x="956734" y="262466"/>
                </a:moveTo>
                <a:cubicBezTo>
                  <a:pt x="903111" y="311855"/>
                  <a:pt x="849489" y="361244"/>
                  <a:pt x="736600" y="372533"/>
                </a:cubicBezTo>
                <a:cubicBezTo>
                  <a:pt x="623711" y="383822"/>
                  <a:pt x="402167" y="392289"/>
                  <a:pt x="279400" y="330200"/>
                </a:cubicBezTo>
                <a:cubicBezTo>
                  <a:pt x="156633" y="268111"/>
                  <a:pt x="78316" y="134055"/>
                  <a:pt x="0" y="0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37312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10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4" name="Ellipse 53"/>
          <p:cNvSpPr/>
          <p:nvPr/>
        </p:nvSpPr>
        <p:spPr bwMode="auto">
          <a:xfrm>
            <a:off x="2303748" y="4537211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2519772" y="4443499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>
                <a:solidFill>
                  <a:srgbClr val="FF0000"/>
                </a:solidFill>
              </a:rPr>
              <a:t>Louviers</a:t>
            </a:r>
          </a:p>
        </p:txBody>
      </p:sp>
      <p:sp>
        <p:nvSpPr>
          <p:cNvPr id="56" name="Ellipse 55"/>
          <p:cNvSpPr/>
          <p:nvPr/>
        </p:nvSpPr>
        <p:spPr bwMode="auto">
          <a:xfrm>
            <a:off x="2573778" y="5353528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7" name="Ellipse 56"/>
          <p:cNvSpPr/>
          <p:nvPr/>
        </p:nvSpPr>
        <p:spPr bwMode="auto">
          <a:xfrm>
            <a:off x="4968044" y="5706204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1689936" y="5775647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>
                <a:solidFill>
                  <a:srgbClr val="FF0000"/>
                </a:solidFill>
              </a:rPr>
              <a:t>Evreux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5403464" y="421179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/>
              <a:t>à étudier</a:t>
            </a:r>
          </a:p>
        </p:txBody>
      </p:sp>
      <p:sp>
        <p:nvSpPr>
          <p:cNvPr id="74" name="Ellipse 73"/>
          <p:cNvSpPr/>
          <p:nvPr/>
        </p:nvSpPr>
        <p:spPr bwMode="auto">
          <a:xfrm>
            <a:off x="4319972" y="4149080"/>
            <a:ext cx="46288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>
                <a:solidFill>
                  <a:schemeClr val="bg1"/>
                </a:solidFill>
              </a:rPr>
              <a:t>3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4953236" y="4293096"/>
            <a:ext cx="410852" cy="205172"/>
          </a:xfrm>
          <a:prstGeom prst="rect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2" name="Ellipse 51"/>
          <p:cNvSpPr/>
          <p:nvPr/>
        </p:nvSpPr>
        <p:spPr bwMode="auto">
          <a:xfrm>
            <a:off x="5508104" y="6115000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8" name="Ellipse 77"/>
          <p:cNvSpPr/>
          <p:nvPr/>
        </p:nvSpPr>
        <p:spPr bwMode="auto">
          <a:xfrm>
            <a:off x="4058229" y="5715000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3841658" y="5411971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Mantes</a:t>
            </a:r>
          </a:p>
        </p:txBody>
      </p:sp>
    </p:spTree>
    <p:extLst>
      <p:ext uri="{BB962C8B-B14F-4D97-AF65-F5344CB8AC3E}">
        <p14:creationId xmlns:p14="http://schemas.microsoft.com/office/powerpoint/2010/main" val="192191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8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1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51" grpId="0" animBg="1"/>
      <p:bldP spid="70" grpId="0" animBg="1"/>
      <p:bldP spid="71" grpId="0" animBg="1"/>
      <p:bldP spid="69" grpId="0" animBg="1"/>
      <p:bldP spid="15" grpId="0" animBg="1"/>
      <p:bldP spid="16" grpId="0" animBg="1"/>
      <p:bldP spid="17" grpId="0"/>
      <p:bldP spid="21" grpId="0"/>
      <p:bldP spid="22" grpId="0"/>
      <p:bldP spid="24" grpId="0"/>
      <p:bldP spid="25" grpId="0" animBg="1"/>
      <p:bldP spid="27" grpId="0" animBg="1"/>
      <p:bldP spid="28" grpId="0" animBg="1"/>
      <p:bldP spid="43" grpId="0"/>
      <p:bldP spid="44" grpId="0" animBg="1"/>
      <p:bldP spid="47" grpId="0"/>
      <p:bldP spid="47" grpId="1"/>
      <p:bldP spid="47" grpId="2"/>
      <p:bldP spid="53" grpId="0"/>
      <p:bldP spid="53" grpId="1"/>
      <p:bldP spid="58" grpId="0"/>
      <p:bldP spid="58" grpId="1"/>
      <p:bldP spid="61" grpId="0"/>
      <p:bldP spid="61" grpId="1"/>
      <p:bldP spid="61" grpId="2"/>
      <p:bldP spid="62" grpId="0" animBg="1"/>
      <p:bldP spid="63" grpId="0" animBg="1"/>
      <p:bldP spid="64" grpId="0" animBg="1"/>
      <p:bldP spid="65" grpId="0" animBg="1"/>
      <p:bldP spid="72" grpId="0" animBg="1"/>
      <p:bldP spid="72" grpId="1" animBg="1"/>
      <p:bldP spid="72" grpId="2" animBg="1"/>
      <p:bldP spid="73" grpId="0" animBg="1"/>
      <p:bldP spid="73" grpId="1" animBg="1"/>
      <p:bldP spid="66" grpId="0" animBg="1"/>
      <p:bldP spid="67" grpId="0" animBg="1"/>
      <p:bldP spid="75" grpId="0" animBg="1"/>
      <p:bldP spid="75" grpId="1" animBg="1"/>
      <p:bldP spid="54" grpId="0" animBg="1"/>
      <p:bldP spid="54" grpId="1" animBg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9" grpId="0"/>
      <p:bldP spid="59" grpId="1"/>
      <p:bldP spid="60" grpId="0"/>
      <p:bldP spid="60" grpId="1"/>
      <p:bldP spid="74" grpId="0" animBg="1"/>
      <p:bldP spid="74" grpId="1" animBg="1"/>
      <p:bldP spid="46" grpId="0" animBg="1"/>
      <p:bldP spid="52" grpId="0" animBg="1"/>
      <p:bldP spid="52" grpId="1" animBg="1"/>
      <p:bldP spid="78" grpId="0" animBg="1"/>
      <p:bldP spid="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ce réservé du conten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282241"/>
              </p:ext>
            </p:extLst>
          </p:nvPr>
        </p:nvGraphicFramePr>
        <p:xfrm>
          <a:off x="509312" y="824266"/>
          <a:ext cx="7940675" cy="4824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58659" y="-13934"/>
            <a:ext cx="7392987" cy="838200"/>
          </a:xfrm>
        </p:spPr>
        <p:txBody>
          <a:bodyPr/>
          <a:lstStyle/>
          <a:p>
            <a:r>
              <a:rPr lang="fr-FR" dirty="0"/>
              <a:t>Articulation et cohérence avec les autres projets d’infrastructure de la vallée de la Seine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544108" y="980728"/>
            <a:ext cx="2556284" cy="8771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700" b="1" dirty="0">
                <a:solidFill>
                  <a:srgbClr val="E41648"/>
                </a:solidFill>
              </a:rPr>
              <a:t>Court terme:</a:t>
            </a:r>
          </a:p>
          <a:p>
            <a:r>
              <a:rPr lang="fr-FR" sz="1700" dirty="0">
                <a:solidFill>
                  <a:srgbClr val="E41648"/>
                </a:solidFill>
              </a:rPr>
              <a:t>Amélioration de la régularité en Normandie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1500" y="3645024"/>
            <a:ext cx="2592288" cy="14157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700" b="1" dirty="0">
                <a:solidFill>
                  <a:srgbClr val="E41648"/>
                </a:solidFill>
              </a:rPr>
              <a:t>Moyen terme:</a:t>
            </a:r>
          </a:p>
          <a:p>
            <a:r>
              <a:rPr lang="fr-FR" sz="1700" dirty="0">
                <a:solidFill>
                  <a:srgbClr val="E41648"/>
                </a:solidFill>
              </a:rPr>
              <a:t>Amélioration de la desserte entre Paris et Mantes et création d’un nouvel itinéraire fret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192180" y="5196007"/>
            <a:ext cx="2951820" cy="16619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700" b="1" dirty="0">
                <a:solidFill>
                  <a:srgbClr val="E41648"/>
                </a:solidFill>
              </a:rPr>
              <a:t>Long terme:</a:t>
            </a:r>
          </a:p>
          <a:p>
            <a:r>
              <a:rPr lang="fr-FR" sz="1700" dirty="0">
                <a:solidFill>
                  <a:srgbClr val="E41648"/>
                </a:solidFill>
              </a:rPr>
              <a:t>Séparation totale des trains franciliens et normands. Pour plus de dessertes, des</a:t>
            </a:r>
          </a:p>
          <a:p>
            <a:r>
              <a:rPr lang="fr-FR" sz="1700" dirty="0">
                <a:solidFill>
                  <a:srgbClr val="E41648"/>
                </a:solidFill>
              </a:rPr>
              <a:t>trains plus ponctuels, plus fréquents et plus rapides.</a:t>
            </a:r>
          </a:p>
        </p:txBody>
      </p:sp>
    </p:spTree>
    <p:extLst>
      <p:ext uri="{BB962C8B-B14F-4D97-AF65-F5344CB8AC3E}">
        <p14:creationId xmlns:p14="http://schemas.microsoft.com/office/powerpoint/2010/main" val="1614318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12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93800"/>
            <a:ext cx="8964488" cy="4201765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655638" lvl="1" indent="-342900">
              <a:defRPr/>
            </a:pPr>
            <a:r>
              <a:rPr lang="fr-FR" sz="7000" dirty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rPr>
              <a:t>	</a:t>
            </a:r>
            <a:r>
              <a:rPr lang="fr-FR" sz="7000" dirty="0">
                <a:solidFill>
                  <a:schemeClr val="bg1">
                    <a:lumMod val="95000"/>
                  </a:schemeClr>
                </a:solidFill>
                <a:latin typeface="+mn-lt"/>
                <a:cs typeface="+mj-cs"/>
              </a:rPr>
              <a:t>Les attentes en matière de service</a:t>
            </a:r>
            <a:endParaRPr lang="fr-FR" sz="70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>
                <a:solidFill>
                  <a:schemeClr val="bg1"/>
                </a:solidFill>
              </a:rPr>
              <a:t>Chapitre </a:t>
            </a:r>
            <a:r>
              <a:rPr lang="fr-FR" dirty="0"/>
              <a:t>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862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3768043" y="3429000"/>
            <a:ext cx="3573534" cy="835960"/>
          </a:xfrm>
          <a:prstGeom prst="rect">
            <a:avLst/>
          </a:prstGeom>
          <a:solidFill>
            <a:srgbClr val="F6C70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lvl="1" algn="ctr"/>
            <a:r>
              <a:rPr lang="fr-FR" sz="1200" b="1" dirty="0"/>
              <a:t>ETUDES :</a:t>
            </a:r>
          </a:p>
          <a:p>
            <a:pPr lvl="1" algn="ctr"/>
            <a:r>
              <a:rPr lang="fr-FR" sz="1200" b="1" i="1" dirty="0"/>
              <a:t>(concertation vagues 2 et 3)</a:t>
            </a:r>
          </a:p>
          <a:p>
            <a:pPr lvl="1" algn="ctr"/>
            <a:r>
              <a:rPr lang="fr-FR" sz="1200" dirty="0"/>
              <a:t>Capacité exploitation, Infrastructure, Trafic, Socio-économie…</a:t>
            </a:r>
          </a:p>
        </p:txBody>
      </p:sp>
      <p:sp>
        <p:nvSpPr>
          <p:cNvPr id="34" name="Ellipse 33"/>
          <p:cNvSpPr/>
          <p:nvPr/>
        </p:nvSpPr>
        <p:spPr bwMode="auto">
          <a:xfrm>
            <a:off x="2231740" y="3607147"/>
            <a:ext cx="1829684" cy="1442033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fr-FR" sz="1100" dirty="0"/>
          </a:p>
        </p:txBody>
      </p:sp>
      <p:sp>
        <p:nvSpPr>
          <p:cNvPr id="38" name="Rectangle 37"/>
          <p:cNvSpPr/>
          <p:nvPr/>
        </p:nvSpPr>
        <p:spPr>
          <a:xfrm>
            <a:off x="2215264" y="3681028"/>
            <a:ext cx="1888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/>
              <a:t>CADRAGE DES ETUDES :</a:t>
            </a:r>
          </a:p>
          <a:p>
            <a:pPr algn="ctr"/>
            <a:r>
              <a:rPr lang="fr-FR" sz="1200" b="1" i="1" dirty="0"/>
              <a:t>(concertation vague 1)</a:t>
            </a:r>
          </a:p>
          <a:p>
            <a:pPr lvl="0" algn="ctr"/>
            <a:r>
              <a:rPr lang="fr-FR" sz="1200" dirty="0"/>
              <a:t>Objectifs « transport »</a:t>
            </a:r>
          </a:p>
          <a:p>
            <a:pPr lvl="0" algn="ctr"/>
            <a:r>
              <a:rPr lang="fr-FR" sz="1200" dirty="0"/>
              <a:t> Scenarios de desserte à l’étude (projet cible)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3462578" y="3175099"/>
            <a:ext cx="3980744" cy="135929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lvl="1" algn="ctr"/>
            <a:endParaRPr lang="fr-FR" sz="12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Fonctionnalités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14" name="Espace réservé du contenu 2"/>
          <p:cNvSpPr>
            <a:spLocks noGrp="1"/>
          </p:cNvSpPr>
          <p:nvPr>
            <p:ph idx="1"/>
          </p:nvPr>
        </p:nvSpPr>
        <p:spPr>
          <a:xfrm>
            <a:off x="517525" y="1124744"/>
            <a:ext cx="8302947" cy="504056"/>
          </a:xfrm>
        </p:spPr>
        <p:txBody>
          <a:bodyPr/>
          <a:lstStyle/>
          <a:p>
            <a:r>
              <a:rPr lang="fr-FR" sz="2200" dirty="0"/>
              <a:t>Démarche de l’étape 1 des EPEUP: </a:t>
            </a:r>
            <a:endParaRPr lang="fr-FR" sz="1600" kern="120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 bwMode="auto">
          <a:xfrm>
            <a:off x="652425" y="2354156"/>
            <a:ext cx="7690879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Connecteur droit 24"/>
          <p:cNvCxnSpPr/>
          <p:nvPr/>
        </p:nvCxnSpPr>
        <p:spPr bwMode="auto">
          <a:xfrm>
            <a:off x="7407200" y="2236830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 bwMode="auto">
          <a:xfrm>
            <a:off x="2392325" y="1952836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/>
              <a:t>2015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4944219" y="1966800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/>
              <a:t>2016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2443972" y="3765228"/>
            <a:ext cx="1068166" cy="6992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fr-FR" sz="1400" b="1" dirty="0"/>
          </a:p>
        </p:txBody>
      </p:sp>
      <p:sp>
        <p:nvSpPr>
          <p:cNvPr id="31" name="Rectangle 30"/>
          <p:cNvSpPr/>
          <p:nvPr/>
        </p:nvSpPr>
        <p:spPr bwMode="auto">
          <a:xfrm>
            <a:off x="2291643" y="4774032"/>
            <a:ext cx="1201088" cy="162255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endParaRPr lang="fr-FR" sz="1200" dirty="0"/>
          </a:p>
        </p:txBody>
      </p:sp>
      <p:sp>
        <p:nvSpPr>
          <p:cNvPr id="32" name="Ellipse 31"/>
          <p:cNvSpPr/>
          <p:nvPr/>
        </p:nvSpPr>
        <p:spPr bwMode="auto">
          <a:xfrm>
            <a:off x="369851" y="4075199"/>
            <a:ext cx="1861889" cy="1190005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fr-FR" sz="1100" dirty="0"/>
          </a:p>
        </p:txBody>
      </p:sp>
      <p:sp>
        <p:nvSpPr>
          <p:cNvPr id="33" name="Rectangle 32"/>
          <p:cNvSpPr/>
          <p:nvPr/>
        </p:nvSpPr>
        <p:spPr>
          <a:xfrm>
            <a:off x="386327" y="4162369"/>
            <a:ext cx="1828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1200" b="1" dirty="0">
                <a:solidFill>
                  <a:srgbClr val="000000"/>
                </a:solidFill>
              </a:rPr>
              <a:t>ENTRANTS :</a:t>
            </a:r>
          </a:p>
          <a:p>
            <a:pPr lvl="0" algn="ctr"/>
            <a:r>
              <a:rPr lang="fr-FR" sz="1200" dirty="0"/>
              <a:t>Débat public</a:t>
            </a:r>
          </a:p>
          <a:p>
            <a:pPr lvl="0" algn="ctr"/>
            <a:r>
              <a:rPr lang="fr-FR" sz="1200" dirty="0"/>
              <a:t>Etudes d’optimisation</a:t>
            </a:r>
          </a:p>
          <a:p>
            <a:pPr lvl="0" algn="ctr"/>
            <a:r>
              <a:rPr lang="fr-FR" sz="1200" dirty="0"/>
              <a:t>Mobilité 21</a:t>
            </a:r>
          </a:p>
          <a:p>
            <a:pPr lvl="0" algn="ctr"/>
            <a:r>
              <a:rPr lang="fr-FR" sz="1200" dirty="0"/>
              <a:t>Cadrage ministériel</a:t>
            </a:r>
          </a:p>
        </p:txBody>
      </p:sp>
      <p:sp>
        <p:nvSpPr>
          <p:cNvPr id="35" name="Ellipse 34"/>
          <p:cNvSpPr/>
          <p:nvPr/>
        </p:nvSpPr>
        <p:spPr bwMode="auto">
          <a:xfrm>
            <a:off x="7083164" y="2780928"/>
            <a:ext cx="1755068" cy="1291714"/>
          </a:xfrm>
          <a:prstGeom prst="ellipse">
            <a:avLst/>
          </a:prstGeom>
          <a:solidFill>
            <a:srgbClr val="FF99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fr-FR" sz="1100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3768043" y="3156815"/>
            <a:ext cx="3432261" cy="6992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150000"/>
              </a:lnSpc>
            </a:pPr>
            <a:endParaRPr lang="fr-FR" sz="1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7155172" y="2830288"/>
            <a:ext cx="1692187" cy="12827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200" b="1" dirty="0"/>
              <a:t>FINALITE ETAPE 1 : </a:t>
            </a:r>
            <a:r>
              <a:rPr lang="fr-FR" sz="1200" dirty="0"/>
              <a:t>Scénarios compatibles avec le choix d’une 1 ZPP unique sur les sections prioritaires</a:t>
            </a:r>
          </a:p>
        </p:txBody>
      </p:sp>
      <p:sp>
        <p:nvSpPr>
          <p:cNvPr id="54" name="Rectangle 53"/>
          <p:cNvSpPr/>
          <p:nvPr/>
        </p:nvSpPr>
        <p:spPr bwMode="auto">
          <a:xfrm>
            <a:off x="7227180" y="1966800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/>
              <a:t>2017</a:t>
            </a:r>
          </a:p>
          <a:p>
            <a:pPr lvl="0" algn="ctr"/>
            <a:endParaRPr lang="fr-FR" sz="1600" b="1" dirty="0"/>
          </a:p>
        </p:txBody>
      </p:sp>
      <p:cxnSp>
        <p:nvCxnSpPr>
          <p:cNvPr id="21" name="Connecteur droit 20"/>
          <p:cNvCxnSpPr/>
          <p:nvPr/>
        </p:nvCxnSpPr>
        <p:spPr bwMode="auto">
          <a:xfrm>
            <a:off x="4822825" y="2236830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cteur droit 21"/>
          <p:cNvCxnSpPr/>
          <p:nvPr/>
        </p:nvCxnSpPr>
        <p:spPr bwMode="auto">
          <a:xfrm>
            <a:off x="2291643" y="2240868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47177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897631" y="1916832"/>
            <a:ext cx="7035179" cy="3420380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 bwMode="gray">
          <a:xfrm>
            <a:off x="755576" y="2094900"/>
            <a:ext cx="6817195" cy="324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>
              <a:spcBef>
                <a:spcPts val="0"/>
              </a:spcBef>
              <a:spcAft>
                <a:spcPts val="600"/>
              </a:spcAft>
              <a:buSzPct val="90000"/>
              <a:defRPr/>
            </a:pPr>
            <a:r>
              <a:rPr lang="fr-FR" sz="2000" kern="0" dirty="0">
                <a:solidFill>
                  <a:schemeClr val="accent1"/>
                </a:solidFill>
              </a:rPr>
              <a:t>Objectifs de la vague 1 :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/>
              <a:t>Mise à jour des fonctionnalités attendues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/>
              <a:t>Réflexions sur les objectifs « transport »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/>
              <a:t>Définition de scénarios de d</a:t>
            </a:r>
            <a:r>
              <a:rPr lang="fr-FR" sz="2000" dirty="0"/>
              <a:t>e</a:t>
            </a:r>
            <a:r>
              <a:rPr lang="fr-FR" sz="1800" dirty="0"/>
              <a:t>ssertes à l’horizon du projet cible (après 2030)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 lvl="1">
              <a:spcBef>
                <a:spcPts val="0"/>
              </a:spcBef>
              <a:spcAft>
                <a:spcPts val="600"/>
              </a:spcAft>
              <a:buSzPct val="90000"/>
              <a:defRPr/>
            </a:pPr>
            <a:r>
              <a:rPr lang="fr-FR" sz="2000" kern="0" dirty="0">
                <a:solidFill>
                  <a:schemeClr val="accent1"/>
                </a:solidFill>
              </a:rPr>
              <a:t>Méthode :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/>
              <a:t>4 réunions de l’atelier entre mars et juin 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/>
              <a:t>Recueil des expressions des fonctionnalités attendues au travers de questionnaires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gray">
          <a:xfrm>
            <a:off x="598064" y="1109679"/>
            <a:ext cx="7940675" cy="48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2200" b="1" kern="0" dirty="0">
                <a:solidFill>
                  <a:schemeClr val="accent1"/>
                </a:solidFill>
              </a:rPr>
              <a:t>Atelier fonctionnalités</a:t>
            </a: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/>
              <a:t> </a:t>
            </a:r>
          </a:p>
        </p:txBody>
      </p:sp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Fonctionnalités</a:t>
            </a:r>
          </a:p>
        </p:txBody>
      </p:sp>
      <p:pic>
        <p:nvPicPr>
          <p:cNvPr id="7" name="Picture 40" descr="File:Crystal Clear app Login Manager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118492"/>
            <a:ext cx="325094" cy="354624"/>
          </a:xfrm>
          <a:prstGeom prst="rect">
            <a:avLst/>
          </a:prstGeom>
          <a:noFill/>
        </p:spPr>
      </p:pic>
      <p:pic>
        <p:nvPicPr>
          <p:cNvPr id="8" name="Picture 40" descr="File:Crystal Clear app Login Manager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9511" y="4118492"/>
            <a:ext cx="325094" cy="354624"/>
          </a:xfrm>
          <a:prstGeom prst="rect">
            <a:avLst/>
          </a:prstGeom>
          <a:noFill/>
        </p:spPr>
      </p:pic>
      <p:pic>
        <p:nvPicPr>
          <p:cNvPr id="9" name="Picture 40" descr="File:Crystal Clear app Login Manager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2220" y="4118492"/>
            <a:ext cx="325094" cy="354624"/>
          </a:xfrm>
          <a:prstGeom prst="rect">
            <a:avLst/>
          </a:prstGeom>
          <a:noFill/>
        </p:spPr>
      </p:pic>
      <p:pic>
        <p:nvPicPr>
          <p:cNvPr id="10" name="Picture 40" descr="File:Crystal Clear app Login Manager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4268" y="4118492"/>
            <a:ext cx="325094" cy="354624"/>
          </a:xfrm>
          <a:prstGeom prst="rect">
            <a:avLst/>
          </a:prstGeom>
          <a:noFill/>
        </p:spPr>
      </p:pic>
      <p:pic>
        <p:nvPicPr>
          <p:cNvPr id="11" name="Picture 45" descr="Epiphany-bookmarks.sv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8975" y="4806280"/>
            <a:ext cx="333037" cy="360040"/>
          </a:xfrm>
          <a:prstGeom prst="rect">
            <a:avLst/>
          </a:prstGeom>
          <a:noFill/>
        </p:spPr>
      </p:pic>
      <p:sp>
        <p:nvSpPr>
          <p:cNvPr id="12" name="Espace réservé du contenu 2"/>
          <p:cNvSpPr txBox="1">
            <a:spLocks/>
          </p:cNvSpPr>
          <p:nvPr/>
        </p:nvSpPr>
        <p:spPr bwMode="gray">
          <a:xfrm>
            <a:off x="591765" y="764704"/>
            <a:ext cx="7940675" cy="3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sz="22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7969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Questionnaire des fonctionnalités attendues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15</a:t>
            </a:fld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07247"/>
            <a:ext cx="3492388" cy="49420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 bwMode="auto">
          <a:xfrm>
            <a:off x="4644008" y="1007247"/>
            <a:ext cx="4176464" cy="4932694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19588" y="1851393"/>
            <a:ext cx="4356868" cy="379488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742950" lvl="1" indent="-285750">
              <a:spcBef>
                <a:spcPct val="200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700" kern="0" dirty="0"/>
              <a:t>Intégration des besoins fret et voyageurs</a:t>
            </a:r>
          </a:p>
          <a:p>
            <a:pPr marL="742950" lvl="1" indent="-285750">
              <a:spcBef>
                <a:spcPct val="200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700" dirty="0"/>
              <a:t>Approfondissement des attentes à l’échelle des territoires par rapport aux études préalables au débat public</a:t>
            </a:r>
          </a:p>
          <a:p>
            <a:pPr marL="742950" lvl="1" indent="-285750">
              <a:spcBef>
                <a:spcPct val="200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700" kern="0" dirty="0"/>
              <a:t>Hiérarchisation des attentes associées aux gares nouvelles</a:t>
            </a:r>
            <a:endParaRPr lang="fr-FR" sz="1700" dirty="0"/>
          </a:p>
          <a:p>
            <a:pPr lvl="1">
              <a:spcBef>
                <a:spcPct val="20000"/>
              </a:spcBef>
              <a:spcAft>
                <a:spcPts val="1200"/>
              </a:spcAft>
              <a:buSzPct val="90000"/>
              <a:defRPr/>
            </a:pPr>
            <a:endParaRPr lang="fr-FR" sz="1700" dirty="0"/>
          </a:p>
          <a:p>
            <a:pPr lvl="1">
              <a:spcBef>
                <a:spcPct val="20000"/>
              </a:spcBef>
              <a:spcAft>
                <a:spcPts val="1200"/>
              </a:spcAft>
              <a:buSzPct val="90000"/>
              <a:defRPr/>
            </a:pPr>
            <a:r>
              <a:rPr lang="fr-FR" sz="1700" b="1" i="1" dirty="0"/>
              <a:t>	Un document de synthèse en 	cours de production</a:t>
            </a:r>
            <a:endParaRPr lang="fr-FR" sz="1700" b="1" i="1" kern="0" dirty="0"/>
          </a:p>
        </p:txBody>
      </p:sp>
    </p:spTree>
    <p:extLst>
      <p:ext uri="{BB962C8B-B14F-4D97-AF65-F5344CB8AC3E}">
        <p14:creationId xmlns:p14="http://schemas.microsoft.com/office/powerpoint/2010/main" val="365785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 bwMode="auto">
          <a:xfrm>
            <a:off x="611560" y="2523403"/>
            <a:ext cx="3420380" cy="3415653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gray">
          <a:xfrm>
            <a:off x="503583" y="984224"/>
            <a:ext cx="7940675" cy="1177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r>
              <a:rPr lang="fr-FR" sz="2200" b="1" kern="0" dirty="0">
                <a:solidFill>
                  <a:schemeClr val="accent1"/>
                </a:solidFill>
              </a:rPr>
              <a:t>Pourquoi des q</a:t>
            </a:r>
            <a:r>
              <a:rPr lang="fr-FR" sz="2200" b="1" kern="0" noProof="0" dirty="0" err="1">
                <a:solidFill>
                  <a:schemeClr val="accent1"/>
                </a:solidFill>
              </a:rPr>
              <a:t>uestionnaires</a:t>
            </a:r>
            <a:r>
              <a:rPr lang="fr-FR" sz="2200" b="1" kern="0" noProof="0" dirty="0">
                <a:solidFill>
                  <a:schemeClr val="accent1"/>
                </a:solidFill>
              </a:rPr>
              <a:t> ?</a:t>
            </a:r>
          </a:p>
          <a:p>
            <a:pPr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r>
              <a:rPr lang="fr-FR" sz="2000" kern="0" dirty="0">
                <a:latin typeface="+mn-lt"/>
              </a:rPr>
              <a:t>Base de données nécessaire au lancement des études, puis exploitée dans le cadre des études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35000"/>
              </a:spcAft>
              <a:buClrTx/>
              <a:buSzPct val="90000"/>
              <a:buFont typeface="Wingdings" charset="0"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50863" marR="0" lvl="1" indent="-238125" algn="just" defTabSz="914400" rtl="0" eaLnBrk="0" fontAlgn="base" latinLnBrk="0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2027237" marR="0" lvl="2" indent="-3619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Symbol" charset="0"/>
              <a:buNone/>
              <a:tabLst/>
              <a:defRPr/>
            </a:pPr>
            <a:endParaRPr kumimoji="0" lang="fr-FR" sz="15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Questionnaire des fonctionnalités attendues</a:t>
            </a:r>
          </a:p>
        </p:txBody>
      </p:sp>
      <p:pic>
        <p:nvPicPr>
          <p:cNvPr id="32" name="Picture 45" descr="Epiphany-bookmarks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6912" y="2204864"/>
            <a:ext cx="589296" cy="637078"/>
          </a:xfrm>
          <a:prstGeom prst="rect">
            <a:avLst/>
          </a:prstGeom>
          <a:noFill/>
        </p:spPr>
      </p:pic>
      <p:sp>
        <p:nvSpPr>
          <p:cNvPr id="35" name="Rectangle 34"/>
          <p:cNvSpPr/>
          <p:nvPr/>
        </p:nvSpPr>
        <p:spPr bwMode="auto">
          <a:xfrm>
            <a:off x="5424512" y="2276872"/>
            <a:ext cx="3467968" cy="1679012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5424512" y="4400585"/>
            <a:ext cx="3467967" cy="1662204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611560" y="2978966"/>
            <a:ext cx="352839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FR" sz="1600" dirty="0"/>
              <a:t>Fréquences / cadencement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FR" sz="1600" dirty="0"/>
              <a:t>Politique d’arrêt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FR" sz="1600" dirty="0"/>
              <a:t>Hiérarchisation : équilibre entre fréquence, desserte fine des territoires, performance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FR" sz="1600" dirty="0"/>
              <a:t>Qualité du plan de transport (correspondances)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FR" sz="1600" dirty="0"/>
              <a:t>Besoins fret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FR" sz="1600" dirty="0"/>
              <a:t>Fonctionnalités liées aux gares</a:t>
            </a:r>
          </a:p>
          <a:p>
            <a:endParaRPr lang="fr-FR" sz="1400" dirty="0"/>
          </a:p>
        </p:txBody>
      </p:sp>
      <p:sp>
        <p:nvSpPr>
          <p:cNvPr id="43" name="ZoneTexte 42"/>
          <p:cNvSpPr txBox="1"/>
          <p:nvPr/>
        </p:nvSpPr>
        <p:spPr>
          <a:xfrm>
            <a:off x="611560" y="2620225"/>
            <a:ext cx="3420380" cy="474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</a:pPr>
            <a:r>
              <a:rPr lang="fr-FR" sz="1500" b="1" dirty="0"/>
              <a:t>QUESTIONNAIRES</a:t>
            </a:r>
          </a:p>
          <a:p>
            <a:pPr algn="ctr"/>
            <a:endParaRPr lang="fr-FR" sz="1400" dirty="0"/>
          </a:p>
        </p:txBody>
      </p:sp>
      <p:sp>
        <p:nvSpPr>
          <p:cNvPr id="44" name="ZoneTexte 43"/>
          <p:cNvSpPr txBox="1"/>
          <p:nvPr/>
        </p:nvSpPr>
        <p:spPr>
          <a:xfrm>
            <a:off x="5436096" y="2364278"/>
            <a:ext cx="3600400" cy="1605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fr-FR" sz="1500" b="1" dirty="0"/>
              <a:t>CADRAGE DES ETUDES</a:t>
            </a:r>
          </a:p>
          <a:p>
            <a:pPr algn="ctr">
              <a:lnSpc>
                <a:spcPts val="1600"/>
              </a:lnSpc>
              <a:spcAft>
                <a:spcPts val="600"/>
              </a:spcAft>
            </a:pPr>
            <a:r>
              <a:rPr lang="fr-FR" sz="1600" b="1" i="1" dirty="0"/>
              <a:t>(vague1)</a:t>
            </a:r>
          </a:p>
          <a:p>
            <a:pPr marL="285750" indent="-285750">
              <a:lnSpc>
                <a:spcPts val="1400"/>
              </a:lnSpc>
              <a:buFont typeface="Wingdings" panose="05000000000000000000" pitchFamily="2" charset="2"/>
              <a:buChar char="ü"/>
            </a:pPr>
            <a:r>
              <a:rPr lang="fr-FR" sz="1700" dirty="0"/>
              <a:t>Préciser les objectifs de desserte</a:t>
            </a:r>
          </a:p>
          <a:p>
            <a:pPr>
              <a:lnSpc>
                <a:spcPts val="1600"/>
              </a:lnSpc>
            </a:pPr>
            <a:endParaRPr lang="fr-FR" sz="1700" dirty="0"/>
          </a:p>
          <a:p>
            <a:pPr marL="285750" indent="-285750">
              <a:lnSpc>
                <a:spcPts val="1600"/>
              </a:lnSpc>
              <a:buFont typeface="Wingdings" panose="05000000000000000000" pitchFamily="2" charset="2"/>
              <a:buChar char="ü"/>
            </a:pPr>
            <a:r>
              <a:rPr lang="fr-FR" sz="1700" dirty="0"/>
              <a:t>Définition des scénarios d’étude / schémas de desserte</a:t>
            </a:r>
            <a:endParaRPr lang="fr-FR" sz="1400" dirty="0"/>
          </a:p>
        </p:txBody>
      </p:sp>
      <p:sp>
        <p:nvSpPr>
          <p:cNvPr id="45" name="ZoneTexte 44"/>
          <p:cNvSpPr txBox="1"/>
          <p:nvPr/>
        </p:nvSpPr>
        <p:spPr>
          <a:xfrm>
            <a:off x="5424512" y="4489214"/>
            <a:ext cx="3467967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fr-FR" sz="1500" b="1" dirty="0"/>
              <a:t>ETUDES</a:t>
            </a:r>
          </a:p>
          <a:p>
            <a:pPr algn="ctr">
              <a:lnSpc>
                <a:spcPts val="1600"/>
              </a:lnSpc>
            </a:pPr>
            <a:r>
              <a:rPr lang="fr-FR" sz="1600" b="1" i="1" dirty="0"/>
              <a:t>(vagues 2 et 3)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5445597" y="5041707"/>
            <a:ext cx="3446883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600"/>
              </a:lnSpc>
              <a:buFont typeface="Wingdings" panose="05000000000000000000" pitchFamily="2" charset="2"/>
              <a:buChar char="ü"/>
            </a:pPr>
            <a:r>
              <a:rPr lang="fr-FR" sz="1700" dirty="0"/>
              <a:t>Approfondissements des scénarios de desserte dans le cadre des études (capacité exploitation, trafic…)</a:t>
            </a:r>
          </a:p>
        </p:txBody>
      </p:sp>
      <p:cxnSp>
        <p:nvCxnSpPr>
          <p:cNvPr id="49" name="Connecteur droit avec flèche 48"/>
          <p:cNvCxnSpPr/>
          <p:nvPr/>
        </p:nvCxnSpPr>
        <p:spPr bwMode="auto">
          <a:xfrm flipV="1">
            <a:off x="4031940" y="2978966"/>
            <a:ext cx="1392572" cy="1157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92D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3" name="Connecteur droit avec flèche 52"/>
          <p:cNvCxnSpPr/>
          <p:nvPr/>
        </p:nvCxnSpPr>
        <p:spPr bwMode="auto">
          <a:xfrm>
            <a:off x="4031940" y="3094714"/>
            <a:ext cx="1413657" cy="442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6" name="Connecteur droit avec flèche 55"/>
          <p:cNvCxnSpPr>
            <a:endCxn id="37" idx="1"/>
          </p:cNvCxnSpPr>
          <p:nvPr/>
        </p:nvCxnSpPr>
        <p:spPr bwMode="auto">
          <a:xfrm>
            <a:off x="4031940" y="3443509"/>
            <a:ext cx="1392572" cy="17881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66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8" name="Connecteur droit avec flèche 57"/>
          <p:cNvCxnSpPr/>
          <p:nvPr/>
        </p:nvCxnSpPr>
        <p:spPr bwMode="auto">
          <a:xfrm>
            <a:off x="4031940" y="3443509"/>
            <a:ext cx="1392572" cy="935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" name="Connecteur droit avec flèche 60"/>
          <p:cNvCxnSpPr/>
          <p:nvPr/>
        </p:nvCxnSpPr>
        <p:spPr bwMode="auto">
          <a:xfrm flipV="1">
            <a:off x="4031940" y="2978966"/>
            <a:ext cx="1392572" cy="4645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92D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" name="Connecteur droit avec flèche 63"/>
          <p:cNvCxnSpPr>
            <a:endCxn id="37" idx="1"/>
          </p:cNvCxnSpPr>
          <p:nvPr/>
        </p:nvCxnSpPr>
        <p:spPr bwMode="auto">
          <a:xfrm>
            <a:off x="4031940" y="4583601"/>
            <a:ext cx="1392572" cy="6480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66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7" name="Connecteur droit avec flèche 66"/>
          <p:cNvCxnSpPr/>
          <p:nvPr/>
        </p:nvCxnSpPr>
        <p:spPr bwMode="auto">
          <a:xfrm flipV="1">
            <a:off x="4031940" y="2978966"/>
            <a:ext cx="1392572" cy="9565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92D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Connecteur droit avec flèche 69"/>
          <p:cNvCxnSpPr/>
          <p:nvPr/>
        </p:nvCxnSpPr>
        <p:spPr bwMode="auto">
          <a:xfrm flipV="1">
            <a:off x="4031940" y="3537012"/>
            <a:ext cx="1392572" cy="1589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4" name="Connecteur droit avec flèche 73"/>
          <p:cNvCxnSpPr/>
          <p:nvPr/>
        </p:nvCxnSpPr>
        <p:spPr bwMode="auto">
          <a:xfrm flipV="1">
            <a:off x="4031940" y="2978966"/>
            <a:ext cx="1392572" cy="21475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92D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7" name="Connecteur droit avec flèche 76"/>
          <p:cNvCxnSpPr/>
          <p:nvPr/>
        </p:nvCxnSpPr>
        <p:spPr bwMode="auto">
          <a:xfrm flipV="1">
            <a:off x="4031940" y="3537012"/>
            <a:ext cx="1392572" cy="208273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0" name="Connecteur droit avec flèche 79"/>
          <p:cNvCxnSpPr>
            <a:endCxn id="37" idx="1"/>
          </p:cNvCxnSpPr>
          <p:nvPr/>
        </p:nvCxnSpPr>
        <p:spPr bwMode="auto">
          <a:xfrm>
            <a:off x="4031940" y="3935515"/>
            <a:ext cx="1392572" cy="129617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66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Connecteur droit avec flèche 27"/>
          <p:cNvCxnSpPr/>
          <p:nvPr/>
        </p:nvCxnSpPr>
        <p:spPr bwMode="auto">
          <a:xfrm flipV="1">
            <a:off x="4031940" y="3537012"/>
            <a:ext cx="1392572" cy="3985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1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70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nimBg="1"/>
      <p:bldP spid="44" grpId="0"/>
      <p:bldP spid="45" grpId="0"/>
      <p:bldP spid="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 txBox="1">
            <a:spLocks/>
          </p:cNvSpPr>
          <p:nvPr/>
        </p:nvSpPr>
        <p:spPr bwMode="gray">
          <a:xfrm>
            <a:off x="500723" y="2204864"/>
            <a:ext cx="7940675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fr-FR" sz="1800" kern="0" dirty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fr-FR" sz="1400" b="0" kern="0" dirty="0">
              <a:solidFill>
                <a:schemeClr val="tx1"/>
              </a:solidFill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fr-FR" sz="1400" b="0" kern="0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  <a:buFont typeface="Wingdings" pitchFamily="2" charset="2"/>
              <a:buChar char="Ø"/>
            </a:pPr>
            <a:endParaRPr lang="fr-FR" sz="1600" b="0" kern="0" dirty="0"/>
          </a:p>
          <a:p>
            <a:pPr>
              <a:buFont typeface="Wingdings" pitchFamily="2" charset="2"/>
              <a:buChar char="Ø"/>
            </a:pPr>
            <a:endParaRPr lang="fr-FR" sz="1600" b="0" kern="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1600" b="0" kern="0" dirty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FR" sz="1600" kern="0" dirty="0"/>
          </a:p>
          <a:p>
            <a:endParaRPr lang="fr-FR" sz="1800" kern="0" dirty="0"/>
          </a:p>
          <a:p>
            <a:pPr lvl="1" algn="just"/>
            <a:endParaRPr lang="fr-FR" sz="1600" b="0" kern="0" dirty="0"/>
          </a:p>
          <a:p>
            <a:pPr marL="2027237" lvl="2" indent="-361950">
              <a:buFont typeface="Symbol" charset="0"/>
              <a:buNone/>
            </a:pPr>
            <a:endParaRPr lang="fr-FR" sz="1500" kern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Fonctionnalités attendues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gray">
          <a:xfrm>
            <a:off x="491093" y="1052736"/>
            <a:ext cx="7940675" cy="3060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2200" kern="0" dirty="0"/>
              <a:t>Attentes exprimées concernant le Fret 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b="0" kern="0" dirty="0"/>
              <a:t>Améliorer la visibilité sur la disponibilité des sillons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b="0" kern="0" dirty="0"/>
              <a:t>Améliorer la fiabilité des temps de parcours (éviter les « stockages » de trains en attente de libération de sillons fret)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b="0" kern="0" dirty="0"/>
              <a:t>Augmentation du nombre de sillons, prise en compte des besoins des ports (HAROPA..) et des territoires 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b="0" kern="0" dirty="0"/>
              <a:t>Coordination des différents itinéraires (historique, via Gisors, via Amiens..) </a:t>
            </a:r>
          </a:p>
          <a:p>
            <a:endParaRPr lang="fr-FR" sz="1800" kern="0" dirty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fr-FR" sz="1400" b="0" kern="0" dirty="0">
              <a:solidFill>
                <a:schemeClr val="tx1"/>
              </a:solidFill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fr-FR" sz="1400" b="0" kern="0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  <a:buFont typeface="Wingdings" pitchFamily="2" charset="2"/>
              <a:buChar char="Ø"/>
            </a:pPr>
            <a:endParaRPr lang="fr-FR" sz="1600" b="0" kern="0" dirty="0"/>
          </a:p>
          <a:p>
            <a:pPr>
              <a:buFont typeface="Wingdings" pitchFamily="2" charset="2"/>
              <a:buChar char="Ø"/>
            </a:pPr>
            <a:endParaRPr lang="fr-FR" sz="1600" b="0" kern="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1600" b="0" kern="0" dirty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FR" sz="1600" kern="0" dirty="0"/>
          </a:p>
          <a:p>
            <a:endParaRPr lang="fr-FR" sz="1800" kern="0" dirty="0"/>
          </a:p>
          <a:p>
            <a:pPr lvl="1" algn="just"/>
            <a:endParaRPr lang="fr-FR" sz="1600" b="0" kern="0" dirty="0"/>
          </a:p>
          <a:p>
            <a:pPr marL="2027237" lvl="2" indent="-361950">
              <a:buFont typeface="Symbol" charset="0"/>
              <a:buNone/>
            </a:pPr>
            <a:endParaRPr lang="fr-FR" sz="1500" kern="0" dirty="0"/>
          </a:p>
        </p:txBody>
      </p:sp>
    </p:spTree>
    <p:extLst>
      <p:ext uri="{BB962C8B-B14F-4D97-AF65-F5344CB8AC3E}">
        <p14:creationId xmlns:p14="http://schemas.microsoft.com/office/powerpoint/2010/main" val="1168132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10762" y="1016732"/>
            <a:ext cx="8489730" cy="590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2200" b="1" kern="0" dirty="0">
                <a:solidFill>
                  <a:schemeClr val="accent1"/>
                </a:solidFill>
                <a:latin typeface="+mn-lt"/>
                <a:ea typeface="+mn-ea"/>
              </a:rPr>
              <a:t>Attentes exprimées concernant la gare nouvelle de Nanterre - La Défense</a:t>
            </a: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2000" kern="0" dirty="0">
                <a:latin typeface="Arial"/>
                <a:ea typeface="ＭＳ Ｐゴシック"/>
              </a:rPr>
              <a:t>Sujet traité dans 17/20 questionnaires</a:t>
            </a: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2000" dirty="0"/>
              <a:t>Hiérarchisation des fonctionnalités attendues</a:t>
            </a:r>
          </a:p>
          <a:p>
            <a:pPr marL="800100" lvl="1" indent="-34290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800" dirty="0"/>
              <a:t>1</a:t>
            </a:r>
            <a:r>
              <a:rPr lang="fr-FR" sz="1800" baseline="30000" dirty="0"/>
              <a:t>er</a:t>
            </a:r>
            <a:r>
              <a:rPr lang="fr-FR" sz="1800" dirty="0"/>
              <a:t> /  Accéder au secteur de La Défense (quartier d’affaire)</a:t>
            </a:r>
          </a:p>
          <a:p>
            <a:pPr marL="800100" lvl="1" indent="-34290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800" dirty="0"/>
              <a:t>2</a:t>
            </a:r>
            <a:r>
              <a:rPr lang="fr-FR" sz="1800" baseline="30000" dirty="0"/>
              <a:t>ème</a:t>
            </a:r>
            <a:r>
              <a:rPr lang="fr-FR" sz="1800" dirty="0"/>
              <a:t> / Rejoindre les 1</a:t>
            </a:r>
            <a:r>
              <a:rPr lang="fr-FR" sz="1800" baseline="30000" dirty="0"/>
              <a:t>ère</a:t>
            </a:r>
            <a:r>
              <a:rPr lang="fr-FR" sz="1800" dirty="0"/>
              <a:t>  et 2</a:t>
            </a:r>
            <a:r>
              <a:rPr lang="fr-FR" sz="1800" baseline="30000" dirty="0"/>
              <a:t>ème</a:t>
            </a:r>
            <a:r>
              <a:rPr lang="fr-FR" sz="1800" dirty="0"/>
              <a:t>  couronnes franciliennes sans passer par le centre de Paris</a:t>
            </a:r>
          </a:p>
          <a:p>
            <a:pPr marL="800100" lvl="1" indent="-34290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800" dirty="0"/>
              <a:t>2</a:t>
            </a:r>
            <a:r>
              <a:rPr lang="fr-FR" sz="1800" baseline="30000" dirty="0"/>
              <a:t>ème</a:t>
            </a:r>
            <a:r>
              <a:rPr lang="fr-FR" sz="1800" dirty="0"/>
              <a:t> /  Faciliter l’accès aux aéroports</a:t>
            </a:r>
          </a:p>
          <a:p>
            <a:pPr marL="800100" lvl="1" indent="-34290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800" dirty="0"/>
              <a:t>2</a:t>
            </a:r>
            <a:r>
              <a:rPr lang="fr-FR" sz="1800" baseline="30000" dirty="0"/>
              <a:t>ème</a:t>
            </a:r>
            <a:r>
              <a:rPr lang="fr-FR" sz="1800" dirty="0"/>
              <a:t> /  Se connecter au réseau du métro automatique du Grand Paris Express</a:t>
            </a:r>
          </a:p>
          <a:p>
            <a:pPr marL="800100" lvl="1" indent="-34290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800" dirty="0"/>
              <a:t>3</a:t>
            </a:r>
            <a:r>
              <a:rPr lang="fr-FR" sz="1800" baseline="30000" dirty="0"/>
              <a:t>ème</a:t>
            </a:r>
            <a:r>
              <a:rPr lang="fr-FR" sz="1800" dirty="0"/>
              <a:t> /  Opportunité à plus long terme d’accéder au réseau TAGV  </a:t>
            </a:r>
            <a:r>
              <a:rPr lang="fr-FR" sz="1800" dirty="0" err="1"/>
              <a:t>Intersecteurs</a:t>
            </a:r>
            <a:endParaRPr lang="fr-FR" sz="1800" dirty="0"/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7504" y="6021288"/>
            <a:ext cx="2700300" cy="6493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Fonctionnalités attendues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775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Fonctionnalités attendues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gray">
          <a:xfrm>
            <a:off x="517525" y="980728"/>
            <a:ext cx="7798891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35000"/>
              </a:spcAft>
              <a:buClrTx/>
              <a:buSzPct val="90000"/>
              <a:buFont typeface="Wingdings" charset="0"/>
              <a:buNone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Attentes exprimées concernant la gare nouvelle d’Evreux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5327" y="1484784"/>
            <a:ext cx="8568952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Sujet traité dans 5/20 questionnaires</a:t>
            </a: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Attentes exprimées principalement par les acteurs hauts normands</a:t>
            </a:r>
          </a:p>
          <a:p>
            <a:pPr lvl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1600" dirty="0">
                <a:solidFill>
                  <a:schemeClr val="accent1"/>
                </a:solidFill>
                <a:latin typeface="+mn-lt"/>
                <a:ea typeface="+mn-ea"/>
              </a:rPr>
              <a:t>Fonctionnalités  « Transport »  :</a:t>
            </a:r>
          </a:p>
          <a:p>
            <a:pPr marL="28575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Améliorer les relations entre Evreux et les grandes agglomérations normandes (Rouen, Le Havre, Caen, Cherbourg…) ;</a:t>
            </a:r>
          </a:p>
          <a:p>
            <a:pPr marL="28575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Permettre au secteur d’Evreux de bénéficier des améliorations de temps de parcours permises par la LNPN ;</a:t>
            </a:r>
          </a:p>
          <a:p>
            <a:pPr marL="28575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Axes pour lesquels étudier un arrêt en priorité dans cette gare nouvelle :</a:t>
            </a:r>
          </a:p>
          <a:p>
            <a:pPr marL="836613" lvl="1" indent="-285750">
              <a:buClr>
                <a:srgbClr val="FF0000"/>
              </a:buClr>
              <a:buFont typeface="Wingdings" pitchFamily="2" charset="2"/>
              <a:buChar char="Ø"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Paris – Caen – Cherbourg(LN);</a:t>
            </a:r>
          </a:p>
          <a:p>
            <a:pPr marL="836613" lvl="1" indent="-285750">
              <a:buClr>
                <a:srgbClr val="FF0000"/>
              </a:buClr>
              <a:buFont typeface="Wingdings" pitchFamily="2" charset="2"/>
              <a:buChar char="Ø"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Rouen – Evreux (LN) ; </a:t>
            </a:r>
          </a:p>
          <a:p>
            <a:pPr marL="252000"/>
            <a:endParaRPr lang="fr-FR" sz="16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52000"/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Importance de relier une gare nouvelle éventuelle à la gare historique et au cœur de l’agglomération. </a:t>
            </a:r>
          </a:p>
        </p:txBody>
      </p:sp>
    </p:spTree>
    <p:extLst>
      <p:ext uri="{BB962C8B-B14F-4D97-AF65-F5344CB8AC3E}">
        <p14:creationId xmlns:p14="http://schemas.microsoft.com/office/powerpoint/2010/main" val="3289002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Fonctionnalités attendues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gray">
          <a:xfrm>
            <a:off x="517525" y="980728"/>
            <a:ext cx="7654875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35000"/>
              </a:spcAft>
              <a:buClrTx/>
              <a:buSzPct val="90000"/>
              <a:buFont typeface="Wingdings" charset="0"/>
              <a:buNone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Attentes exprimées concernant la gare nouvelle de Louviers Val-de-Reuil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6326" y="1880828"/>
            <a:ext cx="8338951" cy="350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Sujet traité dans 5/20 questionnaires</a:t>
            </a: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Attentes exprimées principalement par les acteurs hauts normands</a:t>
            </a:r>
          </a:p>
          <a:p>
            <a:pPr lvl="0">
              <a:spcBef>
                <a:spcPct val="20000"/>
              </a:spcBef>
              <a:spcAft>
                <a:spcPct val="35000"/>
              </a:spcAft>
              <a:buSzPct val="90000"/>
            </a:pPr>
            <a:r>
              <a:rPr lang="fr-FR" sz="1600" dirty="0">
                <a:solidFill>
                  <a:schemeClr val="accent1"/>
                </a:solidFill>
                <a:latin typeface="+mn-lt"/>
                <a:ea typeface="+mn-ea"/>
              </a:rPr>
              <a:t>Principales grandes fonctions « Transport » exprimées :</a:t>
            </a: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Améliorer la desserte du territoire de l’Eure et sa zone d’activités </a:t>
            </a: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Faciliter les relations inter-agglomérations (domicile/travail) vers Rouen, Paris et Evreux</a:t>
            </a:r>
          </a:p>
          <a:p>
            <a:pPr marL="28575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/>
              <a:t>Compléter la </a:t>
            </a: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fonction</a:t>
            </a:r>
            <a:r>
              <a:rPr lang="fr-FR" sz="1600" dirty="0"/>
              <a:t> assurée par la gare de Val-de-Reuil de lien important vers Rouen et Paris. </a:t>
            </a: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6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600" kern="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18436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Schémas de desserte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 bwMode="gray">
          <a:xfrm>
            <a:off x="733375" y="838200"/>
            <a:ext cx="7940675" cy="5651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90000"/>
              <a:defRPr/>
            </a:pPr>
            <a:r>
              <a:rPr lang="fr-FR" sz="2200" b="1" kern="0" dirty="0">
                <a:solidFill>
                  <a:srgbClr val="FF0000"/>
                </a:solidFill>
                <a:latin typeface="Arial"/>
                <a:ea typeface="ＭＳ Ｐゴシック"/>
              </a:rPr>
              <a:t>Construction d’un scénario « idéal » intégrant l’ensemble des attentes </a:t>
            </a:r>
          </a:p>
          <a:p>
            <a:pPr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SzPct val="90000"/>
              <a:defRPr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ＭＳ Ｐゴシック"/>
              </a:rPr>
              <a:t>Scénario élaboré sur la base des questionnaires et soumis à l’atelier fonctionnalités pour partager la bonne prise en compte des attentes</a:t>
            </a:r>
          </a:p>
          <a:p>
            <a:pPr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SzPct val="90000"/>
              <a:defRPr/>
            </a:pPr>
            <a:r>
              <a:rPr lang="fr-FR" sz="1700" kern="0" dirty="0">
                <a:solidFill>
                  <a:srgbClr val="FF0000"/>
                </a:solidFill>
                <a:latin typeface="Arial"/>
                <a:ea typeface="ＭＳ Ｐゴシック"/>
              </a:rPr>
              <a:t>Principes de construction :</a:t>
            </a:r>
          </a:p>
          <a:p>
            <a:pPr marL="285750" indent="-28575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  <a:defRPr/>
            </a:pPr>
            <a:r>
              <a:rPr lang="fr-FR" sz="1500" kern="0" dirty="0">
                <a:solidFill>
                  <a:srgbClr val="000000"/>
                </a:solidFill>
                <a:latin typeface="Arial"/>
                <a:ea typeface="ＭＳ Ｐゴシック"/>
              </a:rPr>
              <a:t>Réponse aux différentes attentes et besoins exprimés, dans la limite des capacités estimées de l’infrastructure et dans le cadre fixé pour le projet (projet cible)</a:t>
            </a:r>
          </a:p>
          <a:p>
            <a:pPr marL="285750" indent="-285750" algn="just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500" b="1" kern="0" dirty="0">
                <a:solidFill>
                  <a:srgbClr val="000000"/>
                </a:solidFill>
                <a:latin typeface="Arial"/>
                <a:ea typeface="ＭＳ Ｐゴシック"/>
              </a:rPr>
              <a:t>Pour les liaisons entre grands pôles (Paris, Rouen, Le Havre, Caen, Cherbourg) </a:t>
            </a:r>
            <a:r>
              <a:rPr lang="fr-FR" sz="1500" kern="0" dirty="0">
                <a:solidFill>
                  <a:srgbClr val="000000"/>
                </a:solidFill>
                <a:latin typeface="Arial"/>
                <a:ea typeface="ＭＳ Ｐゴシック"/>
              </a:rPr>
              <a:t>: à partir des besoins exprimés lors du débat public et </a:t>
            </a:r>
            <a:r>
              <a:rPr lang="fr-FR" sz="1500" u="sng" kern="0" dirty="0">
                <a:solidFill>
                  <a:srgbClr val="000000"/>
                </a:solidFill>
                <a:latin typeface="Arial"/>
                <a:ea typeface="ＭＳ Ｐゴシック"/>
              </a:rPr>
              <a:t>confortés lors de la vague 1 de concertation</a:t>
            </a:r>
          </a:p>
          <a:p>
            <a:pPr marL="285750" indent="-28575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500" b="1" kern="0" dirty="0">
                <a:solidFill>
                  <a:srgbClr val="000000"/>
                </a:solidFill>
                <a:latin typeface="Arial"/>
                <a:ea typeface="ＭＳ Ｐゴシック"/>
              </a:rPr>
              <a:t>Pour les dessertes intermédiaires/fines du territoire et les dessertes réalisées à partir des nœuds (Mantes, Evreux, Vernon…) </a:t>
            </a:r>
            <a:r>
              <a:rPr lang="fr-FR" sz="1500" kern="0" dirty="0">
                <a:solidFill>
                  <a:srgbClr val="000000"/>
                </a:solidFill>
                <a:latin typeface="Arial"/>
                <a:ea typeface="ＭＳ Ｐゴシック"/>
              </a:rPr>
              <a:t>: </a:t>
            </a:r>
            <a:r>
              <a:rPr lang="fr-FR" sz="1500" u="sng" kern="0" dirty="0">
                <a:solidFill>
                  <a:srgbClr val="000000"/>
                </a:solidFill>
                <a:latin typeface="Arial"/>
                <a:ea typeface="ＭＳ Ｐゴシック"/>
              </a:rPr>
              <a:t>attentes précisées par rapport au débat public dans le cadre l’atelier fonctionnalités</a:t>
            </a:r>
          </a:p>
          <a:p>
            <a:pPr marL="285750" indent="-28575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500" b="1" kern="0" dirty="0">
                <a:solidFill>
                  <a:srgbClr val="000000"/>
                </a:solidFill>
                <a:latin typeface="Arial"/>
                <a:ea typeface="ＭＳ Ｐゴシック"/>
              </a:rPr>
              <a:t>Pour le fret : </a:t>
            </a:r>
            <a:r>
              <a:rPr lang="fr-FR" sz="1500" kern="0" dirty="0">
                <a:solidFill>
                  <a:srgbClr val="000000"/>
                </a:solidFill>
                <a:latin typeface="Arial"/>
                <a:ea typeface="ＭＳ Ｐゴシック"/>
              </a:rPr>
              <a:t>1 sillon depuis Le Havre et 1 depuis Rouen en heure de pointe (un sens)</a:t>
            </a:r>
            <a:endParaRPr lang="fr-FR" sz="1500" u="sng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lvl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SzPct val="90000"/>
              <a:defRPr/>
            </a:pPr>
            <a:r>
              <a:rPr lang="fr-FR" sz="1700" kern="0" dirty="0">
                <a:solidFill>
                  <a:srgbClr val="FF0000"/>
                </a:solidFill>
                <a:latin typeface="Arial"/>
                <a:ea typeface="ＭＳ Ｐゴシック"/>
              </a:rPr>
              <a:t>En conséquence, des principes de desserte qui permettent :</a:t>
            </a:r>
          </a:p>
          <a:p>
            <a:pPr marL="285750" lvl="0" indent="-28575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  <a:defRPr/>
            </a:pPr>
            <a:r>
              <a:rPr lang="fr-FR" sz="1500" kern="0" dirty="0">
                <a:solidFill>
                  <a:srgbClr val="000000"/>
                </a:solidFill>
                <a:latin typeface="Arial"/>
                <a:ea typeface="ＭＳ Ｐゴシック"/>
              </a:rPr>
              <a:t>la </a:t>
            </a:r>
            <a:r>
              <a:rPr lang="fr-FR" sz="1500" b="1" kern="0" dirty="0">
                <a:solidFill>
                  <a:srgbClr val="000000"/>
                </a:solidFill>
                <a:latin typeface="Arial"/>
                <a:ea typeface="ＭＳ Ｐゴシック"/>
              </a:rPr>
              <a:t>diffusion à toutes les échelles du territoire </a:t>
            </a:r>
            <a:r>
              <a:rPr lang="fr-FR" sz="1500" kern="0" dirty="0">
                <a:solidFill>
                  <a:srgbClr val="000000"/>
                </a:solidFill>
                <a:latin typeface="Arial"/>
                <a:ea typeface="ＭＳ Ｐゴシック"/>
              </a:rPr>
              <a:t>des bénéfices de la LN</a:t>
            </a:r>
          </a:p>
          <a:p>
            <a:pPr marL="285750" lvl="0" indent="-28575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  <a:defRPr/>
            </a:pPr>
            <a:r>
              <a:rPr lang="fr-FR" sz="1500" b="1" kern="0" dirty="0">
                <a:solidFill>
                  <a:srgbClr val="000000"/>
                </a:solidFill>
                <a:latin typeface="Arial"/>
                <a:ea typeface="ＭＳ Ｐゴシック"/>
              </a:rPr>
              <a:t>1,5 à 2 fois plus de trains </a:t>
            </a:r>
            <a:r>
              <a:rPr lang="fr-FR" sz="1500" kern="0" dirty="0" err="1">
                <a:solidFill>
                  <a:srgbClr val="000000"/>
                </a:solidFill>
                <a:latin typeface="Arial"/>
                <a:ea typeface="ＭＳ Ｐゴシック"/>
              </a:rPr>
              <a:t>Interville</a:t>
            </a:r>
            <a:r>
              <a:rPr lang="fr-FR" sz="1500" kern="0" dirty="0">
                <a:solidFill>
                  <a:srgbClr val="000000"/>
                </a:solidFill>
                <a:latin typeface="Arial"/>
                <a:ea typeface="ＭＳ Ｐゴシック"/>
              </a:rPr>
              <a:t> et régionaux en pointe</a:t>
            </a:r>
          </a:p>
          <a:p>
            <a:pPr>
              <a:spcBef>
                <a:spcPct val="20000"/>
              </a:spcBef>
              <a:spcAft>
                <a:spcPts val="600"/>
              </a:spcAft>
              <a:buSzPct val="90000"/>
              <a:defRPr/>
            </a:pPr>
            <a:endParaRPr lang="fr-FR" sz="1400" kern="0" dirty="0"/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b="1" kern="0" dirty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/>
          </a:p>
          <a:p>
            <a:pPr lvl="1"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/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/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/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r>
              <a:rPr lang="fr-FR" sz="1400" dirty="0"/>
              <a:t> </a:t>
            </a:r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/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234374" y="6919337"/>
            <a:ext cx="8906460" cy="1154084"/>
          </a:xfrm>
        </p:spPr>
        <p:txBody>
          <a:bodyPr/>
          <a:lstStyle/>
          <a:p>
            <a:endParaRPr lang="fr-FR" sz="1800" i="1" dirty="0"/>
          </a:p>
          <a:p>
            <a:pPr lvl="1"/>
            <a:endParaRPr lang="fr-FR" sz="1600" b="0" i="1" dirty="0"/>
          </a:p>
          <a:p>
            <a:pPr marL="2027237" lvl="2" indent="-361950">
              <a:buNone/>
            </a:pPr>
            <a:endParaRPr lang="fr-FR" sz="1500" b="0" dirty="0"/>
          </a:p>
        </p:txBody>
      </p:sp>
    </p:spTree>
    <p:extLst>
      <p:ext uri="{BB962C8B-B14F-4D97-AF65-F5344CB8AC3E}">
        <p14:creationId xmlns:p14="http://schemas.microsoft.com/office/powerpoint/2010/main" val="1298514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Schémas de desserte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22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5" t="6549" r="6688" b="6549"/>
          <a:stretch/>
        </p:blipFill>
        <p:spPr>
          <a:xfrm>
            <a:off x="467544" y="1318856"/>
            <a:ext cx="8187585" cy="5539144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 bwMode="gray">
          <a:xfrm>
            <a:off x="431032" y="960060"/>
            <a:ext cx="8187585" cy="358796"/>
          </a:xfrm>
          <a:prstGeom prst="rect">
            <a:avLst/>
          </a:prstGeom>
          <a:solidFill>
            <a:schemeClr val="bg1"/>
          </a:solidFill>
          <a:ln w="31750"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20000"/>
              </a:spcBef>
              <a:spcAft>
                <a:spcPct val="35000"/>
              </a:spcAft>
              <a:buSzPct val="90000"/>
            </a:pPr>
            <a:r>
              <a:rPr lang="fr-FR" sz="2200" b="1" kern="0" dirty="0">
                <a:solidFill>
                  <a:srgbClr val="FA1035"/>
                </a:solidFill>
                <a:latin typeface="Arial"/>
                <a:ea typeface="ＭＳ Ｐゴシック"/>
              </a:rPr>
              <a:t>Scénario « idéal» issu de l’atelier fonctionnalités</a:t>
            </a:r>
          </a:p>
        </p:txBody>
      </p:sp>
    </p:spTree>
    <p:extLst>
      <p:ext uri="{BB962C8B-B14F-4D97-AF65-F5344CB8AC3E}">
        <p14:creationId xmlns:p14="http://schemas.microsoft.com/office/powerpoint/2010/main" val="3574427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Schémas de desserte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17525" y="980728"/>
            <a:ext cx="8446963" cy="4896544"/>
          </a:xfrm>
          <a:solidFill>
            <a:schemeClr val="accent2"/>
          </a:solidFill>
        </p:spPr>
        <p:txBody>
          <a:bodyPr/>
          <a:lstStyle/>
          <a:p>
            <a:pPr>
              <a:spcAft>
                <a:spcPts val="0"/>
              </a:spcAft>
            </a:pPr>
            <a:r>
              <a:rPr lang="fr-FR" sz="1800" dirty="0"/>
              <a:t>Illustration des améliorations par rapport à la situation actuelle pour quelques exemples</a:t>
            </a:r>
          </a:p>
          <a:p>
            <a:pPr>
              <a:spcAft>
                <a:spcPts val="0"/>
              </a:spcAft>
            </a:pPr>
            <a:endParaRPr lang="fr-FR" sz="1400" b="0" dirty="0"/>
          </a:p>
          <a:p>
            <a:pPr algn="just">
              <a:buFont typeface="Wingdings" pitchFamily="2" charset="2"/>
              <a:buChar char="Ø"/>
            </a:pPr>
            <a:r>
              <a:rPr lang="fr-FR" sz="1800" dirty="0"/>
              <a:t> </a:t>
            </a:r>
            <a:r>
              <a:rPr lang="fr-FR" sz="1600" dirty="0">
                <a:solidFill>
                  <a:schemeClr val="tx1"/>
                </a:solidFill>
              </a:rPr>
              <a:t>Desserte de Caen </a:t>
            </a:r>
          </a:p>
          <a:p>
            <a:pPr lvl="1" algn="just">
              <a:buFont typeface="Wingdings" pitchFamily="2" charset="2"/>
              <a:buChar char="Ø"/>
            </a:pPr>
            <a:r>
              <a:rPr lang="fr-FR" sz="1400" dirty="0"/>
              <a:t>Paris – Caen  </a:t>
            </a:r>
            <a:r>
              <a:rPr lang="fr-FR" sz="1400" b="0" dirty="0"/>
              <a:t>: de 2 trains par heure de pointe à 4 trains par heure de pointe </a:t>
            </a:r>
          </a:p>
          <a:p>
            <a:pPr lvl="1" algn="just">
              <a:buFont typeface="Wingdings" pitchFamily="2" charset="2"/>
              <a:buChar char="Ø"/>
            </a:pPr>
            <a:r>
              <a:rPr lang="fr-FR" sz="1400" dirty="0" err="1"/>
              <a:t>Periurbain</a:t>
            </a:r>
            <a:r>
              <a:rPr lang="fr-FR" sz="1400" dirty="0"/>
              <a:t> </a:t>
            </a:r>
            <a:r>
              <a:rPr lang="fr-FR" sz="1400" dirty="0">
                <a:solidFill>
                  <a:schemeClr val="tx1"/>
                </a:solidFill>
              </a:rPr>
              <a:t>Caen – </a:t>
            </a:r>
            <a:r>
              <a:rPr lang="fr-FR" sz="1400" dirty="0" err="1">
                <a:solidFill>
                  <a:schemeClr val="tx1"/>
                </a:solidFill>
              </a:rPr>
              <a:t>Mézidon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b="0" dirty="0">
                <a:solidFill>
                  <a:schemeClr val="tx1"/>
                </a:solidFill>
              </a:rPr>
              <a:t>: 1 train par heure aujourd’hui à 4 trains par heure</a:t>
            </a:r>
            <a:endParaRPr lang="fr-FR" sz="1400" b="0" dirty="0"/>
          </a:p>
          <a:p>
            <a:pPr marL="312738" lvl="1" indent="0" algn="just">
              <a:spcBef>
                <a:spcPct val="20000"/>
              </a:spcBef>
              <a:spcAft>
                <a:spcPct val="35000"/>
              </a:spcAft>
              <a:buNone/>
            </a:pPr>
            <a:r>
              <a:rPr lang="fr-FR" sz="1600" dirty="0">
                <a:cs typeface="+mn-cs"/>
              </a:rPr>
              <a:t>Desserte D’Evreux :</a:t>
            </a:r>
          </a:p>
          <a:p>
            <a:pPr lvl="1" algn="just">
              <a:spcBef>
                <a:spcPct val="2000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fr-FR" sz="1400" dirty="0">
                <a:cs typeface="+mn-cs"/>
              </a:rPr>
              <a:t>Omnibus Paris - Mantes - Evreux : </a:t>
            </a:r>
            <a:r>
              <a:rPr lang="fr-FR" sz="1400" b="0" dirty="0">
                <a:cs typeface="+mn-cs"/>
              </a:rPr>
              <a:t>de 1 trains par heure en pointe à 2 trains par heure </a:t>
            </a:r>
          </a:p>
          <a:p>
            <a:pPr lvl="1" algn="just">
              <a:spcBef>
                <a:spcPct val="2000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fr-FR" sz="1400" dirty="0">
                <a:cs typeface="+mn-cs"/>
              </a:rPr>
              <a:t>Direct Paris – Evreux </a:t>
            </a:r>
            <a:r>
              <a:rPr lang="fr-FR" sz="1400" b="0" dirty="0">
                <a:cs typeface="+mn-cs"/>
              </a:rPr>
              <a:t>conservé et profitant des gains de temps permis par la ligne nouvelle</a:t>
            </a:r>
          </a:p>
          <a:p>
            <a:pPr lvl="1" algn="just">
              <a:spcBef>
                <a:spcPct val="2000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fr-FR" sz="1600" b="0" dirty="0">
                <a:cs typeface="+mn-cs"/>
              </a:rPr>
              <a:t>… </a:t>
            </a:r>
          </a:p>
          <a:p>
            <a:pPr marL="312738" lvl="1" indent="0" algn="just"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fr-FR" sz="1600" b="0" dirty="0">
              <a:solidFill>
                <a:srgbClr val="000000"/>
              </a:solidFill>
            </a:endParaRPr>
          </a:p>
          <a:p>
            <a:endParaRPr lang="fr-FR" sz="1800" dirty="0"/>
          </a:p>
          <a:p>
            <a:pPr lvl="1" algn="just"/>
            <a:endParaRPr lang="fr-FR" sz="1600" b="0" dirty="0"/>
          </a:p>
          <a:p>
            <a:pPr marL="2027237" lvl="2" indent="-361950">
              <a:buNone/>
            </a:pPr>
            <a:endParaRPr lang="fr-FR" sz="1500" b="0" dirty="0"/>
          </a:p>
        </p:txBody>
      </p:sp>
    </p:spTree>
    <p:extLst>
      <p:ext uri="{BB962C8B-B14F-4D97-AF65-F5344CB8AC3E}">
        <p14:creationId xmlns:p14="http://schemas.microsoft.com/office/powerpoint/2010/main" val="3952684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428464" y="2395500"/>
            <a:ext cx="8395084" cy="3733800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96910"/>
              </p:ext>
            </p:extLst>
          </p:nvPr>
        </p:nvGraphicFramePr>
        <p:xfrm>
          <a:off x="994162" y="2977232"/>
          <a:ext cx="7444723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8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endParaRPr lang="fr-FR" sz="1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Dessertes</a:t>
                      </a:r>
                      <a:r>
                        <a:rPr lang="fr-FR" sz="1900" baseline="0" dirty="0"/>
                        <a:t> </a:t>
                      </a:r>
                    </a:p>
                    <a:p>
                      <a:pPr algn="ctr"/>
                      <a:r>
                        <a:rPr lang="fr-FR" sz="1900" baseline="0" dirty="0"/>
                        <a:t>régionales</a:t>
                      </a:r>
                      <a:endParaRPr lang="fr-FR" sz="19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Dessertes </a:t>
                      </a:r>
                    </a:p>
                    <a:p>
                      <a:pPr algn="ctr"/>
                      <a:r>
                        <a:rPr lang="fr-FR" sz="1900" dirty="0" err="1"/>
                        <a:t>intervilles</a:t>
                      </a:r>
                      <a:endParaRPr lang="fr-FR" sz="19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548">
                <a:tc>
                  <a:txBody>
                    <a:bodyPr/>
                    <a:lstStyle/>
                    <a:p>
                      <a:r>
                        <a:rPr lang="fr-FR" sz="2000" b="0" i="1" dirty="0"/>
                        <a:t>   Situation existante</a:t>
                      </a:r>
                      <a:endParaRPr lang="fr-FR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i="1" dirty="0"/>
                        <a:t>=</a:t>
                      </a:r>
                      <a:endParaRPr lang="fr-FR" sz="2200" b="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i="1" dirty="0"/>
                        <a:t>=</a:t>
                      </a:r>
                      <a:endParaRPr lang="fr-FR" sz="2200" b="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68">
                <a:tc>
                  <a:txBody>
                    <a:bodyPr/>
                    <a:lstStyle/>
                    <a:p>
                      <a:r>
                        <a:rPr lang="fr-FR" sz="1900" b="1" baseline="0" dirty="0"/>
                        <a:t>« </a:t>
                      </a:r>
                      <a:r>
                        <a:rPr lang="fr-FR" sz="1900" b="1" dirty="0"/>
                        <a:t>Priorité aux dessertes </a:t>
                      </a:r>
                      <a:r>
                        <a:rPr lang="fr-FR" sz="1900" b="1" dirty="0" err="1"/>
                        <a:t>intervilles</a:t>
                      </a:r>
                      <a:r>
                        <a:rPr lang="fr-FR" sz="1900" b="1" dirty="0"/>
                        <a:t> »</a:t>
                      </a:r>
                      <a:endParaRPr lang="fr-FR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/>
                        <a:t>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/>
                        <a:t>++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184">
                <a:tc>
                  <a:txBody>
                    <a:bodyPr/>
                    <a:lstStyle/>
                    <a:p>
                      <a:r>
                        <a:rPr lang="fr-FR" sz="1900" b="1" baseline="0" dirty="0"/>
                        <a:t>« </a:t>
                      </a:r>
                      <a:r>
                        <a:rPr lang="fr-FR" sz="1900" b="1" dirty="0"/>
                        <a:t>Priorité aux dessertes régionales »</a:t>
                      </a:r>
                      <a:endParaRPr lang="fr-FR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/>
                        <a:t>++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/>
                        <a:t>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1" dirty="0"/>
                        <a:t>« Hauts» (idéal)</a:t>
                      </a:r>
                      <a:endParaRPr lang="fr-FR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/>
                        <a:t>++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/>
                        <a:t>++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Espace réservé du contenu 2"/>
          <p:cNvSpPr txBox="1">
            <a:spLocks/>
          </p:cNvSpPr>
          <p:nvPr/>
        </p:nvSpPr>
        <p:spPr bwMode="gray">
          <a:xfrm>
            <a:off x="639055" y="2564904"/>
            <a:ext cx="8280920" cy="486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ts val="6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000" dirty="0"/>
              <a:t>Des </a:t>
            </a:r>
            <a:r>
              <a:rPr lang="fr-FR" sz="2000" b="1" dirty="0"/>
              <a:t>familles de scénarios</a:t>
            </a:r>
            <a:r>
              <a:rPr lang="fr-FR" sz="2000" dirty="0"/>
              <a:t> fonction de priorités données au développement de l’offre :</a:t>
            </a:r>
            <a:endParaRPr lang="fr-FR" sz="22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2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2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2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200" b="1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2000" b="1" dirty="0"/>
              <a:t>Des variantes locales </a:t>
            </a:r>
            <a:r>
              <a:rPr lang="fr-FR" sz="2000" dirty="0"/>
              <a:t>pour éclairer les choix concernant les </a:t>
            </a:r>
            <a:r>
              <a:rPr lang="fr-FR" sz="2000" b="1" dirty="0"/>
              <a:t>gares nouvelles</a:t>
            </a:r>
            <a:endParaRPr lang="fr-FR" sz="2200" b="1" kern="0" dirty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</p:txBody>
      </p:sp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Co-construction des scénarios de desserte</a:t>
            </a: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 bwMode="gray">
          <a:xfrm>
            <a:off x="680858" y="944724"/>
            <a:ext cx="8172907" cy="162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SzPct val="90000"/>
              <a:defRPr/>
            </a:pPr>
            <a:r>
              <a:rPr lang="fr-FR" sz="2200" kern="0" dirty="0"/>
              <a:t>Les scénarios d’étude sont </a:t>
            </a:r>
            <a:r>
              <a:rPr lang="fr-FR" sz="2200" b="1" kern="0" dirty="0"/>
              <a:t>contrastés</a:t>
            </a:r>
            <a:r>
              <a:rPr lang="fr-FR" sz="2200" kern="0" dirty="0"/>
              <a:t> :</a:t>
            </a:r>
          </a:p>
          <a:p>
            <a:pPr marL="285750" indent="-285750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/>
              <a:t>éclairer les choix des prochains comités de pilotage </a:t>
            </a:r>
          </a:p>
          <a:p>
            <a:pPr marL="285750" indent="-285750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/>
              <a:t>favoriser la recherche d’un équilibre global entre coûts et bénéfices</a:t>
            </a:r>
          </a:p>
          <a:p>
            <a:pPr marL="285750" indent="-285750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/>
              <a:t>limiter les risques d’impasse en cours d’étude</a:t>
            </a: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6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6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6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6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6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600" dirty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600" dirty="0"/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12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Co-construction des scénarios de desserte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25</a:t>
            </a:fld>
            <a:endParaRPr lang="fr-FR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 bwMode="gray">
          <a:xfrm>
            <a:off x="733376" y="1016731"/>
            <a:ext cx="7940675" cy="4932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2200" b="1" kern="0" dirty="0">
                <a:solidFill>
                  <a:schemeClr val="accent1"/>
                </a:solidFill>
              </a:rPr>
              <a:t>Variantes locales en lien avec les gares nouvelles (horizon cible)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b="1" kern="0" dirty="0"/>
              <a:t>Nanterre - La Défense : </a:t>
            </a:r>
            <a:r>
              <a:rPr lang="fr-FR" sz="1800" kern="0" dirty="0"/>
              <a:t>3 variantes à l’étude (« en fourche », « en ligne », « sans gare »). Hypothèses de dessertes à l’étude présentées plus bas.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b="1" kern="0" dirty="0"/>
              <a:t>Confluence : </a:t>
            </a:r>
            <a:r>
              <a:rPr lang="fr-FR" sz="1800" kern="0" dirty="0"/>
              <a:t>variantes avec et sans gare. Hypothèse d’une capacité de desserte par 2 trains </a:t>
            </a:r>
            <a:r>
              <a:rPr lang="fr-FR" sz="1800" kern="0" dirty="0" err="1"/>
              <a:t>intersecteur</a:t>
            </a:r>
            <a:r>
              <a:rPr lang="fr-FR" sz="1800" kern="0" dirty="0"/>
              <a:t>. 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b="1" kern="0" dirty="0"/>
              <a:t>Evreux : </a:t>
            </a:r>
            <a:r>
              <a:rPr lang="fr-FR" sz="1800" kern="0" dirty="0"/>
              <a:t>variantes avec et sans gare. Prise en compte de la configuration et localisation de la gare nouvelle. Hypothèses de desserte à préciser dans le cadre des études.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b="1" kern="0" dirty="0"/>
              <a:t>Louviers Val-de-Reuil : </a:t>
            </a:r>
            <a:r>
              <a:rPr lang="fr-FR" sz="1800" kern="0" dirty="0"/>
              <a:t>variantes avec et sans gare. Hypothèses de desserte à préciser dans le cadre des études.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i="1" kern="0" dirty="0"/>
              <a:t>NB : La gare de Rouen est réalisée à l’horizon prioritaire, donc considérée dans tous les scénarios à l’horizon cible.</a:t>
            </a:r>
            <a:endParaRPr lang="fr-FR" sz="2000" i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1800" kern="0" dirty="0"/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1800" kern="0" dirty="0"/>
          </a:p>
          <a:p>
            <a:pPr>
              <a:spcAft>
                <a:spcPts val="0"/>
              </a:spcAft>
            </a:pPr>
            <a:endParaRPr lang="fr-FR" sz="2000" kern="0" dirty="0"/>
          </a:p>
          <a:p>
            <a:pPr lvl="0"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2000" kern="0" dirty="0"/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2200" b="1" kern="0" dirty="0">
              <a:solidFill>
                <a:schemeClr val="accent1"/>
              </a:solidFill>
            </a:endParaRPr>
          </a:p>
          <a:p>
            <a:pPr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r>
              <a:rPr lang="fr-FR" sz="2000" kern="0" dirty="0"/>
              <a:t> 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2200" b="1" kern="0" dirty="0">
                <a:solidFill>
                  <a:schemeClr val="accent1"/>
                </a:solidFill>
              </a:rPr>
              <a:t>Variantes exploitation : prise en compte de scénarios de renouvellement de matériel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2200" b="1" kern="0" dirty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295467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349250" y="980728"/>
            <a:ext cx="7940675" cy="1080120"/>
          </a:xfrm>
        </p:spPr>
        <p:txBody>
          <a:bodyPr/>
          <a:lstStyle/>
          <a:p>
            <a:r>
              <a:rPr lang="fr-FR" sz="2400" dirty="0"/>
              <a:t>3 </a:t>
            </a:r>
            <a:r>
              <a:rPr lang="fr-FR" sz="2400" dirty="0">
                <a:solidFill>
                  <a:srgbClr val="FA1035"/>
                </a:solidFill>
              </a:rPr>
              <a:t>variantes à l’étude</a:t>
            </a:r>
            <a:endParaRPr lang="fr-FR" sz="2400" b="0" dirty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Ø"/>
            </a:pPr>
            <a:endParaRPr lang="fr-FR" sz="1600" b="0" dirty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Ø"/>
            </a:pPr>
            <a:endParaRPr lang="fr-FR" sz="1600" b="0" dirty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Ø"/>
            </a:pPr>
            <a:endParaRPr lang="fr-FR" sz="1600" b="0" dirty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Ø"/>
            </a:pPr>
            <a:endParaRPr lang="fr-FR" sz="1600" b="0" dirty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Ø"/>
            </a:pPr>
            <a:endParaRPr lang="fr-FR" sz="1600" b="0" dirty="0">
              <a:solidFill>
                <a:schemeClr val="tx1"/>
              </a:solidFill>
            </a:endParaRPr>
          </a:p>
          <a:p>
            <a:pPr lvl="0"/>
            <a:endParaRPr lang="fr-FR" sz="1600" dirty="0">
              <a:solidFill>
                <a:srgbClr val="000000"/>
              </a:solidFill>
            </a:endParaRPr>
          </a:p>
          <a:p>
            <a:pPr lvl="0"/>
            <a:endParaRPr lang="fr-FR" sz="1600" dirty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FR" sz="1600" dirty="0">
              <a:solidFill>
                <a:schemeClr val="tx1"/>
              </a:solidFill>
            </a:endParaRPr>
          </a:p>
          <a:p>
            <a:endParaRPr lang="fr-FR" sz="1800" dirty="0"/>
          </a:p>
          <a:p>
            <a:pPr lvl="1" algn="just"/>
            <a:endParaRPr lang="fr-FR" sz="1600" b="0" dirty="0"/>
          </a:p>
          <a:p>
            <a:pPr marL="2027237" lvl="2" indent="-361950">
              <a:buNone/>
            </a:pPr>
            <a:endParaRPr lang="fr-FR" sz="1500" b="0" dirty="0"/>
          </a:p>
        </p:txBody>
      </p:sp>
      <p:sp>
        <p:nvSpPr>
          <p:cNvPr id="11" name="Rectangle 10"/>
          <p:cNvSpPr/>
          <p:nvPr/>
        </p:nvSpPr>
        <p:spPr>
          <a:xfrm>
            <a:off x="97818" y="1510677"/>
            <a:ext cx="3070346" cy="535685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lvl="0" algn="ctr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2000" kern="0" dirty="0">
                <a:solidFill>
                  <a:srgbClr val="000000"/>
                </a:solidFill>
                <a:latin typeface="Arial"/>
                <a:ea typeface="ＭＳ Ｐゴシック"/>
              </a:rPr>
              <a:t> </a:t>
            </a:r>
            <a:r>
              <a:rPr lang="fr-FR" sz="2000" b="1" kern="0" dirty="0">
                <a:solidFill>
                  <a:srgbClr val="000000"/>
                </a:solidFill>
                <a:latin typeface="Arial"/>
                <a:ea typeface="ＭＳ Ｐゴシック"/>
              </a:rPr>
              <a:t>« en fourche »</a:t>
            </a:r>
          </a:p>
          <a:p>
            <a:pPr lvl="0" algn="ctr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endParaRPr lang="fr-FR" sz="1600" b="1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lvl="0" algn="ctr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i="1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000" i="1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141750" lvl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1200" i="1" kern="0" dirty="0">
                <a:solidFill>
                  <a:srgbClr val="000000"/>
                </a:solidFill>
                <a:latin typeface="Arial"/>
                <a:ea typeface="ＭＳ Ｐゴシック"/>
              </a:rPr>
              <a:t>Nombre de missions : 18</a:t>
            </a:r>
          </a:p>
          <a:p>
            <a:pPr marL="141750" lvl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1200" i="1" kern="0" dirty="0">
                <a:solidFill>
                  <a:srgbClr val="000000"/>
                </a:solidFill>
                <a:latin typeface="Arial"/>
                <a:ea typeface="ＭＳ Ｐゴシック"/>
              </a:rPr>
              <a:t>Nombre de trains terminus Paris SL : 12</a:t>
            </a:r>
          </a:p>
          <a:p>
            <a:pPr marL="141750" lvl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1200" i="1" kern="0" dirty="0">
                <a:solidFill>
                  <a:srgbClr val="000000"/>
                </a:solidFill>
                <a:latin typeface="Arial"/>
                <a:ea typeface="ＭＳ Ｐゴシック"/>
              </a:rPr>
              <a:t>Nombre de trains terminus La Défense : 6</a:t>
            </a: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anose="05000000000000000000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64188" y="1592796"/>
            <a:ext cx="2879812" cy="393005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lvl="0" algn="ctr"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2000" b="1" kern="0" dirty="0">
                <a:solidFill>
                  <a:srgbClr val="000000"/>
                </a:solidFill>
                <a:latin typeface="Arial"/>
                <a:ea typeface="ＭＳ Ｐゴシック"/>
              </a:rPr>
              <a:t>Sans gare </a:t>
            </a: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9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141750" lvl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1200" i="1" kern="0" dirty="0">
                <a:solidFill>
                  <a:srgbClr val="000000"/>
                </a:solidFill>
                <a:latin typeface="Arial"/>
                <a:ea typeface="ＭＳ Ｐゴシック"/>
              </a:rPr>
              <a:t>Nombre de missions : 16</a:t>
            </a:r>
          </a:p>
          <a:p>
            <a:pPr marL="141750" lvl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1200" i="1" kern="0" dirty="0">
                <a:solidFill>
                  <a:srgbClr val="000000"/>
                </a:solidFill>
                <a:latin typeface="Arial"/>
                <a:ea typeface="ＭＳ Ｐゴシック"/>
              </a:rPr>
              <a:t>Nombre de trains terminus Paris SL : 16</a:t>
            </a: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i="1" kern="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68164" y="1513889"/>
            <a:ext cx="3240040" cy="416421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lvl="0" algn="ctr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2000" b="1" kern="0" dirty="0">
                <a:solidFill>
                  <a:srgbClr val="000000"/>
                </a:solidFill>
                <a:latin typeface="Arial"/>
                <a:ea typeface="ＭＳ Ｐゴシック"/>
              </a:rPr>
              <a:t>« en ligne »</a:t>
            </a: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85750" lvl="0" indent="-28575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  <a:buFont typeface="Wingdings" pitchFamily="2" charset="2"/>
              <a:buChar char="Ø"/>
            </a:pPr>
            <a:endParaRPr lang="fr-FR" sz="12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141750" lvl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1200" i="1" kern="0" dirty="0">
                <a:solidFill>
                  <a:srgbClr val="000000"/>
                </a:solidFill>
                <a:latin typeface="Arial"/>
                <a:ea typeface="ＭＳ Ｐゴシック"/>
              </a:rPr>
              <a:t>Nombre de missions : 16</a:t>
            </a:r>
          </a:p>
          <a:p>
            <a:pPr marL="141750" lvl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1200" i="1" kern="0" dirty="0">
                <a:solidFill>
                  <a:srgbClr val="000000"/>
                </a:solidFill>
                <a:latin typeface="Arial"/>
                <a:ea typeface="ＭＳ Ｐゴシック"/>
              </a:rPr>
              <a:t>Nombre de trains terminus Paris SL : 16</a:t>
            </a:r>
          </a:p>
          <a:p>
            <a:pPr marL="141750" lvl="0">
              <a:spcBef>
                <a:spcPct val="20000"/>
              </a:spcBef>
              <a:spcAft>
                <a:spcPct val="35000"/>
              </a:spcAft>
              <a:buClr>
                <a:srgbClr val="FA1035"/>
              </a:buClr>
              <a:buSzPct val="90000"/>
            </a:pPr>
            <a:r>
              <a:rPr lang="fr-FR" sz="1200" i="1" kern="0" dirty="0">
                <a:solidFill>
                  <a:srgbClr val="000000"/>
                </a:solidFill>
                <a:latin typeface="Arial"/>
                <a:ea typeface="ＭＳ Ｐゴシック"/>
              </a:rPr>
              <a:t>Nombre de trains avec arrêt La Défense : 16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07504" y="6021288"/>
            <a:ext cx="2700300" cy="6493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Gare nouvelle de Nanterre - La Défense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26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" r="1455"/>
          <a:stretch/>
        </p:blipFill>
        <p:spPr bwMode="auto">
          <a:xfrm>
            <a:off x="97818" y="2132856"/>
            <a:ext cx="2966144" cy="239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164" y="2500488"/>
            <a:ext cx="2880000" cy="189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172" y="2500488"/>
            <a:ext cx="2880000" cy="189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 rot="16200000">
            <a:off x="281153" y="2779831"/>
            <a:ext cx="712398" cy="153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/>
              <a:t>Mantes</a:t>
            </a:r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2299543" y="2459436"/>
            <a:ext cx="1374968" cy="153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/>
              <a:t>Paris Saint-Lazare</a:t>
            </a:r>
          </a:p>
        </p:txBody>
      </p:sp>
      <p:sp>
        <p:nvSpPr>
          <p:cNvPr id="17" name="ZoneTexte 16"/>
          <p:cNvSpPr txBox="1"/>
          <p:nvPr/>
        </p:nvSpPr>
        <p:spPr>
          <a:xfrm rot="16200000">
            <a:off x="3364336" y="2672438"/>
            <a:ext cx="712398" cy="153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/>
              <a:t>Mantes</a:t>
            </a:r>
          </a:p>
        </p:txBody>
      </p:sp>
      <p:sp>
        <p:nvSpPr>
          <p:cNvPr id="18" name="ZoneTexte 17"/>
          <p:cNvSpPr txBox="1"/>
          <p:nvPr/>
        </p:nvSpPr>
        <p:spPr>
          <a:xfrm rot="16200000">
            <a:off x="5340355" y="2423632"/>
            <a:ext cx="1374968" cy="153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/>
              <a:t>Paris Saint-Lazare</a:t>
            </a:r>
          </a:p>
        </p:txBody>
      </p:sp>
      <p:sp>
        <p:nvSpPr>
          <p:cNvPr id="19" name="ZoneTexte 18"/>
          <p:cNvSpPr txBox="1"/>
          <p:nvPr/>
        </p:nvSpPr>
        <p:spPr>
          <a:xfrm rot="16200000">
            <a:off x="6327406" y="2697352"/>
            <a:ext cx="712398" cy="153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/>
              <a:t>Mantes</a:t>
            </a:r>
          </a:p>
        </p:txBody>
      </p:sp>
      <p:sp>
        <p:nvSpPr>
          <p:cNvPr id="20" name="ZoneTexte 19"/>
          <p:cNvSpPr txBox="1"/>
          <p:nvPr/>
        </p:nvSpPr>
        <p:spPr>
          <a:xfrm rot="16200000">
            <a:off x="8264373" y="2383356"/>
            <a:ext cx="1374968" cy="153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/>
              <a:t>Paris Saint-Lazare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868492" y="2560025"/>
            <a:ext cx="712398" cy="2377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72000" rIns="0" bIns="72000" rtlCol="0">
            <a:spAutoFit/>
          </a:bodyPr>
          <a:lstStyle/>
          <a:p>
            <a:r>
              <a:rPr lang="fr-FR" sz="600" dirty="0">
                <a:solidFill>
                  <a:srgbClr val="FF0000"/>
                </a:solidFill>
              </a:rPr>
              <a:t>GN Confluence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3963389" y="2460300"/>
            <a:ext cx="712398" cy="2377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72000" rIns="0" bIns="72000" rtlCol="0">
            <a:spAutoFit/>
          </a:bodyPr>
          <a:lstStyle/>
          <a:p>
            <a:r>
              <a:rPr lang="fr-FR" sz="600" dirty="0">
                <a:solidFill>
                  <a:srgbClr val="FF0000"/>
                </a:solidFill>
              </a:rPr>
              <a:t>GN Confluence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7009698" y="2474686"/>
            <a:ext cx="712398" cy="2377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72000" rIns="0" bIns="72000" rtlCol="0">
            <a:spAutoFit/>
          </a:bodyPr>
          <a:lstStyle/>
          <a:p>
            <a:r>
              <a:rPr lang="fr-FR" sz="600" dirty="0">
                <a:solidFill>
                  <a:srgbClr val="FF0000"/>
                </a:solidFill>
              </a:rPr>
              <a:t>GN Confluence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015716" y="2024844"/>
            <a:ext cx="894367" cy="2992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72000" rIns="0" bIns="72000" rtlCol="0">
            <a:spAutoFit/>
          </a:bodyPr>
          <a:lstStyle/>
          <a:p>
            <a:r>
              <a:rPr lang="fr-FR" sz="1000" dirty="0">
                <a:solidFill>
                  <a:srgbClr val="FF0000"/>
                </a:solidFill>
              </a:rPr>
              <a:t>GN La Défense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4950042" y="2913739"/>
            <a:ext cx="874416" cy="2992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72000" rIns="0" bIns="72000" rtlCol="0">
            <a:spAutoFit/>
          </a:bodyPr>
          <a:lstStyle/>
          <a:p>
            <a:r>
              <a:rPr lang="fr-FR" sz="1000" dirty="0">
                <a:solidFill>
                  <a:srgbClr val="FF0000"/>
                </a:solidFill>
              </a:rPr>
              <a:t>GN La Défense</a:t>
            </a:r>
          </a:p>
        </p:txBody>
      </p:sp>
    </p:spTree>
    <p:extLst>
      <p:ext uri="{BB962C8B-B14F-4D97-AF65-F5344CB8AC3E}">
        <p14:creationId xmlns:p14="http://schemas.microsoft.com/office/powerpoint/2010/main" val="25887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6414" y="1160748"/>
            <a:ext cx="838929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r>
              <a:rPr lang="fr-FR" sz="1800" kern="0" dirty="0"/>
              <a:t>Les </a:t>
            </a:r>
            <a:r>
              <a:rPr lang="fr-FR" sz="1800" b="1" kern="0" dirty="0"/>
              <a:t>objectifs « transport » </a:t>
            </a:r>
            <a:r>
              <a:rPr lang="fr-FR" sz="1800" kern="0" dirty="0"/>
              <a:t>proposés à la validation du COPIL du 7 juillet sont de grands objectifs en lien avec les services ferroviaires visés : fréquences, performance, qualité de service…</a:t>
            </a:r>
          </a:p>
          <a:p>
            <a:pPr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sz="1800" kern="0" dirty="0"/>
          </a:p>
          <a:p>
            <a:pPr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sz="1800" kern="0" dirty="0"/>
          </a:p>
          <a:p>
            <a:pPr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r>
              <a:rPr lang="fr-FR" sz="1800" kern="0" dirty="0"/>
              <a:t>D’autres objectifs pourront venir les compléter dans la suite des études, notamment dans le cadre des réflexions menées par les ateliers « projet de territoires » : offre et mobilité locales, dynamique territoriale, économie et tourisme …</a:t>
            </a:r>
          </a:p>
          <a:p>
            <a:pPr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sz="2000" kern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Grands objectifs</a:t>
            </a:r>
            <a:endParaRPr lang="fr-FR" sz="1800" dirty="0"/>
          </a:p>
        </p:txBody>
      </p:sp>
      <p:sp>
        <p:nvSpPr>
          <p:cNvPr id="71" name="ZoneTexte 70"/>
          <p:cNvSpPr txBox="1"/>
          <p:nvPr/>
        </p:nvSpPr>
        <p:spPr>
          <a:xfrm>
            <a:off x="221556" y="2334787"/>
            <a:ext cx="8787945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kern="900" dirty="0">
                <a:solidFill>
                  <a:prstClr val="black"/>
                </a:solidFill>
                <a:latin typeface="Calibri"/>
                <a:ea typeface="+mn-ea"/>
              </a:rPr>
              <a:t>OBJECTIFS  =    </a:t>
            </a:r>
            <a:r>
              <a:rPr lang="fr-FR" sz="1400" kern="900" dirty="0">
                <a:solidFill>
                  <a:prstClr val="black"/>
                </a:solidFill>
                <a:latin typeface="Calibri"/>
                <a:ea typeface="+mn-ea"/>
              </a:rPr>
              <a:t>TRANSPORT  +   OFFRE ET MOBILIT</a:t>
            </a:r>
            <a:r>
              <a:rPr lang="en-US" sz="1400" kern="900" dirty="0">
                <a:solidFill>
                  <a:prstClr val="black"/>
                </a:solidFill>
                <a:latin typeface="Calibri"/>
                <a:ea typeface="+mn-ea"/>
              </a:rPr>
              <a:t>É LOC</a:t>
            </a:r>
            <a:r>
              <a:rPr lang="fr-FR" sz="1400" kern="900" dirty="0">
                <a:solidFill>
                  <a:prstClr val="black"/>
                </a:solidFill>
                <a:latin typeface="Calibri"/>
              </a:rPr>
              <a:t>A</a:t>
            </a:r>
            <a:r>
              <a:rPr lang="en-US" sz="1400" kern="900" dirty="0">
                <a:solidFill>
                  <a:prstClr val="black"/>
                </a:solidFill>
                <a:latin typeface="Calibri"/>
                <a:ea typeface="+mn-ea"/>
              </a:rPr>
              <a:t>LE </a:t>
            </a:r>
            <a:r>
              <a:rPr lang="fr-FR" sz="1400" kern="900" dirty="0">
                <a:solidFill>
                  <a:prstClr val="black"/>
                </a:solidFill>
                <a:latin typeface="Calibri"/>
                <a:ea typeface="+mn-ea"/>
              </a:rPr>
              <a:t> +  DYNAMIQUE TERRITORIALE +  ÉCONOMIE ET TOURISME…</a:t>
            </a:r>
            <a:endParaRPr lang="fr-FR" sz="1400" b="1" kern="9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" name="Ellipse 2"/>
          <p:cNvSpPr/>
          <p:nvPr/>
        </p:nvSpPr>
        <p:spPr bwMode="auto">
          <a:xfrm>
            <a:off x="1295636" y="2086157"/>
            <a:ext cx="1002061" cy="805036"/>
          </a:xfrm>
          <a:prstGeom prst="ellipse">
            <a:avLst/>
          </a:prstGeom>
          <a:noFill/>
          <a:ln w="57150" cap="flat" cmpd="sng" algn="ctr">
            <a:solidFill>
              <a:srgbClr val="FF292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09601" y="4545124"/>
            <a:ext cx="8611856" cy="1008113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45720" rIns="0" bIns="4572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r>
              <a:rPr lang="fr-FR" sz="2000" kern="0" dirty="0"/>
              <a:t>Les grands objectifs « transport » sont </a:t>
            </a:r>
            <a:r>
              <a:rPr lang="fr-FR" sz="2000" b="1" kern="0" dirty="0"/>
              <a:t>communs</a:t>
            </a:r>
            <a:r>
              <a:rPr lang="fr-FR" sz="2000" kern="0" dirty="0"/>
              <a:t> (et consensuels), ils constituent la cible visée par l’ensemble des scénarios</a:t>
            </a: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8181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Evaluation des scénarios de desserte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28</a:t>
            </a:fld>
            <a:endParaRPr lang="fr-FR"/>
          </a:p>
        </p:txBody>
      </p:sp>
      <p:cxnSp>
        <p:nvCxnSpPr>
          <p:cNvPr id="18" name="Connecteur droit 17"/>
          <p:cNvCxnSpPr/>
          <p:nvPr/>
        </p:nvCxnSpPr>
        <p:spPr bwMode="auto">
          <a:xfrm flipV="1">
            <a:off x="3806353" y="3408697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Connecteur droit 19"/>
          <p:cNvCxnSpPr/>
          <p:nvPr/>
        </p:nvCxnSpPr>
        <p:spPr bwMode="auto">
          <a:xfrm flipV="1">
            <a:off x="4454425" y="3408697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Connecteur droit 20"/>
          <p:cNvCxnSpPr/>
          <p:nvPr/>
        </p:nvCxnSpPr>
        <p:spPr bwMode="auto">
          <a:xfrm flipV="1">
            <a:off x="5102497" y="3456620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cteur droit 21"/>
          <p:cNvCxnSpPr/>
          <p:nvPr/>
        </p:nvCxnSpPr>
        <p:spPr bwMode="auto">
          <a:xfrm flipV="1">
            <a:off x="5750569" y="3408697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Connecteur droit 22"/>
          <p:cNvCxnSpPr/>
          <p:nvPr/>
        </p:nvCxnSpPr>
        <p:spPr bwMode="auto">
          <a:xfrm flipV="1">
            <a:off x="6398641" y="3408697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Connecteur droit 25"/>
          <p:cNvCxnSpPr/>
          <p:nvPr/>
        </p:nvCxnSpPr>
        <p:spPr bwMode="auto">
          <a:xfrm>
            <a:off x="3806353" y="3732733"/>
            <a:ext cx="648072" cy="688268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Connecteur droit 28"/>
          <p:cNvCxnSpPr/>
          <p:nvPr/>
        </p:nvCxnSpPr>
        <p:spPr bwMode="auto">
          <a:xfrm flipV="1">
            <a:off x="4454425" y="3804741"/>
            <a:ext cx="648072" cy="61626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Connecteur droit 33"/>
          <p:cNvCxnSpPr/>
          <p:nvPr/>
        </p:nvCxnSpPr>
        <p:spPr bwMode="auto">
          <a:xfrm flipH="1" flipV="1">
            <a:off x="5102497" y="3804741"/>
            <a:ext cx="647725" cy="3609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Connecteur droit 37"/>
          <p:cNvCxnSpPr/>
          <p:nvPr/>
        </p:nvCxnSpPr>
        <p:spPr bwMode="auto">
          <a:xfrm flipH="1">
            <a:off x="5750222" y="3408697"/>
            <a:ext cx="648420" cy="399653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7" name="Connecteur droit 46"/>
          <p:cNvCxnSpPr/>
          <p:nvPr/>
        </p:nvCxnSpPr>
        <p:spPr bwMode="auto">
          <a:xfrm flipV="1">
            <a:off x="5099768" y="4461166"/>
            <a:ext cx="647725" cy="349467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Connecteur droit 49"/>
          <p:cNvCxnSpPr/>
          <p:nvPr/>
        </p:nvCxnSpPr>
        <p:spPr bwMode="auto">
          <a:xfrm flipV="1">
            <a:off x="3806353" y="3804741"/>
            <a:ext cx="648072" cy="61626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1" name="Connecteur droit 50"/>
          <p:cNvCxnSpPr/>
          <p:nvPr/>
        </p:nvCxnSpPr>
        <p:spPr bwMode="auto">
          <a:xfrm>
            <a:off x="4454425" y="3804741"/>
            <a:ext cx="648072" cy="100811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3" name="Connecteur droit 52"/>
          <p:cNvCxnSpPr/>
          <p:nvPr/>
        </p:nvCxnSpPr>
        <p:spPr bwMode="auto">
          <a:xfrm flipV="1">
            <a:off x="5750569" y="4461166"/>
            <a:ext cx="641040" cy="253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6" name="Connecteur droit 55"/>
          <p:cNvCxnSpPr>
            <a:stCxn id="67" idx="5"/>
          </p:cNvCxnSpPr>
          <p:nvPr/>
        </p:nvCxnSpPr>
        <p:spPr bwMode="auto">
          <a:xfrm>
            <a:off x="3831812" y="4446460"/>
            <a:ext cx="628963" cy="36633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5B50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2" name="Connecteur droit 61"/>
          <p:cNvCxnSpPr/>
          <p:nvPr/>
        </p:nvCxnSpPr>
        <p:spPr bwMode="auto">
          <a:xfrm flipV="1">
            <a:off x="4454425" y="4191198"/>
            <a:ext cx="648072" cy="61626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5B50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" name="Connecteur droit 62"/>
          <p:cNvCxnSpPr/>
          <p:nvPr/>
        </p:nvCxnSpPr>
        <p:spPr bwMode="auto">
          <a:xfrm flipV="1">
            <a:off x="5099768" y="4191198"/>
            <a:ext cx="641040" cy="253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5B50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" name="Connecteur droit 63"/>
          <p:cNvCxnSpPr/>
          <p:nvPr/>
        </p:nvCxnSpPr>
        <p:spPr bwMode="auto">
          <a:xfrm flipV="1">
            <a:off x="5750569" y="4188605"/>
            <a:ext cx="641040" cy="253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" name="Organigramme : Connecteur 64"/>
          <p:cNvSpPr/>
          <p:nvPr/>
        </p:nvSpPr>
        <p:spPr bwMode="auto">
          <a:xfrm>
            <a:off x="4418421" y="3768737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6" name="Organigramme : Connecteur 65"/>
          <p:cNvSpPr/>
          <p:nvPr/>
        </p:nvSpPr>
        <p:spPr bwMode="auto">
          <a:xfrm>
            <a:off x="5066493" y="4771454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" name="Organigramme : Connecteur 67"/>
          <p:cNvSpPr/>
          <p:nvPr/>
        </p:nvSpPr>
        <p:spPr bwMode="auto">
          <a:xfrm>
            <a:off x="5714218" y="4426427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9" name="Organigramme : Connecteur 68"/>
          <p:cNvSpPr/>
          <p:nvPr/>
        </p:nvSpPr>
        <p:spPr bwMode="auto">
          <a:xfrm>
            <a:off x="6355605" y="4426427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0" name="Organigramme : Connecteur 69"/>
          <p:cNvSpPr/>
          <p:nvPr/>
        </p:nvSpPr>
        <p:spPr bwMode="auto">
          <a:xfrm>
            <a:off x="3770349" y="3693120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1" name="Organigramme : Connecteur 70"/>
          <p:cNvSpPr/>
          <p:nvPr/>
        </p:nvSpPr>
        <p:spPr bwMode="auto">
          <a:xfrm>
            <a:off x="3770349" y="4391855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2" name="Organigramme : Connecteur 71"/>
          <p:cNvSpPr/>
          <p:nvPr/>
        </p:nvSpPr>
        <p:spPr bwMode="auto">
          <a:xfrm>
            <a:off x="4418421" y="4365097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3" name="Organigramme : Connecteur 72"/>
          <p:cNvSpPr/>
          <p:nvPr/>
        </p:nvSpPr>
        <p:spPr bwMode="auto">
          <a:xfrm>
            <a:off x="5063764" y="3772346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4" name="Organigramme : Connecteur 73"/>
          <p:cNvSpPr/>
          <p:nvPr/>
        </p:nvSpPr>
        <p:spPr bwMode="auto">
          <a:xfrm>
            <a:off x="5714565" y="3765128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5" name="Organigramme : Connecteur 74"/>
          <p:cNvSpPr/>
          <p:nvPr/>
        </p:nvSpPr>
        <p:spPr bwMode="auto">
          <a:xfrm>
            <a:off x="6355605" y="3372693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Organigramme : Connecteur 75"/>
          <p:cNvSpPr/>
          <p:nvPr/>
        </p:nvSpPr>
        <p:spPr bwMode="auto">
          <a:xfrm>
            <a:off x="4427549" y="4771454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7" name="Organigramme : Connecteur 76"/>
          <p:cNvSpPr/>
          <p:nvPr/>
        </p:nvSpPr>
        <p:spPr bwMode="auto">
          <a:xfrm>
            <a:off x="5066493" y="4157725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8" name="Organigramme : Connecteur 77"/>
          <p:cNvSpPr/>
          <p:nvPr/>
        </p:nvSpPr>
        <p:spPr bwMode="auto">
          <a:xfrm>
            <a:off x="5714565" y="4152601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9" name="Organigramme : Connecteur 78"/>
          <p:cNvSpPr/>
          <p:nvPr/>
        </p:nvSpPr>
        <p:spPr bwMode="auto">
          <a:xfrm>
            <a:off x="6350445" y="4155132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80" name="Connecteur droit 79"/>
          <p:cNvCxnSpPr/>
          <p:nvPr/>
        </p:nvCxnSpPr>
        <p:spPr bwMode="auto">
          <a:xfrm flipV="1">
            <a:off x="1034045" y="3728603"/>
            <a:ext cx="2747882" cy="101224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9" name="Connecteur droit 88"/>
          <p:cNvCxnSpPr/>
          <p:nvPr/>
        </p:nvCxnSpPr>
        <p:spPr bwMode="auto">
          <a:xfrm flipV="1">
            <a:off x="1034045" y="4418971"/>
            <a:ext cx="2774470" cy="321874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4" name="Connecteur droit 93"/>
          <p:cNvCxnSpPr>
            <a:endCxn id="67" idx="6"/>
          </p:cNvCxnSpPr>
          <p:nvPr/>
        </p:nvCxnSpPr>
        <p:spPr bwMode="auto">
          <a:xfrm flipV="1">
            <a:off x="1034045" y="4421001"/>
            <a:ext cx="2808312" cy="319844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5B50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8" name="ZoneTexte 97"/>
          <p:cNvSpPr txBox="1"/>
          <p:nvPr/>
        </p:nvSpPr>
        <p:spPr>
          <a:xfrm>
            <a:off x="3340168" y="1960788"/>
            <a:ext cx="4914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Grands objectifs communs : cible</a:t>
            </a:r>
          </a:p>
        </p:txBody>
      </p:sp>
      <p:sp>
        <p:nvSpPr>
          <p:cNvPr id="99" name="ZoneTexte 98"/>
          <p:cNvSpPr txBox="1"/>
          <p:nvPr/>
        </p:nvSpPr>
        <p:spPr>
          <a:xfrm rot="20308823">
            <a:off x="512092" y="3469327"/>
            <a:ext cx="2778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Scénario idéal</a:t>
            </a:r>
          </a:p>
        </p:txBody>
      </p:sp>
      <p:sp>
        <p:nvSpPr>
          <p:cNvPr id="100" name="ZoneTexte 99"/>
          <p:cNvSpPr txBox="1"/>
          <p:nvPr/>
        </p:nvSpPr>
        <p:spPr>
          <a:xfrm rot="20295882">
            <a:off x="1364885" y="3713625"/>
            <a:ext cx="2693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7EC234"/>
                </a:solidFill>
              </a:rPr>
              <a:t>Famille scénario 1</a:t>
            </a:r>
          </a:p>
        </p:txBody>
      </p:sp>
      <p:sp>
        <p:nvSpPr>
          <p:cNvPr id="102" name="ZoneTexte 101"/>
          <p:cNvSpPr txBox="1"/>
          <p:nvPr/>
        </p:nvSpPr>
        <p:spPr>
          <a:xfrm rot="21109979">
            <a:off x="1555238" y="4106657"/>
            <a:ext cx="3714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70C0"/>
                </a:solidFill>
              </a:rPr>
              <a:t>Famille scénarios 1</a:t>
            </a:r>
          </a:p>
        </p:txBody>
      </p:sp>
      <p:sp>
        <p:nvSpPr>
          <p:cNvPr id="103" name="ZoneTexte 102"/>
          <p:cNvSpPr txBox="1"/>
          <p:nvPr/>
        </p:nvSpPr>
        <p:spPr>
          <a:xfrm>
            <a:off x="1606329" y="4669395"/>
            <a:ext cx="342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FAB300"/>
                </a:solidFill>
              </a:rPr>
              <a:t>Famille scénarios 3</a:t>
            </a:r>
          </a:p>
        </p:txBody>
      </p:sp>
      <p:sp>
        <p:nvSpPr>
          <p:cNvPr id="105" name="ZoneTexte 104"/>
          <p:cNvSpPr txBox="1"/>
          <p:nvPr/>
        </p:nvSpPr>
        <p:spPr>
          <a:xfrm rot="16200000">
            <a:off x="4021961" y="2811689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Objectif </a:t>
            </a:r>
          </a:p>
        </p:txBody>
      </p:sp>
      <p:sp>
        <p:nvSpPr>
          <p:cNvPr id="106" name="ZoneTexte 105"/>
          <p:cNvSpPr txBox="1"/>
          <p:nvPr/>
        </p:nvSpPr>
        <p:spPr>
          <a:xfrm rot="16200000">
            <a:off x="4660905" y="2827626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Objectif</a:t>
            </a:r>
          </a:p>
        </p:txBody>
      </p:sp>
      <p:sp>
        <p:nvSpPr>
          <p:cNvPr id="107" name="ZoneTexte 106"/>
          <p:cNvSpPr txBox="1"/>
          <p:nvPr/>
        </p:nvSpPr>
        <p:spPr>
          <a:xfrm rot="16200000">
            <a:off x="5299216" y="2864610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Objectif </a:t>
            </a:r>
          </a:p>
        </p:txBody>
      </p:sp>
      <p:sp>
        <p:nvSpPr>
          <p:cNvPr id="108" name="ZoneTexte 107"/>
          <p:cNvSpPr txBox="1"/>
          <p:nvPr/>
        </p:nvSpPr>
        <p:spPr>
          <a:xfrm rot="16200000">
            <a:off x="3340335" y="2828606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Objectif </a:t>
            </a:r>
          </a:p>
        </p:txBody>
      </p:sp>
      <p:sp>
        <p:nvSpPr>
          <p:cNvPr id="109" name="ZoneTexte 108"/>
          <p:cNvSpPr txBox="1"/>
          <p:nvPr/>
        </p:nvSpPr>
        <p:spPr>
          <a:xfrm rot="16200000">
            <a:off x="5944857" y="2864610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11" name="Accolade ouvrante 110"/>
          <p:cNvSpPr/>
          <p:nvPr/>
        </p:nvSpPr>
        <p:spPr bwMode="auto">
          <a:xfrm rot="5400000">
            <a:off x="5071880" y="797391"/>
            <a:ext cx="338232" cy="3304815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455328" y="964189"/>
            <a:ext cx="8088458" cy="880635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45720" rIns="0" bIns="4572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dirty="0"/>
              <a:t>De grands objectifs communs pour qualifier les scénarios en terme de réponse aux attentes des parties prenantes</a:t>
            </a:r>
          </a:p>
        </p:txBody>
      </p:sp>
      <p:sp>
        <p:nvSpPr>
          <p:cNvPr id="114" name="ZoneTexte 113"/>
          <p:cNvSpPr txBox="1"/>
          <p:nvPr/>
        </p:nvSpPr>
        <p:spPr>
          <a:xfrm>
            <a:off x="6804248" y="3333137"/>
            <a:ext cx="1911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Qualifier les grands objectifs du projet pour quantifier le niveau d’amélioration </a:t>
            </a:r>
          </a:p>
        </p:txBody>
      </p:sp>
      <p:cxnSp>
        <p:nvCxnSpPr>
          <p:cNvPr id="116" name="Connecteur droit 115"/>
          <p:cNvCxnSpPr/>
          <p:nvPr/>
        </p:nvCxnSpPr>
        <p:spPr bwMode="auto">
          <a:xfrm>
            <a:off x="1034113" y="4765662"/>
            <a:ext cx="7509673" cy="249817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9" name="Connecteur droit 118"/>
          <p:cNvCxnSpPr/>
          <p:nvPr/>
        </p:nvCxnSpPr>
        <p:spPr bwMode="auto">
          <a:xfrm flipV="1">
            <a:off x="1065213" y="2060848"/>
            <a:ext cx="6855159" cy="268206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7" name="ZoneTexte 126"/>
          <p:cNvSpPr txBox="1"/>
          <p:nvPr/>
        </p:nvSpPr>
        <p:spPr>
          <a:xfrm rot="20535440">
            <a:off x="6519175" y="2468352"/>
            <a:ext cx="2660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92D050"/>
                </a:solidFill>
              </a:rPr>
              <a:t>Objectifs atteints</a:t>
            </a:r>
          </a:p>
        </p:txBody>
      </p:sp>
      <p:sp>
        <p:nvSpPr>
          <p:cNvPr id="128" name="ZoneTexte 127"/>
          <p:cNvSpPr txBox="1"/>
          <p:nvPr/>
        </p:nvSpPr>
        <p:spPr>
          <a:xfrm rot="365482">
            <a:off x="6374154" y="5152225"/>
            <a:ext cx="2598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Objectifs non atteints</a:t>
            </a:r>
          </a:p>
        </p:txBody>
      </p:sp>
      <p:cxnSp>
        <p:nvCxnSpPr>
          <p:cNvPr id="129" name="Connecteur droit 128"/>
          <p:cNvCxnSpPr/>
          <p:nvPr/>
        </p:nvCxnSpPr>
        <p:spPr bwMode="auto">
          <a:xfrm>
            <a:off x="1065213" y="4777370"/>
            <a:ext cx="7545387" cy="127992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7" name="Organigramme : Connecteur 66"/>
          <p:cNvSpPr/>
          <p:nvPr/>
        </p:nvSpPr>
        <p:spPr bwMode="auto">
          <a:xfrm>
            <a:off x="3770349" y="4384997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854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 txBox="1">
            <a:spLocks/>
          </p:cNvSpPr>
          <p:nvPr/>
        </p:nvSpPr>
        <p:spPr bwMode="gray">
          <a:xfrm>
            <a:off x="733760" y="1633335"/>
            <a:ext cx="8049591" cy="519615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72000" tIns="108000" rIns="72000" bIns="72000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ts val="1600"/>
              </a:lnSpc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r>
              <a:rPr lang="fr-FR" sz="1800" b="1" kern="0" dirty="0"/>
              <a:t>Grands objectifs « transport » à la suite de vague 1 de concertation :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fr-FR" sz="1400" dirty="0">
                <a:solidFill>
                  <a:srgbClr val="000000"/>
                </a:solidFill>
              </a:rPr>
              <a:t>Permettre un saut en régularité :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0000"/>
                </a:solidFill>
              </a:rPr>
              <a:t>Axes Paris - Le Havre / Caen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0000"/>
                </a:solidFill>
              </a:rPr>
              <a:t>Axe Paris - Mantes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fr-FR" sz="1400" dirty="0"/>
              <a:t>Amélioration du temps de parcours et de la fréquence sur les longues distances : </a:t>
            </a:r>
          </a:p>
          <a:p>
            <a:pPr marL="1200150" lvl="2" indent="-28575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Axe Paris Caen</a:t>
            </a:r>
          </a:p>
          <a:p>
            <a:pPr marL="1200150" lvl="2" indent="-28575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Axe Paris le Havre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fr-FR" sz="1400" dirty="0">
                <a:solidFill>
                  <a:srgbClr val="000000"/>
                </a:solidFill>
              </a:rPr>
              <a:t>Augmenter la fréquence et réduire les temps de parcours entre Rouen et Caen 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fr-FR" sz="1400" dirty="0">
                <a:solidFill>
                  <a:srgbClr val="000000"/>
                </a:solidFill>
              </a:rPr>
              <a:t>Faciliter le développement des dessertes de chaque territoire :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0000"/>
                </a:solidFill>
              </a:rPr>
              <a:t>Dégager des capacités pour le trafic voyageurs entre Mantes et La Défense pour permettre l’évolution du RER E, du RER A et du réseau francilien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0000"/>
                </a:solidFill>
              </a:rPr>
              <a:t>Diversifier l’offre autour du nœud de Rouen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fr-FR" sz="1400" dirty="0">
                <a:solidFill>
                  <a:srgbClr val="000000"/>
                </a:solidFill>
              </a:rPr>
              <a:t>Permettre le développement du Fret</a:t>
            </a:r>
            <a:endParaRPr lang="fr-FR" sz="1400" dirty="0"/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fr-FR" sz="1400" dirty="0"/>
              <a:t>Faciliter l’accès de la Normandie au quartier d’affaire de La Défense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fr-FR" sz="1400" dirty="0"/>
              <a:t>Faciliter l’accès à Roissy (aux aéroports…)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fr-FR" sz="1400" dirty="0">
                <a:solidFill>
                  <a:srgbClr val="000000"/>
                </a:solidFill>
              </a:rPr>
              <a:t>Permettre une desserte performante de Mantes 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fr-FR" sz="1400" dirty="0">
                <a:solidFill>
                  <a:srgbClr val="000000"/>
                </a:solidFill>
              </a:rPr>
              <a:t>Faciliter les échanges entre territoires normands et franciliens</a:t>
            </a:r>
          </a:p>
          <a:p>
            <a:pPr marL="342900" lvl="0" indent="-342900" algn="just"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fr-FR" sz="1600" dirty="0">
              <a:solidFill>
                <a:srgbClr val="000000"/>
              </a:solidFill>
            </a:endParaRPr>
          </a:p>
          <a:p>
            <a:pPr marL="342900" lvl="0" indent="-342900" algn="just"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fr-FR" sz="1600" dirty="0">
              <a:solidFill>
                <a:srgbClr val="000000"/>
              </a:solidFill>
            </a:endParaRPr>
          </a:p>
          <a:p>
            <a:pPr marL="342900" lvl="0" indent="-342900" algn="just"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fr-FR" sz="1600" dirty="0">
              <a:solidFill>
                <a:srgbClr val="000000"/>
              </a:solidFill>
            </a:endParaRPr>
          </a:p>
          <a:p>
            <a:pPr algn="just">
              <a:spcBef>
                <a:spcPts val="400"/>
              </a:spcBef>
              <a:spcAft>
                <a:spcPts val="400"/>
              </a:spcAft>
            </a:pPr>
            <a:endParaRPr lang="fr-FR" sz="1600" dirty="0"/>
          </a:p>
          <a:p>
            <a:pPr lvl="1"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sz="1800" kern="0" dirty="0">
              <a:latin typeface="+mn-lt"/>
              <a:ea typeface="+mn-ea"/>
            </a:endParaRPr>
          </a:p>
          <a:p>
            <a:pPr marL="742950" lvl="1" indent="-285750">
              <a:spcBef>
                <a:spcPct val="20000"/>
              </a:spcBef>
              <a:spcAft>
                <a:spcPct val="35000"/>
              </a:spcAft>
              <a:buSzPct val="90000"/>
              <a:buFont typeface="Wingdings" panose="05000000000000000000" pitchFamily="2" charset="2"/>
              <a:buChar char="ü"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2027237" marR="0" lvl="2" indent="-3619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Symbol" charset="0"/>
              <a:buNone/>
              <a:tabLst/>
              <a:defRPr/>
            </a:pPr>
            <a:endParaRPr kumimoji="0" lang="fr-FR" sz="15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Objectifs « transport »</a:t>
            </a:r>
          </a:p>
        </p:txBody>
      </p:sp>
      <p:sp>
        <p:nvSpPr>
          <p:cNvPr id="2" name="Rectangle 1"/>
          <p:cNvSpPr/>
          <p:nvPr/>
        </p:nvSpPr>
        <p:spPr>
          <a:xfrm>
            <a:off x="683568" y="944724"/>
            <a:ext cx="799065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ts val="1400"/>
              </a:lnSpc>
              <a:spcAft>
                <a:spcPts val="600"/>
              </a:spcAft>
            </a:pPr>
            <a:r>
              <a:rPr lang="fr-FR" sz="1800" b="1" kern="0" dirty="0"/>
              <a:t>Base d’objectifs :</a:t>
            </a:r>
            <a:r>
              <a:rPr lang="fr-FR" sz="1450" dirty="0"/>
              <a:t>  améliorer la qualité de service (régularité, ponctualité, confort);      augmenter la fréquence et le nombre de dessertes ferroviaires; réduire les temps de parcours</a:t>
            </a:r>
          </a:p>
        </p:txBody>
      </p:sp>
    </p:spTree>
    <p:extLst>
      <p:ext uri="{BB962C8B-B14F-4D97-AF65-F5344CB8AC3E}">
        <p14:creationId xmlns:p14="http://schemas.microsoft.com/office/powerpoint/2010/main" val="314561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30</a:t>
            </a:fld>
            <a:endParaRPr lang="fr-FR" altLang="fr-FR" sz="1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62656" y="1006474"/>
            <a:ext cx="8964488" cy="4201765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361950">
              <a:defRPr/>
            </a:pPr>
            <a:r>
              <a:rPr lang="fr-FR" sz="6800" dirty="0"/>
              <a:t>Les études environnementales : </a:t>
            </a:r>
            <a:br>
              <a:rPr lang="fr-FR" sz="6800" dirty="0"/>
            </a:br>
            <a:r>
              <a:rPr lang="fr-FR" sz="6800" dirty="0"/>
              <a:t>Identification des  enjeux de territoire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fr-FR" dirty="0"/>
              <a:t>Chapitre 3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4393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L’étape 1 – Rappel des objectifs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2732" y="1268760"/>
            <a:ext cx="8633618" cy="4054475"/>
          </a:xfrm>
        </p:spPr>
        <p:txBody>
          <a:bodyPr/>
          <a:lstStyle/>
          <a:p>
            <a:pPr algn="ctr"/>
            <a:r>
              <a:rPr lang="fr-FR" dirty="0"/>
              <a:t>En étape 1: rechercher l’inscription territoriale de moindre impact potentiel</a:t>
            </a:r>
          </a:p>
          <a:p>
            <a:pPr lvl="1"/>
            <a:endParaRPr lang="fr-FR" dirty="0">
              <a:solidFill>
                <a:srgbClr val="FF0000"/>
              </a:solidFill>
            </a:endParaRPr>
          </a:p>
          <a:p>
            <a:pPr lvl="1"/>
            <a:r>
              <a:rPr lang="fr-FR" dirty="0">
                <a:solidFill>
                  <a:srgbClr val="FF0000"/>
                </a:solidFill>
              </a:rPr>
              <a:t>Acquérir la connaissance des territoires </a:t>
            </a:r>
            <a:r>
              <a:rPr lang="fr-FR" dirty="0"/>
              <a:t>pour l’ensemble des thématiques liées au milieu humain, au milieu naturel, et au milieu physique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>
                <a:solidFill>
                  <a:srgbClr val="FF0000"/>
                </a:solidFill>
              </a:rPr>
              <a:t>Hiérarchiser les enjeux </a:t>
            </a:r>
            <a:r>
              <a:rPr lang="fr-FR" dirty="0"/>
              <a:t>du territoire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/>
              <a:t>Concevoir le projet en faisant valoir le </a:t>
            </a:r>
            <a:r>
              <a:rPr lang="fr-FR" dirty="0">
                <a:solidFill>
                  <a:srgbClr val="FF0000"/>
                </a:solidFill>
              </a:rPr>
              <a:t>principe Eviter – Réduire – Compenser</a:t>
            </a:r>
          </a:p>
          <a:p>
            <a:pPr marL="312738" lvl="1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lvl="1"/>
            <a:r>
              <a:rPr lang="fr-FR" dirty="0">
                <a:solidFill>
                  <a:srgbClr val="FF0000"/>
                </a:solidFill>
              </a:rPr>
              <a:t>Identifier les  risques d’impacts </a:t>
            </a:r>
            <a:r>
              <a:rPr lang="fr-FR" dirty="0"/>
              <a:t>du projet et </a:t>
            </a:r>
            <a:r>
              <a:rPr lang="fr-FR" dirty="0">
                <a:solidFill>
                  <a:srgbClr val="FF0000"/>
                </a:solidFill>
              </a:rPr>
              <a:t>les mesures </a:t>
            </a:r>
            <a:r>
              <a:rPr lang="fr-FR" dirty="0"/>
              <a:t>nécessaires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pour leur suppression, leur réduction ou leur compensation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31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437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L’étape 1 – Rappel des objectifs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2138" y="1135791"/>
            <a:ext cx="7940675" cy="4509864"/>
          </a:xfrm>
        </p:spPr>
        <p:txBody>
          <a:bodyPr/>
          <a:lstStyle/>
          <a:p>
            <a:r>
              <a:rPr lang="fr-FR" dirty="0"/>
              <a:t>Comment </a:t>
            </a:r>
          </a:p>
          <a:p>
            <a:pPr lvl="1"/>
            <a:r>
              <a:rPr lang="fr-FR" dirty="0"/>
              <a:t>Une méthodologie basée sur l’échange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Expliquer la démarche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Comprendre les attentes des acteurs du territoire</a:t>
            </a:r>
          </a:p>
          <a:p>
            <a:pPr lvl="1"/>
            <a:r>
              <a:rPr lang="fr-FR" dirty="0"/>
              <a:t>Les enjeux et leur hiérarchisation : 1</a:t>
            </a:r>
            <a:r>
              <a:rPr lang="fr-FR" baseline="30000" dirty="0"/>
              <a:t>ère</a:t>
            </a:r>
            <a:r>
              <a:rPr lang="fr-FR" dirty="0"/>
              <a:t> vague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Acquérir des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connaissances complémentaires </a:t>
            </a:r>
            <a:r>
              <a:rPr lang="fr-FR" sz="1600" b="0" kern="1200" dirty="0">
                <a:cs typeface="+mn-cs"/>
              </a:rPr>
              <a:t>sur les territoires traversés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Tendre à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une vision partagée </a:t>
            </a:r>
            <a:r>
              <a:rPr lang="fr-FR" sz="1600" b="0" kern="1200" dirty="0">
                <a:cs typeface="+mn-cs"/>
              </a:rPr>
              <a:t>des enjeux et de leur hiérarchisation</a:t>
            </a:r>
          </a:p>
          <a:p>
            <a:pPr lvl="1"/>
            <a:r>
              <a:rPr lang="fr-FR" dirty="0"/>
              <a:t>Définir et évaluer des zones de passage : 2</a:t>
            </a:r>
            <a:r>
              <a:rPr lang="fr-FR" baseline="30000" dirty="0"/>
              <a:t>ème</a:t>
            </a:r>
            <a:r>
              <a:rPr lang="fr-FR" dirty="0"/>
              <a:t> et 3</a:t>
            </a:r>
            <a:r>
              <a:rPr lang="fr-FR" baseline="30000" dirty="0"/>
              <a:t>ème</a:t>
            </a:r>
            <a:r>
              <a:rPr lang="fr-FR" dirty="0"/>
              <a:t> vague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Sur la base de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premières prescriptions </a:t>
            </a:r>
            <a:r>
              <a:rPr lang="fr-FR" sz="1600" b="0" kern="1200" dirty="0">
                <a:cs typeface="+mn-cs"/>
              </a:rPr>
              <a:t>en faveur de l’intégration du projet dans son environnement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En priorisant le principe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 d’évitement </a:t>
            </a:r>
            <a:r>
              <a:rPr lang="fr-FR" sz="1600" b="0" kern="1200" dirty="0">
                <a:cs typeface="+mn-cs"/>
              </a:rPr>
              <a:t>des enjeux les plus forts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En tenant compte des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 particularités </a:t>
            </a:r>
            <a:r>
              <a:rPr lang="fr-FR" sz="1600" b="0" kern="1200" dirty="0">
                <a:cs typeface="+mn-cs"/>
              </a:rPr>
              <a:t>des orientations du projet ( souterrain, aérien) </a:t>
            </a:r>
          </a:p>
          <a:p>
            <a:pPr lvl="2"/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32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57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Apports des ateliers de concertation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33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gray">
          <a:xfrm>
            <a:off x="707356" y="1014467"/>
            <a:ext cx="7750844" cy="478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2738" lvl="1" indent="0" algn="just">
              <a:buClr>
                <a:srgbClr val="FA1035"/>
              </a:buClr>
              <a:buNone/>
            </a:pPr>
            <a:r>
              <a:rPr lang="fr-FR" sz="1800" dirty="0">
                <a:solidFill>
                  <a:srgbClr val="FA1035"/>
                </a:solidFill>
              </a:rPr>
              <a:t>L’expertise des acteurs du territoire intégrée dans le recueil des enjeux</a:t>
            </a:r>
          </a:p>
          <a:p>
            <a:pPr marL="312738" lvl="1" indent="0" algn="just">
              <a:buClr>
                <a:srgbClr val="FA1035"/>
              </a:buClr>
              <a:buNone/>
            </a:pPr>
            <a:endParaRPr lang="fr-FR" sz="1800" dirty="0">
              <a:solidFill>
                <a:srgbClr val="FA1035"/>
              </a:solidFill>
            </a:endParaRPr>
          </a:p>
          <a:p>
            <a:pPr lvl="1"/>
            <a:r>
              <a:rPr lang="fr-FR" dirty="0"/>
              <a:t>3 ateliers de concertation d’une journée, associant les techniciens des institutions (DREAL, DRIEA, conseils départementaux, communauté de communes, chambres d’agriculture, etc…) et les associations (Nature environnement, collectifs d’association de défense, etc..)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/>
              <a:t>Un recueil des données de caractérisation du milieu agricole réalisé par les chambres d’agriculture de l’aire d’études et piloté par la chambre d’agriculture de l’Eure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/>
              <a:t>Un enrichissement des données par des compléments dans les thèmes à enjeux et dans le recueil des informations</a:t>
            </a:r>
          </a:p>
          <a:p>
            <a:pPr lvl="1"/>
            <a:endParaRPr lang="fr-FR" dirty="0"/>
          </a:p>
        </p:txBody>
      </p:sp>
      <p:sp>
        <p:nvSpPr>
          <p:cNvPr id="3" name="Flèche droite 2"/>
          <p:cNvSpPr/>
          <p:nvPr/>
        </p:nvSpPr>
        <p:spPr bwMode="auto">
          <a:xfrm>
            <a:off x="712481" y="5144926"/>
            <a:ext cx="489657" cy="35234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9915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méthodologie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34</a:t>
            </a:fld>
            <a:endParaRPr lang="fr-F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508" y="1056494"/>
            <a:ext cx="8784976" cy="4941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153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04554" y="1412776"/>
            <a:ext cx="8016875" cy="4392488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>
                <a:latin typeface="+mn-lt"/>
                <a:ea typeface="+mn-ea"/>
              </a:rPr>
              <a:t>Affiner la lecture du territoire à l’état brut : Occupation du sol =&gt; Usage effectif  des terres par l’Homme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IGN  :  BD Topo©, BD Carthage©…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MOS  : IAURIF et  DREAL Haute Normandie (2014)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Travail spécifique Chambres Agriculture pour le volet Agricole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>
                <a:latin typeface="+mn-lt"/>
                <a:ea typeface="+mn-ea"/>
              </a:rPr>
              <a:t>Identifier et valoriser tous les outils mis en place par la puissance publique pour valoriser des enjeux particuliers :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Collecte des données auprès des administrations, collectivités et données consultables (base de donnée Carmen, documents de planification… )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Collecte des données auprès des associations, chambres professionnels, syndicats, gestionnaires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>
                <a:latin typeface="+mn-lt"/>
                <a:ea typeface="+mn-ea"/>
              </a:rPr>
              <a:t>Approche spécifique : volet agricole et analyse paysagère</a:t>
            </a:r>
          </a:p>
          <a:p>
            <a:pPr marL="1008063" lvl="2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800" dirty="0">
              <a:solidFill>
                <a:srgbClr val="000000"/>
              </a:solidFill>
              <a:latin typeface="+mn-lt"/>
              <a:ea typeface="+mn-ea"/>
            </a:endParaRPr>
          </a:p>
          <a:p>
            <a:pPr marL="769938" lvl="2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</a:pPr>
            <a:endParaRPr lang="fr-FR" sz="1800" dirty="0">
              <a:latin typeface="+mn-lt"/>
              <a:ea typeface="+mn-ea"/>
            </a:endParaRP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8950" y="848767"/>
            <a:ext cx="425308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900" b="1" kern="0" dirty="0">
                <a:solidFill>
                  <a:schemeClr val="accent1"/>
                </a:solidFill>
                <a:latin typeface="+mn-lt"/>
                <a:ea typeface="+mn-ea"/>
              </a:rPr>
              <a:t>Le principe d’analyse du territoire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/>
              <a:t>Méthodologie des études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35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787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5578" y="4833146"/>
            <a:ext cx="6334794" cy="15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:\Work\35167-LNPN-Enviro-EI1\6_Perso\PHL\blocdiagrammeeclat-0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60" y="2907725"/>
            <a:ext cx="5412738" cy="25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pPr/>
              <a:t>36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80049" y="925926"/>
            <a:ext cx="4094069" cy="292388"/>
          </a:xfrm>
        </p:spPr>
        <p:txBody>
          <a:bodyPr wrap="none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l"/>
            <a:r>
              <a:rPr lang="fr-FR" sz="1900" dirty="0">
                <a:solidFill>
                  <a:schemeClr val="accent1"/>
                </a:solidFill>
                <a:effectLst/>
              </a:rPr>
              <a:t>Du territoire à la définition d’enjeux</a:t>
            </a:r>
          </a:p>
        </p:txBody>
      </p:sp>
      <p:pic>
        <p:nvPicPr>
          <p:cNvPr id="28" name="Picture 11" descr="P:\Work\35167-LNPN-Enviro-EI1\6_Perso\PHL\blocdiagrammeeclat-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5190224"/>
            <a:ext cx="3756371" cy="75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P:\Work\35167-LNPN-Enviro-EI1\6_Perso\PHL\blocdiagrammeeclat-0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84769"/>
            <a:ext cx="3756371" cy="7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3" descr="P:\Work\35167-LNPN-Enviro-EI1\6_Perso\PHL\blocdiagrammeeclat-0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001" y="3299759"/>
            <a:ext cx="3756371" cy="68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P:\Work\35167-LNPN-Enviro-EI1\6_Perso\PHL\blocdiagrammeeclat-0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145" y="3027862"/>
            <a:ext cx="3744951" cy="62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P:\Work\35167-LNPN-Enviro-EI1\6_Perso\PHL\blocdiagrammeeclat-0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69" y="1953863"/>
            <a:ext cx="3756371" cy="7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672" y="1971985"/>
            <a:ext cx="6264000" cy="103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/>
              <a:t>Méthodologie des études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524105" y="1469355"/>
            <a:ext cx="2619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Zone de développement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399338" y="1372952"/>
            <a:ext cx="13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B6CA00"/>
                </a:solidFill>
              </a:rPr>
              <a:t>Natura 2000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1278" y="2060491"/>
            <a:ext cx="2146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F08800"/>
                </a:solidFill>
              </a:rPr>
              <a:t>Périmètre de captage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7067078" y="2426321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00B0F0"/>
                </a:solidFill>
              </a:rPr>
              <a:t>PPRI</a:t>
            </a:r>
          </a:p>
        </p:txBody>
      </p:sp>
      <p:cxnSp>
        <p:nvCxnSpPr>
          <p:cNvPr id="6" name="Connecteur droit avec flèche 5"/>
          <p:cNvCxnSpPr/>
          <p:nvPr/>
        </p:nvCxnSpPr>
        <p:spPr bwMode="auto">
          <a:xfrm>
            <a:off x="2323893" y="2229768"/>
            <a:ext cx="843951" cy="1965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08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Connecteur droit avec flèche 7"/>
          <p:cNvCxnSpPr>
            <a:stCxn id="17" idx="1"/>
          </p:cNvCxnSpPr>
          <p:nvPr/>
        </p:nvCxnSpPr>
        <p:spPr bwMode="auto">
          <a:xfrm flipH="1" flipV="1">
            <a:off x="5046030" y="2399046"/>
            <a:ext cx="2021048" cy="1965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4BC7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Connecteur droit avec flèche 9"/>
          <p:cNvCxnSpPr>
            <a:stCxn id="2" idx="1"/>
          </p:cNvCxnSpPr>
          <p:nvPr/>
        </p:nvCxnSpPr>
        <p:spPr bwMode="auto">
          <a:xfrm flipH="1">
            <a:off x="6184901" y="1638632"/>
            <a:ext cx="339204" cy="4218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Connecteur droit avec flèche 11"/>
          <p:cNvCxnSpPr>
            <a:stCxn id="15" idx="3"/>
          </p:cNvCxnSpPr>
          <p:nvPr/>
        </p:nvCxnSpPr>
        <p:spPr bwMode="auto">
          <a:xfrm>
            <a:off x="2712518" y="1542229"/>
            <a:ext cx="1289395" cy="5182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B6CA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ZoneTexte 21"/>
          <p:cNvSpPr txBox="1"/>
          <p:nvPr/>
        </p:nvSpPr>
        <p:spPr>
          <a:xfrm>
            <a:off x="933550" y="4509120"/>
            <a:ext cx="1244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rgbClr val="153D8D"/>
                </a:solidFill>
              </a:rPr>
              <a:t>Ressource en eau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7616885" y="2907725"/>
            <a:ext cx="1745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B6CA00"/>
                </a:solidFill>
              </a:rPr>
              <a:t>Agriculture et végétation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15993" y="2945850"/>
            <a:ext cx="1499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/>
              <a:t>Infrastructures de transport </a:t>
            </a:r>
          </a:p>
        </p:txBody>
      </p:sp>
      <p:pic>
        <p:nvPicPr>
          <p:cNvPr id="3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4806" y="2340715"/>
            <a:ext cx="3744951" cy="62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/>
          <p:cNvSpPr txBox="1"/>
          <p:nvPr/>
        </p:nvSpPr>
        <p:spPr>
          <a:xfrm>
            <a:off x="7920372" y="2118895"/>
            <a:ext cx="1745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2">
                    <a:lumMod val="75000"/>
                  </a:schemeClr>
                </a:solidFill>
              </a:rPr>
              <a:t>Urbanisation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-556357" y="1995784"/>
            <a:ext cx="178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/>
              <a:t>Réseaux d’énergies</a:t>
            </a: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300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55112E-17 L 0.20538 0.45579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2277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14983 0.30834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1541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0.10174 0.14723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736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-0.12135 0.26389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76" y="1319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-0.1842 0.4088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19" y="2044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01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1.94444E-6 0.20231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16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5" dur="indefinite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5" grpId="0"/>
      <p:bldP spid="15" grpId="1"/>
      <p:bldP spid="16" grpId="0"/>
      <p:bldP spid="16" grpId="1"/>
      <p:bldP spid="17" grpId="0"/>
      <p:bldP spid="17" grpId="1"/>
      <p:bldP spid="22" grpId="0"/>
      <p:bldP spid="22" grpId="1"/>
      <p:bldP spid="24" grpId="0"/>
      <p:bldP spid="24" grpId="1"/>
      <p:bldP spid="27" grpId="0"/>
      <p:bldP spid="27" grpId="1"/>
      <p:bldP spid="37" grpId="0"/>
      <p:bldP spid="37" grpId="1"/>
      <p:bldP spid="38" grpId="0"/>
      <p:bldP spid="38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404671" y="1736812"/>
            <a:ext cx="8836308" cy="4392488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8950" y="848767"/>
            <a:ext cx="19078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900" b="1" kern="0" dirty="0">
                <a:solidFill>
                  <a:schemeClr val="accent1"/>
                </a:solidFill>
                <a:latin typeface="+mn-lt"/>
                <a:ea typeface="+mn-ea"/>
              </a:rPr>
              <a:t>Zones d’étude 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/>
              <a:t>Méthodologie des études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37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" y="1235809"/>
            <a:ext cx="9067799" cy="5622191"/>
          </a:xfrm>
          <a:prstGeom prst="rect">
            <a:avLst/>
          </a:prstGeom>
          <a:solidFill>
            <a:srgbClr val="CC0066"/>
          </a:solidFill>
          <a:ln>
            <a:noFill/>
          </a:ln>
        </p:spPr>
      </p:pic>
      <p:sp>
        <p:nvSpPr>
          <p:cNvPr id="9" name="ZoneTexte 8"/>
          <p:cNvSpPr txBox="1"/>
          <p:nvPr/>
        </p:nvSpPr>
        <p:spPr>
          <a:xfrm>
            <a:off x="698499" y="5504221"/>
            <a:ext cx="1742785" cy="276999"/>
          </a:xfrm>
          <a:prstGeom prst="rect">
            <a:avLst/>
          </a:prstGeom>
          <a:solidFill>
            <a:srgbClr val="9966FF"/>
          </a:solidFill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Aire d’étude éloignée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623159" y="3072171"/>
            <a:ext cx="1954381" cy="276999"/>
          </a:xfrm>
          <a:prstGeom prst="rect">
            <a:avLst/>
          </a:prstGeom>
          <a:solidFill>
            <a:srgbClr val="CC0066"/>
          </a:solidFill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Aire d’étude rapprochée</a:t>
            </a:r>
          </a:p>
        </p:txBody>
      </p:sp>
    </p:spTree>
    <p:extLst>
      <p:ext uri="{BB962C8B-B14F-4D97-AF65-F5344CB8AC3E}">
        <p14:creationId xmlns:p14="http://schemas.microsoft.com/office/powerpoint/2010/main" val="23335570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38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314450"/>
            <a:ext cx="638175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/>
              <a:t>Méthodologie des études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836712"/>
            <a:ext cx="8172400" cy="5286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3374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39</a:t>
            </a:fld>
            <a:endParaRPr lang="fr-F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32" y="1096572"/>
            <a:ext cx="7380312" cy="458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663788" y="1268760"/>
            <a:ext cx="4086375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Ressource en eau et sa protection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/>
              <a:t>Méthodologie des études</a:t>
            </a:r>
          </a:p>
        </p:txBody>
      </p:sp>
    </p:spTree>
    <p:extLst>
      <p:ext uri="{BB962C8B-B14F-4D97-AF65-F5344CB8AC3E}">
        <p14:creationId xmlns:p14="http://schemas.microsoft.com/office/powerpoint/2010/main" val="17298408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0887" cy="5671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306713" y="2198041"/>
            <a:ext cx="2232248" cy="400110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L’Eure et l’Iton :</a:t>
            </a:r>
          </a:p>
          <a:p>
            <a:r>
              <a:rPr lang="fr-FR" sz="1000" dirty="0"/>
              <a:t>les risques inondation associés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084168" y="3212976"/>
            <a:ext cx="2232248" cy="400110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Périmètre rapproché de captage AEP sud mantais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67434" y="216039"/>
            <a:ext cx="262190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enjeux</a:t>
            </a:r>
          </a:p>
          <a:p>
            <a:pPr algn="ctr"/>
            <a:r>
              <a:rPr lang="fr-FR" sz="2000" b="1" dirty="0"/>
              <a:t> Milieu Physique</a:t>
            </a:r>
            <a:endParaRPr lang="fr-FR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7200292" y="5471813"/>
            <a:ext cx="1840582" cy="400110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Concentration importante de captage AEP </a:t>
            </a:r>
          </a:p>
        </p:txBody>
      </p:sp>
    </p:spTree>
    <p:extLst>
      <p:ext uri="{BB962C8B-B14F-4D97-AF65-F5344CB8AC3E}">
        <p14:creationId xmlns:p14="http://schemas.microsoft.com/office/powerpoint/2010/main" val="148610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096375" cy="566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644008" y="2333058"/>
            <a:ext cx="1872208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Forêt de Rosny: </a:t>
            </a:r>
          </a:p>
          <a:p>
            <a:pPr marL="171450" indent="-171450">
              <a:buFontTx/>
              <a:buChar char="-"/>
            </a:pPr>
            <a:r>
              <a:rPr lang="fr-FR" sz="1000" dirty="0"/>
              <a:t>zone </a:t>
            </a:r>
            <a:r>
              <a:rPr lang="fr-FR" sz="1000" dirty="0" err="1"/>
              <a:t>Natura</a:t>
            </a:r>
            <a:r>
              <a:rPr lang="fr-FR" sz="1000" dirty="0"/>
              <a:t> 2000</a:t>
            </a:r>
          </a:p>
          <a:p>
            <a:pPr marL="171450" indent="-171450">
              <a:buFontTx/>
              <a:buChar char="-"/>
            </a:pPr>
            <a:r>
              <a:rPr lang="fr-FR" sz="1000" dirty="0"/>
              <a:t>Réserve de biodiversité</a:t>
            </a:r>
          </a:p>
          <a:p>
            <a:pPr marL="171450" indent="-171450">
              <a:buFontTx/>
              <a:buChar char="-"/>
            </a:pPr>
            <a:r>
              <a:rPr lang="fr-FR" sz="1000" dirty="0"/>
              <a:t>corridors fonctionnels</a:t>
            </a:r>
          </a:p>
          <a:p>
            <a:pPr marL="171450" indent="-171450">
              <a:buFontTx/>
              <a:buChar char="-"/>
            </a:pPr>
            <a:r>
              <a:rPr lang="fr-FR" sz="1000" dirty="0"/>
              <a:t>site d’intervention de l’Agence des Espaces Vert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502049" y="1624443"/>
            <a:ext cx="2141959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Vallée de l’Eure caractérisée par la présence de zones </a:t>
            </a:r>
            <a:r>
              <a:rPr lang="fr-FR" sz="1000" dirty="0" err="1"/>
              <a:t>Natura</a:t>
            </a:r>
            <a:r>
              <a:rPr lang="fr-FR" sz="1000" dirty="0"/>
              <a:t> 2000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50396" y="3280023"/>
            <a:ext cx="1421229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La forêt d’</a:t>
            </a:r>
            <a:r>
              <a:rPr lang="fr-FR" sz="1000" dirty="0" err="1"/>
              <a:t>Evreux</a:t>
            </a:r>
            <a:r>
              <a:rPr lang="fr-FR" sz="1000" dirty="0"/>
              <a:t> et ses massifs périphériques : forêt de protection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491880" y="439379"/>
            <a:ext cx="262190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enjeux</a:t>
            </a:r>
          </a:p>
          <a:p>
            <a:pPr algn="ctr"/>
            <a:r>
              <a:rPr lang="fr-FR" sz="2000" b="1" dirty="0"/>
              <a:t> Milieu Naturel</a:t>
            </a:r>
            <a:endParaRPr lang="fr-FR" sz="2000" dirty="0"/>
          </a:p>
        </p:txBody>
      </p:sp>
      <p:sp>
        <p:nvSpPr>
          <p:cNvPr id="10" name="ZoneTexte 9"/>
          <p:cNvSpPr txBox="1"/>
          <p:nvPr/>
        </p:nvSpPr>
        <p:spPr>
          <a:xfrm>
            <a:off x="7094958" y="2994778"/>
            <a:ext cx="2001417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Zones acquises d’intervention de l’Agence des Espaces Verts : Bout du Monde et Plaine de la Haye</a:t>
            </a:r>
          </a:p>
        </p:txBody>
      </p:sp>
    </p:spTree>
    <p:extLst>
      <p:ext uri="{BB962C8B-B14F-4D97-AF65-F5344CB8AC3E}">
        <p14:creationId xmlns:p14="http://schemas.microsoft.com/office/powerpoint/2010/main" val="312389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394" cy="5675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5796136" y="2996952"/>
            <a:ext cx="1872208" cy="553998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15 sites SEVESO de seuil haut -Installation de STORENGY (gaz de Saint-</a:t>
            </a:r>
            <a:r>
              <a:rPr lang="fr-FR" sz="1000" dirty="0" err="1"/>
              <a:t>Illiers</a:t>
            </a:r>
            <a:r>
              <a:rPr lang="fr-FR" sz="1000" dirty="0"/>
              <a:t> la Ville)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462164" y="2071514"/>
            <a:ext cx="1671811" cy="553998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Gros pôle agricole à très bon potentiel dans la partie </a:t>
            </a:r>
            <a:r>
              <a:rPr lang="fr-FR" sz="1000" dirty="0" err="1"/>
              <a:t>euroise</a:t>
            </a:r>
            <a:endParaRPr lang="fr-FR" sz="1000" dirty="0"/>
          </a:p>
        </p:txBody>
      </p:sp>
      <p:sp>
        <p:nvSpPr>
          <p:cNvPr id="9" name="ZoneTexte 8"/>
          <p:cNvSpPr txBox="1"/>
          <p:nvPr/>
        </p:nvSpPr>
        <p:spPr>
          <a:xfrm>
            <a:off x="323528" y="3814078"/>
            <a:ext cx="1440160" cy="553998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Zone industrielle et d’activités à l’Ouest d’</a:t>
            </a:r>
            <a:r>
              <a:rPr lang="fr-FR" sz="1000" dirty="0" err="1"/>
              <a:t>Evreux</a:t>
            </a:r>
            <a:endParaRPr lang="fr-FR" sz="1000" dirty="0"/>
          </a:p>
        </p:txBody>
      </p:sp>
      <p:sp>
        <p:nvSpPr>
          <p:cNvPr id="10" name="Rectangle 9"/>
          <p:cNvSpPr/>
          <p:nvPr/>
        </p:nvSpPr>
        <p:spPr>
          <a:xfrm>
            <a:off x="3245301" y="248783"/>
            <a:ext cx="2901837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99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enjeux</a:t>
            </a:r>
          </a:p>
          <a:p>
            <a:pPr algn="ctr"/>
            <a:r>
              <a:rPr lang="fr-FR" sz="2000" b="1" dirty="0"/>
              <a:t> Milieu Humain – </a:t>
            </a:r>
            <a:r>
              <a:rPr lang="fr-FR" sz="1600" b="1" i="1" dirty="0"/>
              <a:t>Activités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973215" y="5553447"/>
            <a:ext cx="2027909" cy="1015663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A l’Est de Mantes-la-Jolie :</a:t>
            </a:r>
          </a:p>
          <a:p>
            <a:r>
              <a:rPr lang="fr-FR" sz="1000" dirty="0"/>
              <a:t>une zone agricole marquée par la présence de maraîchage, horticulture, verger et agroforesterie, et de terres à très bon potentiel agronomique</a:t>
            </a:r>
          </a:p>
        </p:txBody>
      </p:sp>
    </p:spTree>
    <p:extLst>
      <p:ext uri="{BB962C8B-B14F-4D97-AF65-F5344CB8AC3E}">
        <p14:creationId xmlns:p14="http://schemas.microsoft.com/office/powerpoint/2010/main" val="32415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69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51520" y="3933056"/>
            <a:ext cx="187220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Base aérienne 105D </a:t>
            </a:r>
            <a:r>
              <a:rPr lang="fr-FR" sz="1000" dirty="0" err="1"/>
              <a:t>Evreux-Fauville</a:t>
            </a:r>
            <a:endParaRPr lang="fr-FR" sz="1000" dirty="0"/>
          </a:p>
        </p:txBody>
      </p:sp>
      <p:sp>
        <p:nvSpPr>
          <p:cNvPr id="7" name="ZoneTexte 6"/>
          <p:cNvSpPr txBox="1"/>
          <p:nvPr/>
        </p:nvSpPr>
        <p:spPr>
          <a:xfrm>
            <a:off x="7308304" y="3532946"/>
            <a:ext cx="158804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Usine de traitement des eaux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491880" y="2122738"/>
            <a:ext cx="187220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Urbanisation qui se distingue aux abords d’</a:t>
            </a:r>
            <a:r>
              <a:rPr lang="fr-FR" sz="1000" dirty="0" err="1"/>
              <a:t>Evreux</a:t>
            </a:r>
            <a:r>
              <a:rPr lang="fr-FR" sz="1000" dirty="0"/>
              <a:t> et de Mantes-la-Jolie et également dans la vallée de l’Eure</a:t>
            </a:r>
          </a:p>
        </p:txBody>
      </p:sp>
      <p:sp>
        <p:nvSpPr>
          <p:cNvPr id="8" name="Rectangle 7"/>
          <p:cNvSpPr/>
          <p:nvPr/>
        </p:nvSpPr>
        <p:spPr>
          <a:xfrm>
            <a:off x="4103948" y="408637"/>
            <a:ext cx="2901837" cy="95410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enjeux</a:t>
            </a:r>
          </a:p>
          <a:p>
            <a:pPr algn="ctr"/>
            <a:r>
              <a:rPr lang="fr-FR" sz="2000" b="1" dirty="0"/>
              <a:t> Milieu Humain – </a:t>
            </a:r>
            <a:r>
              <a:rPr lang="fr-FR" sz="1600" b="1" i="1" dirty="0"/>
              <a:t>Urbanisation et équipement</a:t>
            </a:r>
          </a:p>
        </p:txBody>
      </p:sp>
    </p:spTree>
    <p:extLst>
      <p:ext uri="{BB962C8B-B14F-4D97-AF65-F5344CB8AC3E}">
        <p14:creationId xmlns:p14="http://schemas.microsoft.com/office/powerpoint/2010/main" val="64828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5676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724128" y="3075353"/>
            <a:ext cx="1296144" cy="400110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Forêt de Rosny :  site inscrit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868144" y="5495146"/>
            <a:ext cx="1464874" cy="553998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Vallée de la Haute-Vaucouleurs : site inscrit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563887" y="2447491"/>
            <a:ext cx="1418245" cy="400110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Plaine de </a:t>
            </a:r>
            <a:r>
              <a:rPr lang="fr-FR" sz="1000" dirty="0" err="1"/>
              <a:t>Cocherel</a:t>
            </a:r>
            <a:r>
              <a:rPr lang="fr-FR" sz="1000" dirty="0"/>
              <a:t> : site inscrit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250013" y="3486129"/>
            <a:ext cx="1055787" cy="400110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ZPPAUP de Mantes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45352" y="262504"/>
            <a:ext cx="267356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enjeux</a:t>
            </a:r>
          </a:p>
          <a:p>
            <a:pPr algn="ctr"/>
            <a:r>
              <a:rPr lang="fr-FR" sz="2000" b="1" dirty="0"/>
              <a:t>Patrimoine</a:t>
            </a:r>
            <a:endParaRPr lang="fr-FR" sz="1600" b="1" i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194911" y="4750907"/>
            <a:ext cx="2807980" cy="577081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Présence disparate de monuments historiques et des périmètres de protection associés</a:t>
            </a:r>
          </a:p>
        </p:txBody>
      </p:sp>
    </p:spTree>
    <p:extLst>
      <p:ext uri="{BB962C8B-B14F-4D97-AF65-F5344CB8AC3E}">
        <p14:creationId xmlns:p14="http://schemas.microsoft.com/office/powerpoint/2010/main" val="425159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9947" cy="564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881776" y="408637"/>
            <a:ext cx="2901837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enjeux</a:t>
            </a:r>
          </a:p>
          <a:p>
            <a:pPr algn="ctr"/>
            <a:r>
              <a:rPr lang="fr-FR" sz="2000" b="1" dirty="0"/>
              <a:t> Synthèse</a:t>
            </a:r>
            <a:endParaRPr lang="fr-FR" sz="1600" b="1" i="1" dirty="0"/>
          </a:p>
        </p:txBody>
      </p:sp>
    </p:spTree>
    <p:extLst>
      <p:ext uri="{BB962C8B-B14F-4D97-AF65-F5344CB8AC3E}">
        <p14:creationId xmlns:p14="http://schemas.microsoft.com/office/powerpoint/2010/main" val="35507413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sz="4800" dirty="0"/>
          </a:p>
          <a:p>
            <a:pPr algn="ctr"/>
            <a:r>
              <a:rPr lang="fr-FR" sz="4800" dirty="0"/>
              <a:t>Fin du diaporama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5619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2|0.9|0.9|0.5|0.4"/>
</p:tagLst>
</file>

<file path=ppt/theme/theme1.xml><?xml version="1.0" encoding="utf-8"?>
<a:theme xmlns:a="http://schemas.openxmlformats.org/drawingml/2006/main" name="rff">
  <a:themeElements>
    <a:clrScheme name="rff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A1035"/>
      </a:accent1>
      <a:accent2>
        <a:srgbClr val="ECEEEF"/>
      </a:accent2>
      <a:accent3>
        <a:srgbClr val="FFFFFF"/>
      </a:accent3>
      <a:accent4>
        <a:srgbClr val="000000"/>
      </a:accent4>
      <a:accent5>
        <a:srgbClr val="FCAAAE"/>
      </a:accent5>
      <a:accent6>
        <a:srgbClr val="D6D8D9"/>
      </a:accent6>
      <a:hlink>
        <a:srgbClr val="000000"/>
      </a:hlink>
      <a:folHlink>
        <a:srgbClr val="B2B2B2"/>
      </a:folHlink>
    </a:clrScheme>
    <a:fontScheme name="rff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f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95D8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AAC8E9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A1035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CAAAE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DB221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6D5AB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41F8B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3ABC4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70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BB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AD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D3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7723</TotalTime>
  <Words>2170</Words>
  <Application>Microsoft Office PowerPoint</Application>
  <PresentationFormat>Affichage à l'écran (4:3)</PresentationFormat>
  <Paragraphs>676</Paragraphs>
  <Slides>46</Slides>
  <Notes>27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2" baseType="lpstr">
      <vt:lpstr>Arial</vt:lpstr>
      <vt:lpstr>Calibri</vt:lpstr>
      <vt:lpstr>Courier New</vt:lpstr>
      <vt:lpstr>Symbol</vt:lpstr>
      <vt:lpstr>Wingdings</vt:lpstr>
      <vt:lpstr>rff</vt:lpstr>
      <vt:lpstr>Projet LNPN COTER Mantes –Evreux –Caen –Cherbourg Le 29 juin 2015</vt:lpstr>
      <vt:lpstr>Sommaire</vt:lpstr>
      <vt:lpstr>Introduction : Le projet, l’avancement des études et de la concertation </vt:lpstr>
      <vt:lpstr>Présentation PowerPoint</vt:lpstr>
      <vt:lpstr>Les étapes de réalisation des sections prioritaires</vt:lpstr>
      <vt:lpstr>Planning gouvernance et concertation</vt:lpstr>
      <vt:lpstr>Planning d’études et de concertation</vt:lpstr>
      <vt:lpstr>Vague 2 de la concertation - Principes </vt:lpstr>
      <vt:lpstr>Présentation PowerPoint</vt:lpstr>
      <vt:lpstr>I – Rappel des évolutions du projet</vt:lpstr>
      <vt:lpstr>Articulation et cohérence avec les autres projets d’infrastructure de la vallée de la Seine</vt:lpstr>
      <vt:lpstr> Les attentes en matière de service</vt:lpstr>
      <vt:lpstr>Fonctionnalités</vt:lpstr>
      <vt:lpstr>Fonctionnalités</vt:lpstr>
      <vt:lpstr>Questionnaire des fonctionnalités attendues</vt:lpstr>
      <vt:lpstr>Questionnaire des fonctionnalités attendues</vt:lpstr>
      <vt:lpstr>Fonctionnalités attendues</vt:lpstr>
      <vt:lpstr>Fonctionnalités attendues</vt:lpstr>
      <vt:lpstr>Fonctionnalités attendues</vt:lpstr>
      <vt:lpstr>Fonctionnalités attendues</vt:lpstr>
      <vt:lpstr>Schémas de desserte</vt:lpstr>
      <vt:lpstr>Schémas de desserte</vt:lpstr>
      <vt:lpstr>Schémas de desserte</vt:lpstr>
      <vt:lpstr>Co-construction des scénarios de desserte</vt:lpstr>
      <vt:lpstr>Co-construction des scénarios de desserte</vt:lpstr>
      <vt:lpstr>Gare nouvelle de Nanterre - La Défense</vt:lpstr>
      <vt:lpstr>Grands objectifs</vt:lpstr>
      <vt:lpstr>Evaluation des scénarios de desserte</vt:lpstr>
      <vt:lpstr>Objectifs « transport »</vt:lpstr>
      <vt:lpstr>Les études environnementales :  Identification des  enjeux de territoire </vt:lpstr>
      <vt:lpstr>L’étape 1 – Rappel des objectifs</vt:lpstr>
      <vt:lpstr>L’étape 1 – Rappel des objectifs</vt:lpstr>
      <vt:lpstr>Apports des ateliers de concertation</vt:lpstr>
      <vt:lpstr>méthodologie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RFF</dc:title>
  <dc:creator>CUCHET Céline</dc:creator>
  <cp:lastModifiedBy>FLORIN Pierre (SNCF RESEAU / Directions Techniques Réseau / DGST SR GP LNPN)</cp:lastModifiedBy>
  <cp:revision>546</cp:revision>
  <cp:lastPrinted>2014-10-23T08:50:51Z</cp:lastPrinted>
  <dcterms:modified xsi:type="dcterms:W3CDTF">2021-02-22T18:03:18Z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d9e70aa-b794-428e-ae05-c8e685f68258_Enabled">
    <vt:lpwstr>true</vt:lpwstr>
  </property>
  <property fmtid="{D5CDD505-2E9C-101B-9397-08002B2CF9AE}" pid="3" name="MSIP_Label_ed9e70aa-b794-428e-ae05-c8e685f68258_SetDate">
    <vt:lpwstr>2021-02-22T18:03:18Z</vt:lpwstr>
  </property>
  <property fmtid="{D5CDD505-2E9C-101B-9397-08002B2CF9AE}" pid="4" name="MSIP_Label_ed9e70aa-b794-428e-ae05-c8e685f68258_Method">
    <vt:lpwstr>Standard</vt:lpwstr>
  </property>
  <property fmtid="{D5CDD505-2E9C-101B-9397-08002B2CF9AE}" pid="5" name="MSIP_Label_ed9e70aa-b794-428e-ae05-c8e685f68258_Name">
    <vt:lpwstr>ed9e70aa-b794-428e-ae05-c8e685f68258</vt:lpwstr>
  </property>
  <property fmtid="{D5CDD505-2E9C-101B-9397-08002B2CF9AE}" pid="6" name="MSIP_Label_ed9e70aa-b794-428e-ae05-c8e685f68258_SiteId">
    <vt:lpwstr>4a7c8238-5799-4b16-9fc6-9ad8fce5a7d9</vt:lpwstr>
  </property>
  <property fmtid="{D5CDD505-2E9C-101B-9397-08002B2CF9AE}" pid="7" name="MSIP_Label_ed9e70aa-b794-428e-ae05-c8e685f68258_ActionId">
    <vt:lpwstr>b021d2db-57cf-420a-8e3e-5e7163991d73</vt:lpwstr>
  </property>
  <property fmtid="{D5CDD505-2E9C-101B-9397-08002B2CF9AE}" pid="8" name="MSIP_Label_ed9e70aa-b794-428e-ae05-c8e685f68258_ContentBits">
    <vt:lpwstr>2</vt:lpwstr>
  </property>
</Properties>
</file>