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764" r:id="rId2"/>
    <p:sldId id="765" r:id="rId3"/>
    <p:sldId id="766" r:id="rId4"/>
    <p:sldId id="767" r:id="rId5"/>
    <p:sldId id="768" r:id="rId6"/>
    <p:sldId id="769" r:id="rId7"/>
    <p:sldId id="770" r:id="rId8"/>
    <p:sldId id="771" r:id="rId9"/>
    <p:sldId id="772" r:id="rId10"/>
    <p:sldId id="773" r:id="rId11"/>
    <p:sldId id="774" r:id="rId12"/>
    <p:sldId id="597" r:id="rId13"/>
    <p:sldId id="763" r:id="rId14"/>
    <p:sldId id="761" r:id="rId15"/>
    <p:sldId id="759" r:id="rId16"/>
    <p:sldId id="760" r:id="rId17"/>
    <p:sldId id="762" r:id="rId18"/>
    <p:sldId id="775" r:id="rId19"/>
    <p:sldId id="750" r:id="rId20"/>
    <p:sldId id="749" r:id="rId21"/>
  </p:sldIdLst>
  <p:sldSz cx="9144000" cy="6858000" type="screen4x3"/>
  <p:notesSz cx="7102475" cy="102314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71"/>
    <a:srgbClr val="DEBDFF"/>
    <a:srgbClr val="C5ECFF"/>
    <a:srgbClr val="FF6600"/>
    <a:srgbClr val="9900FF"/>
    <a:srgbClr val="FF9147"/>
    <a:srgbClr val="FFB7B7"/>
    <a:srgbClr val="FF9F9F"/>
    <a:srgbClr val="FF845D"/>
    <a:srgbClr val="9BF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0635" autoAdjust="0"/>
  </p:normalViewPr>
  <p:slideViewPr>
    <p:cSldViewPr snapToGrid="0" snapToObjects="1">
      <p:cViewPr>
        <p:scale>
          <a:sx n="75" d="100"/>
          <a:sy n="75" d="100"/>
        </p:scale>
        <p:origin x="-2580" y="-414"/>
      </p:cViewPr>
      <p:guideLst>
        <p:guide orient="horz" pos="2160"/>
        <p:guide orient="horz" pos="777"/>
        <p:guide orient="horz" pos="3514"/>
        <p:guide orient="horz" pos="4032"/>
        <p:guide orient="horz" pos="1410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-2982" y="-96"/>
      </p:cViewPr>
      <p:guideLst>
        <p:guide orient="horz" pos="3222"/>
        <p:guide pos="223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49363" cy="53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7" tIns="45712" rIns="91427" bIns="4571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40408" y="0"/>
            <a:ext cx="3049363" cy="53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7" tIns="45712" rIns="91427" bIns="4571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50576"/>
            <a:ext cx="3049363" cy="45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7" tIns="45712" rIns="91427" bIns="4571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40408" y="9750576"/>
            <a:ext cx="3049363" cy="45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7" tIns="45712" rIns="91427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9033" tIns="49518" rIns="99033" bIns="49518" numCol="1" anchor="t" anchorCtr="0" compatLnSpc="1">
            <a:prstTxWarp prst="textNoShape">
              <a:avLst/>
            </a:prstTxWarp>
          </a:bodyPr>
          <a:lstStyle>
            <a:lvl1pPr defTabSz="990454">
              <a:defRPr sz="1300"/>
            </a:lvl1pPr>
          </a:lstStyle>
          <a:p>
            <a:endParaRPr lang="fr-FR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527" y="3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9033" tIns="49518" rIns="99033" bIns="49518" numCol="1" anchor="t" anchorCtr="0" compatLnSpc="1">
            <a:prstTxWarp prst="textNoShape">
              <a:avLst/>
            </a:prstTxWarp>
          </a:bodyPr>
          <a:lstStyle>
            <a:lvl1pPr algn="r" defTabSz="990454">
              <a:defRPr sz="1300"/>
            </a:lvl1pPr>
          </a:lstStyle>
          <a:p>
            <a:endParaRPr lang="fr-FR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9938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59419"/>
            <a:ext cx="5209329" cy="460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9033" tIns="49518" rIns="99033" bIns="49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422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9033" tIns="49518" rIns="99033" bIns="49518" numCol="1" anchor="b" anchorCtr="0" compatLnSpc="1">
            <a:prstTxWarp prst="textNoShape">
              <a:avLst/>
            </a:prstTxWarp>
          </a:bodyPr>
          <a:lstStyle>
            <a:lvl1pPr defTabSz="990454">
              <a:defRPr sz="1300"/>
            </a:lvl1pPr>
          </a:lstStyle>
          <a:p>
            <a:endParaRPr lang="fr-FR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527" y="9720422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9033" tIns="49518" rIns="99033" bIns="49518" numCol="1" anchor="b" anchorCtr="0" compatLnSpc="1">
            <a:prstTxWarp prst="textNoShape">
              <a:avLst/>
            </a:prstTxWarp>
          </a:bodyPr>
          <a:lstStyle>
            <a:lvl1pPr algn="r" defTabSz="990454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404">
              <a:defRPr/>
            </a:pPr>
            <a:r>
              <a:rPr lang="fr-FR" smtClean="0"/>
              <a:t>Julien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19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14333">
              <a:defRPr/>
            </a:pPr>
            <a:endParaRPr lang="fr-FR" sz="15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smtClean="0"/>
              <a:t>Ce qui compose le socle ( l’occupation du sol =&gt; les milieux aquatiques, les terres agricoles, les zones boisées , les zones urbanisées) </a:t>
            </a:r>
          </a:p>
          <a:p>
            <a:pPr defTabSz="914333">
              <a:defRPr/>
            </a:pPr>
            <a:r>
              <a:rPr lang="fr-FR" baseline="0" dirty="0" smtClean="0"/>
              <a:t>Les facteurs d’importance mis en place par la puissance publique  : les zonages, les outils de protection foncières, les liens de fonctionnalités … </a:t>
            </a:r>
          </a:p>
          <a:p>
            <a:pPr defTabSz="914333">
              <a:defRPr/>
            </a:pPr>
            <a:r>
              <a:rPr lang="fr-FR" baseline="0" dirty="0" smtClean="0"/>
              <a:t>Ce qu’il va devenir ( les schémas directeurs et autres documents de planifications)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14167-D690-42E5-A2F5-95F5BB18E393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322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dirty="0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  <a:solidFill>
            <a:srgbClr val="E41648"/>
          </a:solidFill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021387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2466"/>
            <a:ext cx="7772400" cy="737594"/>
          </a:xfrm>
        </p:spPr>
        <p:txBody>
          <a:bodyPr anchor="t">
            <a:normAutofit/>
          </a:bodyPr>
          <a:lstStyle>
            <a:lvl1pPr algn="r">
              <a:defRPr sz="3200" b="1" cap="small" baseline="0"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66595"/>
            <a:ext cx="7772400" cy="522287"/>
          </a:xfr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  <a:effectLst>
                  <a:outerShdw blurRad="63500" dist="25400" dir="2700000" algn="tl" rotWithShape="0">
                    <a:schemeClr val="bg1">
                      <a:alpha val="31000"/>
                    </a:scheme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84628" y="6469022"/>
            <a:ext cx="236815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Jeudi 9 Septembre 2010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20907" y="624503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Soutenance du mémoire de fin d’étude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31838" y="1558925"/>
            <a:ext cx="775970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160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dirty="0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 dirty="0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fr-FR" dirty="0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fr-FR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62656" y="1006474"/>
            <a:ext cx="8964488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361950">
              <a:defRPr/>
            </a:pPr>
            <a:r>
              <a:rPr lang="fr-FR" sz="4400" dirty="0" smtClean="0"/>
              <a:t>Les études environnementales : </a:t>
            </a:r>
            <a:br>
              <a:rPr lang="fr-FR" sz="4400" dirty="0" smtClean="0"/>
            </a:br>
            <a:r>
              <a:rPr lang="fr-FR" sz="4400" dirty="0" smtClean="0"/>
              <a:t>Identification des  enjeux de territoire </a:t>
            </a:r>
            <a:endParaRPr lang="fr-FR" sz="44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Comité territorial juin 2015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3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L’étape 1 – Rappel des objectifs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268760"/>
            <a:ext cx="8633618" cy="4054475"/>
          </a:xfrm>
        </p:spPr>
        <p:txBody>
          <a:bodyPr/>
          <a:lstStyle/>
          <a:p>
            <a:pPr algn="ctr"/>
            <a:r>
              <a:rPr lang="fr-FR" dirty="0" smtClean="0"/>
              <a:t>En étape 1: rechercher </a:t>
            </a:r>
            <a:r>
              <a:rPr lang="fr-FR" dirty="0"/>
              <a:t>l’inscription territoriale de moindre </a:t>
            </a:r>
            <a:r>
              <a:rPr lang="fr-FR" dirty="0" smtClean="0"/>
              <a:t>impact potentiel</a:t>
            </a:r>
          </a:p>
          <a:p>
            <a:pPr lvl="1"/>
            <a:endParaRPr lang="fr-FR" dirty="0" smtClean="0">
              <a:solidFill>
                <a:srgbClr val="FF0000"/>
              </a:solidFill>
            </a:endParaRP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Acquérir </a:t>
            </a:r>
            <a:r>
              <a:rPr lang="fr-FR" dirty="0">
                <a:solidFill>
                  <a:srgbClr val="FF0000"/>
                </a:solidFill>
              </a:rPr>
              <a:t>la connaissance des territoires </a:t>
            </a:r>
            <a:r>
              <a:rPr lang="fr-FR" dirty="0"/>
              <a:t>pour l’ensemble des thématiques liées au milieu humain, au milieu </a:t>
            </a:r>
            <a:r>
              <a:rPr lang="fr-FR" dirty="0" smtClean="0"/>
              <a:t>naturel, </a:t>
            </a:r>
            <a:r>
              <a:rPr lang="fr-FR" dirty="0"/>
              <a:t>et au milieu </a:t>
            </a:r>
            <a:r>
              <a:rPr lang="fr-FR" dirty="0" smtClean="0"/>
              <a:t>physique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Hiérarchiser les enjeux </a:t>
            </a:r>
            <a:r>
              <a:rPr lang="fr-FR" dirty="0" smtClean="0"/>
              <a:t>du territoire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C</a:t>
            </a:r>
            <a:r>
              <a:rPr lang="fr-FR" dirty="0" smtClean="0"/>
              <a:t>oncevoir </a:t>
            </a:r>
            <a:r>
              <a:rPr lang="fr-FR" dirty="0"/>
              <a:t>le projet en faisant valoir le </a:t>
            </a:r>
            <a:r>
              <a:rPr lang="fr-FR" dirty="0">
                <a:solidFill>
                  <a:srgbClr val="FF0000"/>
                </a:solidFill>
              </a:rPr>
              <a:t>principe </a:t>
            </a:r>
            <a:r>
              <a:rPr lang="fr-FR" dirty="0" smtClean="0">
                <a:solidFill>
                  <a:srgbClr val="FF0000"/>
                </a:solidFill>
              </a:rPr>
              <a:t>Eviter </a:t>
            </a:r>
            <a:r>
              <a:rPr lang="fr-FR" dirty="0">
                <a:solidFill>
                  <a:srgbClr val="FF0000"/>
                </a:solidFill>
              </a:rPr>
              <a:t>– Réduire </a:t>
            </a:r>
            <a:r>
              <a:rPr lang="fr-FR" dirty="0" smtClean="0">
                <a:solidFill>
                  <a:srgbClr val="FF0000"/>
                </a:solidFill>
              </a:rPr>
              <a:t>– Compenser</a:t>
            </a:r>
          </a:p>
          <a:p>
            <a:pPr marL="312738" lvl="1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Identifier les  risques d’impacts </a:t>
            </a:r>
            <a:r>
              <a:rPr lang="fr-FR" dirty="0"/>
              <a:t>du projet et </a:t>
            </a:r>
            <a:r>
              <a:rPr lang="fr-FR" dirty="0">
                <a:solidFill>
                  <a:srgbClr val="FF0000"/>
                </a:solidFill>
              </a:rPr>
              <a:t>les mesures </a:t>
            </a:r>
            <a:r>
              <a:rPr lang="fr-FR" dirty="0"/>
              <a:t>nécessaires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pour leur suppression, leur réduction ou leur compensation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L’étape 1 – Rappel des 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r>
              <a:rPr lang="fr-FR" dirty="0" smtClean="0"/>
              <a:t>Comment </a:t>
            </a:r>
          </a:p>
          <a:p>
            <a:pPr lvl="1"/>
            <a:r>
              <a:rPr lang="fr-FR" dirty="0" smtClean="0"/>
              <a:t>Une méthodologie basée sur l’échange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Expliquer la démarche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Comprendre les attentes des acteurs du territoire</a:t>
            </a:r>
          </a:p>
          <a:p>
            <a:pPr lvl="1"/>
            <a:r>
              <a:rPr lang="fr-FR" dirty="0" smtClean="0"/>
              <a:t>Les enjeux et leur hiérarchisation : 1</a:t>
            </a:r>
            <a:r>
              <a:rPr lang="fr-FR" baseline="30000" dirty="0" smtClean="0"/>
              <a:t>ère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Acquérir des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connaissances complémentaires </a:t>
            </a:r>
            <a:r>
              <a:rPr lang="fr-FR" sz="1600" b="0" kern="1200" dirty="0">
                <a:cs typeface="+mn-cs"/>
              </a:rPr>
              <a:t>sur les territoires traversés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Tendre à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une vision partagée </a:t>
            </a:r>
            <a:r>
              <a:rPr lang="fr-FR" sz="1600" b="0" kern="1200" dirty="0">
                <a:cs typeface="+mn-cs"/>
              </a:rPr>
              <a:t>des enjeux et de leur hiérarchisation</a:t>
            </a:r>
          </a:p>
          <a:p>
            <a:pPr lvl="1"/>
            <a:r>
              <a:rPr lang="fr-FR" dirty="0" smtClean="0"/>
              <a:t>Définir et évaluer des zones de passage : 2</a:t>
            </a:r>
            <a:r>
              <a:rPr lang="fr-FR" baseline="30000" dirty="0" smtClean="0"/>
              <a:t>ème</a:t>
            </a:r>
            <a:r>
              <a:rPr lang="fr-FR" dirty="0" smtClean="0"/>
              <a:t> et 3</a:t>
            </a:r>
            <a:r>
              <a:rPr lang="fr-FR" baseline="30000" dirty="0" smtClean="0"/>
              <a:t>ème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Sur la base de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premières prescriptions </a:t>
            </a:r>
            <a:r>
              <a:rPr lang="fr-FR" sz="1600" b="0" kern="1200" dirty="0">
                <a:cs typeface="+mn-cs"/>
              </a:rPr>
              <a:t>en faveur de l’intégration du projet dans son environnement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priorisant le principe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d’évitement </a:t>
            </a:r>
            <a:r>
              <a:rPr lang="fr-FR" sz="1600" b="0" kern="1200" dirty="0">
                <a:cs typeface="+mn-cs"/>
              </a:rPr>
              <a:t>des enjeux les plus forts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tenant compte des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particularités </a:t>
            </a:r>
            <a:r>
              <a:rPr lang="fr-FR" sz="1600" b="0" kern="1200" dirty="0">
                <a:cs typeface="+mn-cs"/>
              </a:rPr>
              <a:t>des orientations du projet ( souterrain, aérien)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9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Apports des ateliers de concertation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4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707356" y="1014467"/>
            <a:ext cx="7750844" cy="478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Clr>
                <a:srgbClr val="FA1035"/>
              </a:buClr>
              <a:buNone/>
            </a:pPr>
            <a:r>
              <a:rPr lang="fr-FR" sz="1800" dirty="0" smtClean="0">
                <a:solidFill>
                  <a:srgbClr val="FA1035"/>
                </a:solidFill>
              </a:rPr>
              <a:t>L’expertise des acteurs du territoire intégrée dans le recueil des enjeux</a:t>
            </a:r>
          </a:p>
          <a:p>
            <a:pPr marL="312738" lvl="1" indent="0" algn="just">
              <a:buClr>
                <a:srgbClr val="FA1035"/>
              </a:buClr>
              <a:buNone/>
            </a:pPr>
            <a:endParaRPr lang="fr-FR" sz="1800" dirty="0">
              <a:solidFill>
                <a:srgbClr val="FA1035"/>
              </a:solidFill>
            </a:endParaRPr>
          </a:p>
          <a:p>
            <a:pPr lvl="1"/>
            <a:r>
              <a:rPr lang="fr-FR" dirty="0" smtClean="0"/>
              <a:t>3 ateliers de concertation d’une journée, associant les techniciens des institutions (DREAL, DRIEA, conseils départementaux, communauté de communes, chambres d’agriculture, etc…) et les associations (Nature environnement, collectifs d’association de défense, etc..)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recueil des données de caractérisation du milieu agricole réalisé par les chambres d’agriculture de l’aire d’études et piloté par la chambre d’agriculture de l’Eure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enrichissement des données par des compléments dans les thèmes à enjeux et dans le recueil des informations</a:t>
            </a:r>
          </a:p>
          <a:p>
            <a:pPr lvl="1"/>
            <a:endParaRPr lang="fr-FR" dirty="0" smtClean="0"/>
          </a:p>
        </p:txBody>
      </p:sp>
      <p:sp>
        <p:nvSpPr>
          <p:cNvPr id="3" name="Flèche droite 2"/>
          <p:cNvSpPr/>
          <p:nvPr/>
        </p:nvSpPr>
        <p:spPr bwMode="auto">
          <a:xfrm>
            <a:off x="712481" y="5144926"/>
            <a:ext cx="489657" cy="35234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3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méthodologie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508" y="1056494"/>
            <a:ext cx="8784976" cy="494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5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955059" cy="3284538"/>
          </a:xfrm>
        </p:spPr>
        <p:txBody>
          <a:bodyPr/>
          <a:lstStyle/>
          <a:p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Méthodologie </a:t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/>
          <a:lstStyle/>
          <a:p>
            <a:r>
              <a:rPr lang="fr-FR" dirty="0" smtClean="0"/>
              <a:t>Comité territorial </a:t>
            </a:r>
            <a:r>
              <a:rPr lang="fr-FR" dirty="0"/>
              <a:t>j</a:t>
            </a:r>
            <a:r>
              <a:rPr lang="fr-FR" dirty="0" smtClean="0"/>
              <a:t>uin 2015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7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04554" y="1412776"/>
            <a:ext cx="8016875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Affiner </a:t>
            </a:r>
            <a:r>
              <a:rPr lang="fr-FR" sz="1800" dirty="0">
                <a:latin typeface="+mn-lt"/>
                <a:ea typeface="+mn-ea"/>
              </a:rPr>
              <a:t>la lecture du territoire à l’état brut </a:t>
            </a:r>
            <a:r>
              <a:rPr lang="fr-FR" sz="1800" dirty="0" smtClean="0">
                <a:latin typeface="+mn-lt"/>
                <a:ea typeface="+mn-ea"/>
              </a:rPr>
              <a:t>: Occupation </a:t>
            </a:r>
            <a:r>
              <a:rPr lang="fr-FR" sz="1800" dirty="0">
                <a:latin typeface="+mn-lt"/>
                <a:ea typeface="+mn-ea"/>
              </a:rPr>
              <a:t>du </a:t>
            </a:r>
            <a:r>
              <a:rPr lang="fr-FR" sz="1800" dirty="0" smtClean="0">
                <a:latin typeface="+mn-lt"/>
                <a:ea typeface="+mn-ea"/>
              </a:rPr>
              <a:t>sol =&gt; Usage effectif  des terres par l’Homme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IGN  :  BD Topo©, BD Carthage©…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MOS  : IAURIF et  DREAL Haute Normandie (2014)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Travail spécifique Chambres Agriculture pour le volet Agricole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Identifier </a:t>
            </a:r>
            <a:r>
              <a:rPr lang="fr-FR" sz="1800" dirty="0">
                <a:latin typeface="+mn-lt"/>
                <a:ea typeface="+mn-ea"/>
              </a:rPr>
              <a:t>et valoriser tous </a:t>
            </a:r>
            <a:r>
              <a:rPr lang="fr-FR" sz="1800" dirty="0" smtClean="0">
                <a:latin typeface="+mn-lt"/>
                <a:ea typeface="+mn-ea"/>
              </a:rPr>
              <a:t>les </a:t>
            </a:r>
            <a:r>
              <a:rPr lang="fr-FR" sz="1800" dirty="0">
                <a:latin typeface="+mn-lt"/>
                <a:ea typeface="+mn-ea"/>
              </a:rPr>
              <a:t>outils mis en place par la puissance publique pour valoriser des </a:t>
            </a:r>
            <a:r>
              <a:rPr lang="fr-FR" sz="1800" dirty="0" smtClean="0">
                <a:latin typeface="+mn-lt"/>
                <a:ea typeface="+mn-ea"/>
              </a:rPr>
              <a:t>enjeux particuliers :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administrations, collectivités et données consultables (base de donnée Carmen, documents de planification… 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associations, chambres professionnels, syndicats, gestionnaires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Approche spécifique : volet agricole et analyse paysagère</a:t>
            </a:r>
          </a:p>
          <a:p>
            <a:pPr marL="1008063" lvl="2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800" dirty="0">
              <a:solidFill>
                <a:srgbClr val="000000"/>
              </a:solidFill>
              <a:latin typeface="+mn-lt"/>
              <a:ea typeface="+mn-ea"/>
            </a:endParaRPr>
          </a:p>
          <a:p>
            <a:pPr marL="769938" lvl="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</a:pPr>
            <a:endParaRPr lang="fr-FR" sz="1800" dirty="0" smtClean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425308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>
                <a:solidFill>
                  <a:schemeClr val="accent1"/>
                </a:solidFill>
                <a:latin typeface="+mn-lt"/>
                <a:ea typeface="+mn-ea"/>
              </a:rPr>
              <a:t>Le principe d’analyse du </a:t>
            </a: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territoire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7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578" y="4833146"/>
            <a:ext cx="6334794" cy="15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:\Work\35167-LNPN-Enviro-EI1\6_Perso\PHL\blocdiagrammeeclat-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60" y="2907725"/>
            <a:ext cx="5412738" cy="2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80049" y="925926"/>
            <a:ext cx="4094069" cy="292388"/>
          </a:xfrm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l"/>
            <a:r>
              <a:rPr lang="fr-FR" sz="1900" dirty="0">
                <a:solidFill>
                  <a:schemeClr val="accent1"/>
                </a:solidFill>
                <a:effectLst/>
              </a:rPr>
              <a:t>Du territoire à la définition d’enjeux</a:t>
            </a:r>
          </a:p>
        </p:txBody>
      </p:sp>
      <p:pic>
        <p:nvPicPr>
          <p:cNvPr id="28" name="Picture 11" descr="P:\Work\35167-LNPN-Enviro-EI1\6_Perso\PHL\blocdiagrammeeclat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5190224"/>
            <a:ext cx="3756371" cy="7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:\Work\35167-LNPN-Enviro-EI1\6_Perso\PHL\blocdiagrammeeclat-0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4769"/>
            <a:ext cx="3756371" cy="7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P:\Work\35167-LNPN-Enviro-EI1\6_Perso\PHL\blocdiagrammeeclat-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01" y="3299759"/>
            <a:ext cx="3756371" cy="6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:\Work\35167-LNPN-Enviro-EI1\6_Perso\PHL\blocdiagrammeeclat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145" y="3027862"/>
            <a:ext cx="3744951" cy="6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:\Work\35167-LNPN-Enviro-EI1\6_Perso\PHL\blocdiagrammeeclat-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9" y="1953863"/>
            <a:ext cx="3756371" cy="7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71985"/>
            <a:ext cx="6264000" cy="10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2" name="ZoneTexte 1"/>
          <p:cNvSpPr txBox="1"/>
          <p:nvPr/>
        </p:nvSpPr>
        <p:spPr>
          <a:xfrm>
            <a:off x="6524105" y="1469355"/>
            <a:ext cx="2619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Zone de développement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399338" y="1372952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Natura 2000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278" y="2060491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08800"/>
                </a:solidFill>
              </a:rPr>
              <a:t>Périmètre de captage</a:t>
            </a:r>
            <a:endParaRPr lang="fr-FR" sz="1600" dirty="0">
              <a:solidFill>
                <a:srgbClr val="F088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067078" y="2426321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</a:rPr>
              <a:t>PPRI</a:t>
            </a:r>
            <a:endParaRPr lang="fr-FR" sz="1600" dirty="0">
              <a:solidFill>
                <a:srgbClr val="00B0F0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2323893" y="2229768"/>
            <a:ext cx="843951" cy="196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08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avec flèche 7"/>
          <p:cNvCxnSpPr>
            <a:stCxn id="17" idx="1"/>
          </p:cNvCxnSpPr>
          <p:nvPr/>
        </p:nvCxnSpPr>
        <p:spPr bwMode="auto">
          <a:xfrm flipH="1" flipV="1">
            <a:off x="5046030" y="2399046"/>
            <a:ext cx="2021048" cy="1965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4BC7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>
            <a:off x="6184901" y="1638632"/>
            <a:ext cx="339204" cy="4218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>
            <a:stCxn id="15" idx="3"/>
          </p:cNvCxnSpPr>
          <p:nvPr/>
        </p:nvCxnSpPr>
        <p:spPr bwMode="auto">
          <a:xfrm>
            <a:off x="2712518" y="1542229"/>
            <a:ext cx="1289395" cy="518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B6CA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933550" y="4509120"/>
            <a:ext cx="124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rgbClr val="153D8D"/>
                </a:solidFill>
              </a:rPr>
              <a:t>Ressource en eau</a:t>
            </a:r>
            <a:endParaRPr lang="fr-FR" sz="1600" dirty="0">
              <a:solidFill>
                <a:srgbClr val="153D8D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616885" y="2907725"/>
            <a:ext cx="174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Agriculture et végétation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5993" y="2945850"/>
            <a:ext cx="149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Infrastructures de transport </a:t>
            </a:r>
            <a:endParaRPr lang="fr-FR" sz="1600" dirty="0"/>
          </a:p>
        </p:txBody>
      </p:sp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06" y="2340715"/>
            <a:ext cx="3744951" cy="6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7920372" y="2118895"/>
            <a:ext cx="1745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2">
                    <a:lumMod val="75000"/>
                  </a:schemeClr>
                </a:solidFill>
              </a:rPr>
              <a:t>Urbanisation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-556357" y="1995784"/>
            <a:ext cx="17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Réseaux d’énergies</a:t>
            </a:r>
            <a:endParaRPr lang="fr-FR" sz="1600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050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20538 0.4557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2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4983 0.3083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4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10174 0.14723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736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0.12135 0.26389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131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1842 0.408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04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5" grpId="0"/>
      <p:bldP spid="15" grpId="1"/>
      <p:bldP spid="16" grpId="0"/>
      <p:bldP spid="16" grpId="1"/>
      <p:bldP spid="17" grpId="0"/>
      <p:bldP spid="17" grpId="1"/>
      <p:bldP spid="22" grpId="0"/>
      <p:bldP spid="22" grpId="1"/>
      <p:bldP spid="24" grpId="0"/>
      <p:bldP spid="24" grpId="1"/>
      <p:bldP spid="27" grpId="0"/>
      <p:bldP spid="27" grpId="1"/>
      <p:bldP spid="37" grpId="0"/>
      <p:bldP spid="37" grpId="1"/>
      <p:bldP spid="38" grpId="0"/>
      <p:bldP spid="3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04671" y="1736812"/>
            <a:ext cx="8836308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19078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Zones d’étude 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" y="1235809"/>
            <a:ext cx="9067799" cy="5622191"/>
          </a:xfrm>
          <a:prstGeom prst="rect">
            <a:avLst/>
          </a:prstGeom>
          <a:solidFill>
            <a:srgbClr val="CC0066"/>
          </a:solidFill>
          <a:ln>
            <a:noFill/>
          </a:ln>
          <a:extLst/>
        </p:spPr>
      </p:pic>
      <p:sp>
        <p:nvSpPr>
          <p:cNvPr id="9" name="ZoneTexte 8"/>
          <p:cNvSpPr txBox="1"/>
          <p:nvPr/>
        </p:nvSpPr>
        <p:spPr>
          <a:xfrm>
            <a:off x="698499" y="5504221"/>
            <a:ext cx="1742785" cy="276999"/>
          </a:xfrm>
          <a:prstGeom prst="rect">
            <a:avLst/>
          </a:prstGeom>
          <a:solidFill>
            <a:srgbClr val="9966FF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éloignée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623159" y="3072171"/>
            <a:ext cx="1954381" cy="276999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rapprochée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89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314450"/>
            <a:ext cx="638175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836712"/>
            <a:ext cx="8172400" cy="528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94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32" y="1096572"/>
            <a:ext cx="7380312" cy="458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663788" y="1268760"/>
            <a:ext cx="408637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Ressource en eau et sa protection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14495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02537" cy="3284538"/>
          </a:xfrm>
        </p:spPr>
        <p:txBody>
          <a:bodyPr/>
          <a:lstStyle/>
          <a:p>
            <a:r>
              <a:rPr lang="fr-F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Les principaux enjeux</a:t>
            </a: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Comité territorial </a:t>
            </a:r>
            <a:r>
              <a:rPr lang="fr-FR" dirty="0"/>
              <a:t>j</a:t>
            </a:r>
            <a:r>
              <a:rPr lang="fr-FR" dirty="0" smtClean="0"/>
              <a:t>uin </a:t>
            </a:r>
            <a:r>
              <a:rPr lang="fr-FR" dirty="0"/>
              <a:t>2015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1378" cy="570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924485" y="4616002"/>
            <a:ext cx="1695515" cy="461665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La Seine et le risque inondation associé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327523" y="2455292"/>
            <a:ext cx="1193924" cy="276999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 </a:t>
            </a:r>
            <a:r>
              <a:rPr lang="fr-FR" sz="1200" dirty="0" err="1" smtClean="0"/>
              <a:t>Cailly</a:t>
            </a:r>
            <a:endParaRPr lang="fr-FR" sz="1200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2117380" y="1763476"/>
            <a:ext cx="1313758" cy="276999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L’</a:t>
            </a:r>
            <a:r>
              <a:rPr lang="fr-FR" sz="1200" dirty="0" err="1" smtClean="0"/>
              <a:t>Austreberthe</a:t>
            </a:r>
            <a:endParaRPr lang="fr-FR" sz="12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152357" y="774839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Physique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76403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67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555775" y="3069456"/>
            <a:ext cx="201622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La forêt de </a:t>
            </a:r>
            <a:r>
              <a:rPr lang="fr-FR" sz="1200" dirty="0" err="1" smtClean="0"/>
              <a:t>Roumare</a:t>
            </a:r>
            <a:r>
              <a:rPr lang="fr-FR" sz="1200" dirty="0" smtClean="0"/>
              <a:t> : forêt de protection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664720" y="890836"/>
            <a:ext cx="201622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Présence de quelques réservoirs de biodiversité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600" y="1043747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Naturel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4727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69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771008" y="943267"/>
            <a:ext cx="1872208" cy="830997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Zone très fortement agricole avec des terres à très bon potentiel agronomique</a:t>
            </a:r>
            <a:endParaRPr lang="fr-FR" sz="1200" dirty="0"/>
          </a:p>
        </p:txBody>
      </p:sp>
      <p:sp>
        <p:nvSpPr>
          <p:cNvPr id="8" name="ZoneTexte 7"/>
          <p:cNvSpPr txBox="1"/>
          <p:nvPr/>
        </p:nvSpPr>
        <p:spPr>
          <a:xfrm>
            <a:off x="2027929" y="2845359"/>
            <a:ext cx="1872208" cy="646331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Présence minime de maraîchage, horticulture, verger, agroforesterie 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5812656" y="3274758"/>
            <a:ext cx="1872208" cy="1015663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Agglomération de Rouen: présence de nombreux sites industriels, d’activités ou de commerces</a:t>
            </a:r>
            <a:endParaRPr lang="fr-FR" sz="1200" dirty="0"/>
          </a:p>
        </p:txBody>
      </p:sp>
      <p:sp>
        <p:nvSpPr>
          <p:cNvPr id="10" name="Rectangle 9"/>
          <p:cNvSpPr/>
          <p:nvPr/>
        </p:nvSpPr>
        <p:spPr>
          <a:xfrm>
            <a:off x="203200" y="881713"/>
            <a:ext cx="2690997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99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Activités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145613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2607" cy="570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986412" y="971797"/>
            <a:ext cx="18722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Communes de Pavilly et Barentin : urbanisation plus marquée</a:t>
            </a:r>
            <a:endParaRPr lang="fr-FR" sz="1200" dirty="0"/>
          </a:p>
        </p:txBody>
      </p:sp>
      <p:sp>
        <p:nvSpPr>
          <p:cNvPr id="8" name="ZoneTexte 7"/>
          <p:cNvSpPr txBox="1"/>
          <p:nvPr/>
        </p:nvSpPr>
        <p:spPr>
          <a:xfrm>
            <a:off x="2058286" y="2695258"/>
            <a:ext cx="187220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Un tissu urbain très disparate </a:t>
            </a:r>
            <a:endParaRPr lang="fr-FR" sz="1200" dirty="0"/>
          </a:p>
        </p:txBody>
      </p:sp>
      <p:sp>
        <p:nvSpPr>
          <p:cNvPr id="9" name="Rectangle 8"/>
          <p:cNvSpPr/>
          <p:nvPr/>
        </p:nvSpPr>
        <p:spPr>
          <a:xfrm>
            <a:off x="92553" y="993154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Urbanisation et équipement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173643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6" y="0"/>
            <a:ext cx="9171379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782413" y="3059087"/>
            <a:ext cx="1800200" cy="646331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Les Boucles de la Seine Normande : Parc Naturel Régional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667693" y="1029137"/>
            <a:ext cx="1800200" cy="461665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 château d’</a:t>
            </a:r>
            <a:r>
              <a:rPr lang="fr-FR" sz="1200" dirty="0" err="1" smtClean="0"/>
              <a:t>Esneval</a:t>
            </a:r>
            <a:r>
              <a:rPr lang="fr-FR" sz="1200" dirty="0" smtClean="0"/>
              <a:t> et son parc : site classé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12780" y="3459197"/>
            <a:ext cx="1934220" cy="830997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Quelques monuments historiques et les périmètres de protection associés</a:t>
            </a:r>
          </a:p>
        </p:txBody>
      </p:sp>
      <p:sp>
        <p:nvSpPr>
          <p:cNvPr id="9" name="Rectangle 8"/>
          <p:cNvSpPr/>
          <p:nvPr/>
        </p:nvSpPr>
        <p:spPr>
          <a:xfrm>
            <a:off x="165552" y="1075304"/>
            <a:ext cx="267356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Patrimoine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137733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5400"/>
            <a:ext cx="9143999" cy="5650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5552" y="467361"/>
            <a:ext cx="267356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Synthèse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138072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02537" cy="3284538"/>
          </a:xfrm>
        </p:spPr>
        <p:txBody>
          <a:bodyPr/>
          <a:lstStyle/>
          <a:p>
            <a:r>
              <a:rPr lang="fr-F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venir</a:t>
            </a: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Comité territorial </a:t>
            </a:r>
            <a:r>
              <a:rPr lang="fr-FR" dirty="0"/>
              <a:t>j</a:t>
            </a:r>
            <a:r>
              <a:rPr lang="fr-FR" dirty="0" smtClean="0"/>
              <a:t>uin </a:t>
            </a:r>
            <a:r>
              <a:rPr lang="fr-FR" dirty="0"/>
              <a:t>2015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venir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pPr marL="312738" lvl="1" indent="0">
              <a:buNone/>
            </a:pPr>
            <a:r>
              <a:rPr lang="fr-FR" sz="1600" dirty="0">
                <a:solidFill>
                  <a:srgbClr val="FA1035"/>
                </a:solidFill>
              </a:rPr>
              <a:t>Les </a:t>
            </a:r>
            <a:r>
              <a:rPr lang="fr-FR" sz="1600" dirty="0" smtClean="0">
                <a:solidFill>
                  <a:srgbClr val="FA1035"/>
                </a:solidFill>
              </a:rPr>
              <a:t>études environnementales et de territoire</a:t>
            </a:r>
          </a:p>
          <a:p>
            <a:pPr lvl="1"/>
            <a:r>
              <a:rPr lang="fr-FR" dirty="0" smtClean="0"/>
              <a:t>2</a:t>
            </a:r>
            <a:r>
              <a:rPr lang="fr-FR" baseline="30000" dirty="0" smtClean="0"/>
              <a:t>ème</a:t>
            </a:r>
            <a:r>
              <a:rPr lang="fr-FR" dirty="0" smtClean="0"/>
              <a:t>  vague : 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Finaliser la hiérarchisation des enjeux</a:t>
            </a:r>
          </a:p>
          <a:p>
            <a:pPr lvl="2">
              <a:buClr>
                <a:srgbClr val="FA1035"/>
              </a:buClr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 Définir les zones de passages 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marL="1427163" lvl="3" indent="-285750"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tenant compte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des conclusions de l’atelier fonctionnalité et des  orientations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du projet (souterrain, aérien) </a:t>
            </a: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427163" lvl="3" indent="-285750">
              <a:buClr>
                <a:srgbClr val="FA1035"/>
              </a:buClr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427163" lvl="3" indent="-285750"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priorisant le principe </a:t>
            </a:r>
            <a:r>
              <a:rPr lang="fr-FR" dirty="0"/>
              <a:t>d’évitement des enjeux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les plus forts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3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r>
              <a:rPr lang="fr-FR" dirty="0"/>
              <a:t>vague </a:t>
            </a:r>
            <a:r>
              <a:rPr lang="fr-FR" dirty="0" smtClean="0"/>
              <a:t> : Evaluation  des zones de passage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3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|0.9|0.9|0.5|0.4"/>
</p:tagLst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11804</TotalTime>
  <Words>751</Words>
  <Application>Microsoft Office PowerPoint</Application>
  <PresentationFormat>Affichage à l'écran (4:3)</PresentationFormat>
  <Paragraphs>130</Paragraphs>
  <Slides>20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rff</vt:lpstr>
      <vt:lpstr>Les études environnementales :  Identification des  enjeux de territoire </vt:lpstr>
      <vt:lpstr>L’étape 1 – Rappel des objectifs</vt:lpstr>
      <vt:lpstr>L’étape 1 – Rappel des objectifs</vt:lpstr>
      <vt:lpstr>Apports des ateliers de concertation</vt:lpstr>
      <vt:lpstr>méthodologie</vt:lpstr>
      <vt:lpstr>Méthodologie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principaux enjeux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 venir  </vt:lpstr>
      <vt:lpstr>A venir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Céline;Loïc Philipson</dc:creator>
  <cp:lastModifiedBy>INFO</cp:lastModifiedBy>
  <cp:revision>728</cp:revision>
  <cp:lastPrinted>2014-06-23T13:03:46Z</cp:lastPrinted>
  <dcterms:modified xsi:type="dcterms:W3CDTF">2015-06-26T09:46:40Z</dcterms:modified>
</cp:coreProperties>
</file>