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2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1"/>
    <p:sldMasterId id="2147483662" r:id="rId2"/>
  </p:sldMasterIdLst>
  <p:notesMasterIdLst>
    <p:notesMasterId r:id="rId81"/>
  </p:notesMasterIdLst>
  <p:handoutMasterIdLst>
    <p:handoutMasterId r:id="rId82"/>
  </p:handoutMasterIdLst>
  <p:sldIdLst>
    <p:sldId id="284" r:id="rId3"/>
    <p:sldId id="668" r:id="rId4"/>
    <p:sldId id="669" r:id="rId5"/>
    <p:sldId id="776" r:id="rId6"/>
    <p:sldId id="777" r:id="rId7"/>
    <p:sldId id="778" r:id="rId8"/>
    <p:sldId id="779" r:id="rId9"/>
    <p:sldId id="780" r:id="rId10"/>
    <p:sldId id="781" r:id="rId11"/>
    <p:sldId id="782" r:id="rId12"/>
    <p:sldId id="783" r:id="rId13"/>
    <p:sldId id="523" r:id="rId14"/>
    <p:sldId id="683" r:id="rId15"/>
    <p:sldId id="684" r:id="rId16"/>
    <p:sldId id="685" r:id="rId17"/>
    <p:sldId id="696" r:id="rId18"/>
    <p:sldId id="697" r:id="rId19"/>
    <p:sldId id="699" r:id="rId20"/>
    <p:sldId id="700" r:id="rId21"/>
    <p:sldId id="701" r:id="rId22"/>
    <p:sldId id="702" r:id="rId23"/>
    <p:sldId id="774" r:id="rId24"/>
    <p:sldId id="775" r:id="rId25"/>
    <p:sldId id="740" r:id="rId26"/>
    <p:sldId id="758" r:id="rId27"/>
    <p:sldId id="741" r:id="rId28"/>
    <p:sldId id="742" r:id="rId29"/>
    <p:sldId id="704" r:id="rId30"/>
    <p:sldId id="743" r:id="rId31"/>
    <p:sldId id="764" r:id="rId32"/>
    <p:sldId id="784" r:id="rId33"/>
    <p:sldId id="785" r:id="rId34"/>
    <p:sldId id="786" r:id="rId35"/>
    <p:sldId id="787" r:id="rId36"/>
    <p:sldId id="788" r:id="rId37"/>
    <p:sldId id="789" r:id="rId38"/>
    <p:sldId id="790" r:id="rId39"/>
    <p:sldId id="791" r:id="rId40"/>
    <p:sldId id="792" r:id="rId41"/>
    <p:sldId id="793" r:id="rId42"/>
    <p:sldId id="794" r:id="rId43"/>
    <p:sldId id="795" r:id="rId44"/>
    <p:sldId id="796" r:id="rId45"/>
    <p:sldId id="797" r:id="rId46"/>
    <p:sldId id="798" r:id="rId47"/>
    <p:sldId id="799" r:id="rId48"/>
    <p:sldId id="713" r:id="rId49"/>
    <p:sldId id="770" r:id="rId50"/>
    <p:sldId id="714" r:id="rId51"/>
    <p:sldId id="763" r:id="rId52"/>
    <p:sldId id="773" r:id="rId53"/>
    <p:sldId id="752" r:id="rId54"/>
    <p:sldId id="800" r:id="rId55"/>
    <p:sldId id="771" r:id="rId56"/>
    <p:sldId id="772" r:id="rId57"/>
    <p:sldId id="765" r:id="rId58"/>
    <p:sldId id="767" r:id="rId59"/>
    <p:sldId id="766" r:id="rId60"/>
    <p:sldId id="768" r:id="rId61"/>
    <p:sldId id="745" r:id="rId62"/>
    <p:sldId id="737" r:id="rId63"/>
    <p:sldId id="751" r:id="rId64"/>
    <p:sldId id="753" r:id="rId65"/>
    <p:sldId id="754" r:id="rId66"/>
    <p:sldId id="756" r:id="rId67"/>
    <p:sldId id="757" r:id="rId68"/>
    <p:sldId id="801" r:id="rId69"/>
    <p:sldId id="802" r:id="rId70"/>
    <p:sldId id="803" r:id="rId71"/>
    <p:sldId id="804" r:id="rId72"/>
    <p:sldId id="805" r:id="rId73"/>
    <p:sldId id="806" r:id="rId74"/>
    <p:sldId id="807" r:id="rId75"/>
    <p:sldId id="808" r:id="rId76"/>
    <p:sldId id="809" r:id="rId77"/>
    <p:sldId id="597" r:id="rId78"/>
    <p:sldId id="681" r:id="rId79"/>
    <p:sldId id="398" r:id="rId80"/>
  </p:sldIdLst>
  <p:sldSz cx="9144000" cy="6858000" type="screen4x3"/>
  <p:notesSz cx="6662738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ïc Philipson" initials="PHL" lastIdx="3" clrIdx="0"/>
  <p:cmAuthor id="1" name="ECOSPHERE" initials="E" lastIdx="3" clrIdx="1"/>
  <p:cmAuthor id="2" name="INFO" initials="I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66FF"/>
    <a:srgbClr val="FF0066"/>
    <a:srgbClr val="CC0066"/>
    <a:srgbClr val="F08800"/>
    <a:srgbClr val="FFFF99"/>
    <a:srgbClr val="FDC3C6"/>
    <a:srgbClr val="FFCC99"/>
    <a:srgbClr val="CCFF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9722" autoAdjust="0"/>
  </p:normalViewPr>
  <p:slideViewPr>
    <p:cSldViewPr snapToGrid="0" snapToObjects="1">
      <p:cViewPr>
        <p:scale>
          <a:sx n="69" d="100"/>
          <a:sy n="69" d="100"/>
        </p:scale>
        <p:origin x="-1542" y="-96"/>
      </p:cViewPr>
      <p:guideLst>
        <p:guide orient="horz" pos="2151"/>
        <p:guide orient="horz" pos="777"/>
        <p:guide orient="horz" pos="3514"/>
        <p:guide orient="horz" pos="4032"/>
        <p:guide orient="horz" pos="1444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-2982" y="-96"/>
      </p:cViewPr>
      <p:guideLst>
        <p:guide orient="horz" pos="3126"/>
        <p:guide pos="209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45ED9B-F761-4E80-B63A-1CCFA8A5CDCA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9D91A17F-A4D4-46FF-A39E-8EF53329DA1A}">
      <dgm:prSet phldrT="[Texte]" custT="1"/>
      <dgm:spPr>
        <a:xfrm rot="5400000">
          <a:off x="-178503" y="340317"/>
          <a:ext cx="1190025" cy="833018"/>
        </a:xfrm>
        <a:solidFill>
          <a:srgbClr val="9BBB59"/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25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Objectifs et périmètre du projet</a:t>
          </a:r>
          <a:endParaRPr lang="fr-FR" sz="1250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B98FFB8-757D-4FC4-BD5F-4EF58875D425}" type="parTrans" cxnId="{FE318F26-1914-417A-B839-19D320E03E2B}">
      <dgm:prSet/>
      <dgm:spPr/>
      <dgm:t>
        <a:bodyPr/>
        <a:lstStyle/>
        <a:p>
          <a:endParaRPr lang="fr-FR"/>
        </a:p>
      </dgm:t>
    </dgm:pt>
    <dgm:pt modelId="{2022722F-B621-4BC4-A1F7-E8F45AEFFFCE}" type="sibTrans" cxnId="{FE318F26-1914-417A-B839-19D320E03E2B}">
      <dgm:prSet/>
      <dgm:spPr/>
      <dgm:t>
        <a:bodyPr/>
        <a:lstStyle/>
        <a:p>
          <a:endParaRPr lang="fr-FR"/>
        </a:p>
      </dgm:t>
    </dgm:pt>
    <dgm:pt modelId="{9353634B-7870-4F16-ACC8-8459029A484B}">
      <dgm:prSet phldrT="[Texte]" custT="1"/>
      <dgm:spPr>
        <a:xfrm rot="5400000">
          <a:off x="-178503" y="1469137"/>
          <a:ext cx="1190025" cy="833018"/>
        </a:xfrm>
        <a:solidFill>
          <a:srgbClr val="4BB37D"/>
        </a:solidFill>
        <a:ln w="25400" cap="flat" cmpd="sng" algn="ctr">
          <a:solidFill>
            <a:srgbClr val="9BBB59">
              <a:hueOff val="3750088"/>
              <a:satOff val="-5627"/>
              <a:lumOff val="-915"/>
              <a:alphaOff val="0"/>
            </a:srgbClr>
          </a:solidFill>
          <a:prstDash val="solid"/>
        </a:ln>
        <a:effectLst/>
      </dgm:spPr>
      <dgm:t>
        <a:bodyPr lIns="0" rIns="0"/>
        <a:lstStyle/>
        <a:p>
          <a:r>
            <a:rPr lang="fr-FR" sz="125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Scénarios fonctionnel</a:t>
          </a:r>
          <a:endParaRPr lang="fr-FR" sz="1250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CF4B45A-C39D-4D7C-B994-CCE1D96B2492}" type="parTrans" cxnId="{6D8FE9A6-D42C-4C33-87F6-7B0561A1C441}">
      <dgm:prSet/>
      <dgm:spPr/>
      <dgm:t>
        <a:bodyPr/>
        <a:lstStyle/>
        <a:p>
          <a:endParaRPr lang="fr-FR"/>
        </a:p>
      </dgm:t>
    </dgm:pt>
    <dgm:pt modelId="{61DF6D7B-4803-45EE-B4D9-B02F6BD6A001}" type="sibTrans" cxnId="{6D8FE9A6-D42C-4C33-87F6-7B0561A1C441}">
      <dgm:prSet/>
      <dgm:spPr/>
      <dgm:t>
        <a:bodyPr/>
        <a:lstStyle/>
        <a:p>
          <a:endParaRPr lang="fr-FR"/>
        </a:p>
      </dgm:t>
    </dgm:pt>
    <dgm:pt modelId="{A71BC7F6-562E-4440-9821-D9A775C7ADC7}">
      <dgm:prSet phldrT="[Texte]" custT="1"/>
      <dgm:spPr>
        <a:xfrm rot="5400000">
          <a:off x="-178503" y="2639596"/>
          <a:ext cx="1190025" cy="833018"/>
        </a:xfrm>
        <a:solidFill>
          <a:srgbClr val="608CAB"/>
        </a:solidFill>
        <a:ln w="25400" cap="flat" cmpd="sng" algn="ctr">
          <a:solidFill>
            <a:srgbClr val="9BBB59">
              <a:hueOff val="7500176"/>
              <a:satOff val="-11253"/>
              <a:lumOff val="-183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30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Scénario</a:t>
          </a:r>
          <a:r>
            <a:rPr lang="fr-FR" sz="1300" b="1" u="sng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fr-FR" sz="130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détaillé</a:t>
          </a:r>
          <a:endParaRPr lang="fr-FR" sz="1300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AEAEEB3-243E-477B-8A33-D5E87429B821}" type="parTrans" cxnId="{ADC90DE8-9D56-4CA6-918A-40788FE750C0}">
      <dgm:prSet/>
      <dgm:spPr/>
      <dgm:t>
        <a:bodyPr/>
        <a:lstStyle/>
        <a:p>
          <a:endParaRPr lang="fr-FR"/>
        </a:p>
      </dgm:t>
    </dgm:pt>
    <dgm:pt modelId="{30E83CB0-7BAE-4951-89FE-A5B5A7E490E9}" type="sibTrans" cxnId="{ADC90DE8-9D56-4CA6-918A-40788FE750C0}">
      <dgm:prSet/>
      <dgm:spPr/>
      <dgm:t>
        <a:bodyPr/>
        <a:lstStyle/>
        <a:p>
          <a:endParaRPr lang="fr-FR"/>
        </a:p>
      </dgm:t>
    </dgm:pt>
    <dgm:pt modelId="{4900A7E1-B7B8-4F30-850E-30A29DDF666D}">
      <dgm:prSet phldrT="[Texte]" custT="1"/>
      <dgm:spPr>
        <a:xfrm rot="5400000">
          <a:off x="-178503" y="3853770"/>
          <a:ext cx="1190025" cy="833018"/>
        </a:xfrm>
        <a:solidFill>
          <a:srgbClr val="8064A2"/>
        </a:solidFill>
        <a:ln w="25400" cap="flat" cmpd="sng" algn="ctr">
          <a:solidFill>
            <a:srgbClr val="9BBB59">
              <a:hueOff val="11250264"/>
              <a:satOff val="-16880"/>
              <a:lumOff val="-2745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30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Scénario</a:t>
          </a:r>
          <a:r>
            <a:rPr lang="fr-FR" sz="1300" b="1" u="sng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fr-FR" sz="1300" b="1" u="none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optimisé</a:t>
          </a:r>
          <a:endParaRPr lang="fr-FR" sz="1300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E759BC4-F595-45ED-ACFC-1C83A8DAD4AB}" type="parTrans" cxnId="{340F2D6E-8236-467C-ACE8-03004B62C3A4}">
      <dgm:prSet/>
      <dgm:spPr/>
      <dgm:t>
        <a:bodyPr/>
        <a:lstStyle/>
        <a:p>
          <a:endParaRPr lang="fr-FR"/>
        </a:p>
      </dgm:t>
    </dgm:pt>
    <dgm:pt modelId="{15379594-D6EB-40C7-9B97-0D8D550670D2}" type="sibTrans" cxnId="{340F2D6E-8236-467C-ACE8-03004B62C3A4}">
      <dgm:prSet/>
      <dgm:spPr/>
      <dgm:t>
        <a:bodyPr/>
        <a:lstStyle/>
        <a:p>
          <a:endParaRPr lang="fr-FR"/>
        </a:p>
      </dgm:t>
    </dgm:pt>
    <dgm:pt modelId="{E0A2E256-5E7D-474B-A6E4-FE582A6CE2B6}" type="pres">
      <dgm:prSet presAssocID="{8945ED9B-F761-4E80-B63A-1CCFA8A5CD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2EAA6BF-03B8-4315-A35F-40B00A51DC8F}" type="pres">
      <dgm:prSet presAssocID="{9D91A17F-A4D4-46FF-A39E-8EF53329DA1A}" presName="composite" presStyleCnt="0"/>
      <dgm:spPr/>
    </dgm:pt>
    <dgm:pt modelId="{2523AAEB-47ED-4EDE-9674-7801055A8F98}" type="pres">
      <dgm:prSet presAssocID="{9D91A17F-A4D4-46FF-A39E-8EF53329DA1A}" presName="parentText" presStyleLbl="alignNode1" presStyleIdx="0" presStyleCnt="4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1A39F6C2-947B-44DF-9AD4-87EE176976E2}" type="pres">
      <dgm:prSet presAssocID="{9D91A17F-A4D4-46FF-A39E-8EF53329DA1A}" presName="descendantText" presStyleLbl="alignAcc1" presStyleIdx="0" presStyleCnt="4" custScaleY="140762" custLinFactNeighborX="-291" custLinFactNeighborY="532">
        <dgm:presLayoutVars>
          <dgm:bulletEnabled val="1"/>
        </dgm:presLayoutVars>
      </dgm:prSet>
      <dgm:spPr>
        <a:xfrm rot="5400000">
          <a:off x="4063447" y="-3244331"/>
          <a:ext cx="1089390" cy="759444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DE83540D-8845-4D3D-9868-47226FBCB913}" type="pres">
      <dgm:prSet presAssocID="{2022722F-B621-4BC4-A1F7-E8F45AEFFFCE}" presName="sp" presStyleCnt="0"/>
      <dgm:spPr/>
    </dgm:pt>
    <dgm:pt modelId="{50E5E663-13C3-4EBA-A0D5-B51094D6FF90}" type="pres">
      <dgm:prSet presAssocID="{9353634B-7870-4F16-ACC8-8459029A484B}" presName="composite" presStyleCnt="0"/>
      <dgm:spPr/>
    </dgm:pt>
    <dgm:pt modelId="{C9424A1E-085F-4E6F-96A7-DACC0A2CDD85}" type="pres">
      <dgm:prSet presAssocID="{9353634B-7870-4F16-ACC8-8459029A484B}" presName="parentText" presStyleLbl="alignNode1" presStyleIdx="1" presStyleCnt="4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5FB832E3-E85E-4C6F-AD53-1BA1F2608249}" type="pres">
      <dgm:prSet presAssocID="{9353634B-7870-4F16-ACC8-8459029A484B}" presName="descendantText" presStyleLbl="alignAcc1" presStyleIdx="1" presStyleCnt="4" custScaleX="100584" custScaleY="132857" custLinFactNeighborX="2334" custLinFactNeighborY="689">
        <dgm:presLayoutVars>
          <dgm:bulletEnabled val="1"/>
        </dgm:presLayoutVars>
      </dgm:prSet>
      <dgm:spPr>
        <a:xfrm rot="5400000">
          <a:off x="4173774" y="-2117341"/>
          <a:ext cx="912935" cy="759444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3750088"/>
              <a:satOff val="-5627"/>
              <a:lumOff val="-915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D331D12F-E617-446E-8F2A-C1A0713A1465}" type="pres">
      <dgm:prSet presAssocID="{61DF6D7B-4803-45EE-B4D9-B02F6BD6A001}" presName="sp" presStyleCnt="0"/>
      <dgm:spPr/>
    </dgm:pt>
    <dgm:pt modelId="{872022D3-0889-4D2B-B876-733573D1F9B0}" type="pres">
      <dgm:prSet presAssocID="{A71BC7F6-562E-4440-9821-D9A775C7ADC7}" presName="composite" presStyleCnt="0"/>
      <dgm:spPr/>
    </dgm:pt>
    <dgm:pt modelId="{004EEC5C-E1BE-49EF-A4B0-D9E0DDED1340}" type="pres">
      <dgm:prSet presAssocID="{A71BC7F6-562E-4440-9821-D9A775C7ADC7}" presName="parentText" presStyleLbl="alignNode1" presStyleIdx="2" presStyleCnt="4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F712CF8E-4CD9-4837-8E21-9335283D8C8D}" type="pres">
      <dgm:prSet presAssocID="{A71BC7F6-562E-4440-9821-D9A775C7ADC7}" presName="descendantText" presStyleLbl="alignAcc1" presStyleIdx="2" presStyleCnt="4" custScaleY="128790">
        <dgm:presLayoutVars>
          <dgm:bulletEnabled val="1"/>
        </dgm:presLayoutVars>
      </dgm:prSet>
      <dgm:spPr>
        <a:xfrm rot="5400000">
          <a:off x="4132135" y="-949373"/>
          <a:ext cx="996212" cy="759444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7500176"/>
              <a:satOff val="-11253"/>
              <a:lumOff val="-183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9D3CA985-F2AB-4C83-9D74-ECFF00E9381C}" type="pres">
      <dgm:prSet presAssocID="{30E83CB0-7BAE-4951-89FE-A5B5A7E490E9}" presName="sp" presStyleCnt="0"/>
      <dgm:spPr/>
    </dgm:pt>
    <dgm:pt modelId="{B36F5CC5-D04B-4400-BF14-600D20A2767B}" type="pres">
      <dgm:prSet presAssocID="{4900A7E1-B7B8-4F30-850E-30A29DDF666D}" presName="composite" presStyleCnt="0"/>
      <dgm:spPr/>
    </dgm:pt>
    <dgm:pt modelId="{DD28047F-F657-4325-9B9C-34C5A899BEDC}" type="pres">
      <dgm:prSet presAssocID="{4900A7E1-B7B8-4F30-850E-30A29DDF666D}" presName="parentText" presStyleLbl="alignNode1" presStyleIdx="3" presStyleCnt="4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79715EDD-0C5B-4597-9420-D9EC4A552E46}" type="pres">
      <dgm:prSet presAssocID="{4900A7E1-B7B8-4F30-850E-30A29DDF666D}" presName="descendantText" presStyleLbl="alignAcc1" presStyleIdx="3" presStyleCnt="4" custScaleY="140093">
        <dgm:presLayoutVars>
          <dgm:bulletEnabled val="1"/>
        </dgm:presLayoutVars>
      </dgm:prSet>
      <dgm:spPr>
        <a:xfrm rot="5400000">
          <a:off x="4088420" y="264800"/>
          <a:ext cx="1083642" cy="759444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11250264"/>
              <a:satOff val="-16880"/>
              <a:lumOff val="-2745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</dgm:ptLst>
  <dgm:cxnLst>
    <dgm:cxn modelId="{6D8FE9A6-D42C-4C33-87F6-7B0561A1C441}" srcId="{8945ED9B-F761-4E80-B63A-1CCFA8A5CDCA}" destId="{9353634B-7870-4F16-ACC8-8459029A484B}" srcOrd="1" destOrd="0" parTransId="{BCF4B45A-C39D-4D7C-B994-CCE1D96B2492}" sibTransId="{61DF6D7B-4803-45EE-B4D9-B02F6BD6A001}"/>
    <dgm:cxn modelId="{937B8E77-C17E-4A0E-82E5-56FE8B2ED44D}" type="presOf" srcId="{9D91A17F-A4D4-46FF-A39E-8EF53329DA1A}" destId="{2523AAEB-47ED-4EDE-9674-7801055A8F98}" srcOrd="0" destOrd="0" presId="urn:microsoft.com/office/officeart/2005/8/layout/chevron2"/>
    <dgm:cxn modelId="{FE318F26-1914-417A-B839-19D320E03E2B}" srcId="{8945ED9B-F761-4E80-B63A-1CCFA8A5CDCA}" destId="{9D91A17F-A4D4-46FF-A39E-8EF53329DA1A}" srcOrd="0" destOrd="0" parTransId="{AB98FFB8-757D-4FC4-BD5F-4EF58875D425}" sibTransId="{2022722F-B621-4BC4-A1F7-E8F45AEFFFCE}"/>
    <dgm:cxn modelId="{46E74703-45D6-4639-BEF3-EDBD3C247998}" type="presOf" srcId="{A71BC7F6-562E-4440-9821-D9A775C7ADC7}" destId="{004EEC5C-E1BE-49EF-A4B0-D9E0DDED1340}" srcOrd="0" destOrd="0" presId="urn:microsoft.com/office/officeart/2005/8/layout/chevron2"/>
    <dgm:cxn modelId="{ADC90DE8-9D56-4CA6-918A-40788FE750C0}" srcId="{8945ED9B-F761-4E80-B63A-1CCFA8A5CDCA}" destId="{A71BC7F6-562E-4440-9821-D9A775C7ADC7}" srcOrd="2" destOrd="0" parTransId="{EAEAEEB3-243E-477B-8A33-D5E87429B821}" sibTransId="{30E83CB0-7BAE-4951-89FE-A5B5A7E490E9}"/>
    <dgm:cxn modelId="{340F2D6E-8236-467C-ACE8-03004B62C3A4}" srcId="{8945ED9B-F761-4E80-B63A-1CCFA8A5CDCA}" destId="{4900A7E1-B7B8-4F30-850E-30A29DDF666D}" srcOrd="3" destOrd="0" parTransId="{EE759BC4-F595-45ED-ACFC-1C83A8DAD4AB}" sibTransId="{15379594-D6EB-40C7-9B97-0D8D550670D2}"/>
    <dgm:cxn modelId="{6F2D8FED-C2C4-4718-ABB1-CD559CB6E3F3}" type="presOf" srcId="{8945ED9B-F761-4E80-B63A-1CCFA8A5CDCA}" destId="{E0A2E256-5E7D-474B-A6E4-FE582A6CE2B6}" srcOrd="0" destOrd="0" presId="urn:microsoft.com/office/officeart/2005/8/layout/chevron2"/>
    <dgm:cxn modelId="{E9B09BB6-C5E8-4E56-BFA0-6D40D4C0A46D}" type="presOf" srcId="{9353634B-7870-4F16-ACC8-8459029A484B}" destId="{C9424A1E-085F-4E6F-96A7-DACC0A2CDD85}" srcOrd="0" destOrd="0" presId="urn:microsoft.com/office/officeart/2005/8/layout/chevron2"/>
    <dgm:cxn modelId="{E3B8AF73-E695-4841-A6C8-30476653DB04}" type="presOf" srcId="{4900A7E1-B7B8-4F30-850E-30A29DDF666D}" destId="{DD28047F-F657-4325-9B9C-34C5A899BEDC}" srcOrd="0" destOrd="0" presId="urn:microsoft.com/office/officeart/2005/8/layout/chevron2"/>
    <dgm:cxn modelId="{0E365B50-2B8C-411B-85FD-9825030923A0}" type="presParOf" srcId="{E0A2E256-5E7D-474B-A6E4-FE582A6CE2B6}" destId="{F2EAA6BF-03B8-4315-A35F-40B00A51DC8F}" srcOrd="0" destOrd="0" presId="urn:microsoft.com/office/officeart/2005/8/layout/chevron2"/>
    <dgm:cxn modelId="{6A14AAB5-EC22-4A27-AD6B-CFBDB7B12807}" type="presParOf" srcId="{F2EAA6BF-03B8-4315-A35F-40B00A51DC8F}" destId="{2523AAEB-47ED-4EDE-9674-7801055A8F98}" srcOrd="0" destOrd="0" presId="urn:microsoft.com/office/officeart/2005/8/layout/chevron2"/>
    <dgm:cxn modelId="{740CB457-3F22-49C1-BD73-1544FBCE6A72}" type="presParOf" srcId="{F2EAA6BF-03B8-4315-A35F-40B00A51DC8F}" destId="{1A39F6C2-947B-44DF-9AD4-87EE176976E2}" srcOrd="1" destOrd="0" presId="urn:microsoft.com/office/officeart/2005/8/layout/chevron2"/>
    <dgm:cxn modelId="{6B284081-732F-412D-8C54-6C55843185DB}" type="presParOf" srcId="{E0A2E256-5E7D-474B-A6E4-FE582A6CE2B6}" destId="{DE83540D-8845-4D3D-9868-47226FBCB913}" srcOrd="1" destOrd="0" presId="urn:microsoft.com/office/officeart/2005/8/layout/chevron2"/>
    <dgm:cxn modelId="{0ED6A7E5-E426-4485-B65C-1992289F8831}" type="presParOf" srcId="{E0A2E256-5E7D-474B-A6E4-FE582A6CE2B6}" destId="{50E5E663-13C3-4EBA-A0D5-B51094D6FF90}" srcOrd="2" destOrd="0" presId="urn:microsoft.com/office/officeart/2005/8/layout/chevron2"/>
    <dgm:cxn modelId="{83CF1710-7508-4913-89A5-AA6F0F514F64}" type="presParOf" srcId="{50E5E663-13C3-4EBA-A0D5-B51094D6FF90}" destId="{C9424A1E-085F-4E6F-96A7-DACC0A2CDD85}" srcOrd="0" destOrd="0" presId="urn:microsoft.com/office/officeart/2005/8/layout/chevron2"/>
    <dgm:cxn modelId="{EB611480-4CB5-4FA3-9315-64B131FEC8A2}" type="presParOf" srcId="{50E5E663-13C3-4EBA-A0D5-B51094D6FF90}" destId="{5FB832E3-E85E-4C6F-AD53-1BA1F2608249}" srcOrd="1" destOrd="0" presId="urn:microsoft.com/office/officeart/2005/8/layout/chevron2"/>
    <dgm:cxn modelId="{0F393B9B-48DE-4164-9457-A259B12E68D7}" type="presParOf" srcId="{E0A2E256-5E7D-474B-A6E4-FE582A6CE2B6}" destId="{D331D12F-E617-446E-8F2A-C1A0713A1465}" srcOrd="3" destOrd="0" presId="urn:microsoft.com/office/officeart/2005/8/layout/chevron2"/>
    <dgm:cxn modelId="{A8D8A87C-6415-4CF6-9251-DFC91EFFC20F}" type="presParOf" srcId="{E0A2E256-5E7D-474B-A6E4-FE582A6CE2B6}" destId="{872022D3-0889-4D2B-B876-733573D1F9B0}" srcOrd="4" destOrd="0" presId="urn:microsoft.com/office/officeart/2005/8/layout/chevron2"/>
    <dgm:cxn modelId="{EA1D5CBC-C435-4D6F-B8B3-5080D03CA13E}" type="presParOf" srcId="{872022D3-0889-4D2B-B876-733573D1F9B0}" destId="{004EEC5C-E1BE-49EF-A4B0-D9E0DDED1340}" srcOrd="0" destOrd="0" presId="urn:microsoft.com/office/officeart/2005/8/layout/chevron2"/>
    <dgm:cxn modelId="{A16537B3-9718-4765-8B2B-E7A1E9538D6F}" type="presParOf" srcId="{872022D3-0889-4D2B-B876-733573D1F9B0}" destId="{F712CF8E-4CD9-4837-8E21-9335283D8C8D}" srcOrd="1" destOrd="0" presId="urn:microsoft.com/office/officeart/2005/8/layout/chevron2"/>
    <dgm:cxn modelId="{50BBF15F-AD68-432B-8577-8E7BE56CD892}" type="presParOf" srcId="{E0A2E256-5E7D-474B-A6E4-FE582A6CE2B6}" destId="{9D3CA985-F2AB-4C83-9D74-ECFF00E9381C}" srcOrd="5" destOrd="0" presId="urn:microsoft.com/office/officeart/2005/8/layout/chevron2"/>
    <dgm:cxn modelId="{AEAD072E-F562-4FCE-AE81-D78F31FA9D07}" type="presParOf" srcId="{E0A2E256-5E7D-474B-A6E4-FE582A6CE2B6}" destId="{B36F5CC5-D04B-4400-BF14-600D20A2767B}" srcOrd="6" destOrd="0" presId="urn:microsoft.com/office/officeart/2005/8/layout/chevron2"/>
    <dgm:cxn modelId="{B3354352-9623-429E-8F8B-777745CDACC8}" type="presParOf" srcId="{B36F5CC5-D04B-4400-BF14-600D20A2767B}" destId="{DD28047F-F657-4325-9B9C-34C5A899BEDC}" srcOrd="0" destOrd="0" presId="urn:microsoft.com/office/officeart/2005/8/layout/chevron2"/>
    <dgm:cxn modelId="{42875525-9C83-4F38-B18A-3C169F3F985A}" type="presParOf" srcId="{B36F5CC5-D04B-4400-BF14-600D20A2767B}" destId="{79715EDD-0C5B-4597-9420-D9EC4A552E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860567" cy="51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496" tIns="43746" rIns="87496" bIns="43746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fr-FR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0254" y="0"/>
            <a:ext cx="2860567" cy="51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496" tIns="43746" rIns="87496" bIns="43746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fr-FR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60101"/>
            <a:ext cx="2860567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496" tIns="43746" rIns="87496" bIns="43746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fr-FR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0254" y="9460101"/>
            <a:ext cx="2860567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496" tIns="43746" rIns="87496" bIns="43746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887385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775" tIns="47389" rIns="94775" bIns="47389" numCol="1" anchor="t" anchorCtr="0" compatLnSpc="1">
            <a:prstTxWarp prst="textNoShape">
              <a:avLst/>
            </a:prstTxWarp>
          </a:bodyPr>
          <a:lstStyle>
            <a:lvl1pPr defTabSz="947864">
              <a:defRPr sz="1200"/>
            </a:lvl1pPr>
          </a:lstStyle>
          <a:p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356" y="3"/>
            <a:ext cx="2887385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775" tIns="47389" rIns="94775" bIns="47389" numCol="1" anchor="t" anchorCtr="0" compatLnSpc="1">
            <a:prstTxWarp prst="textNoShape">
              <a:avLst/>
            </a:prstTxWarp>
          </a:bodyPr>
          <a:lstStyle>
            <a:lvl1pPr algn="r" defTabSz="947864">
              <a:defRPr sz="1200"/>
            </a:lvl1pPr>
          </a:lstStyle>
          <a:p>
            <a:endParaRPr lang="fr-FR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7713"/>
            <a:ext cx="4957762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969" y="4714655"/>
            <a:ext cx="4886803" cy="44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775" tIns="47389" rIns="94775" bIns="473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845"/>
            <a:ext cx="2887385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775" tIns="47389" rIns="94775" bIns="47389" numCol="1" anchor="b" anchorCtr="0" compatLnSpc="1">
            <a:prstTxWarp prst="textNoShape">
              <a:avLst/>
            </a:prstTxWarp>
          </a:bodyPr>
          <a:lstStyle>
            <a:lvl1pPr defTabSz="947864">
              <a:defRPr sz="1200"/>
            </a:lvl1pPr>
          </a:lstStyle>
          <a:p>
            <a:endParaRPr lang="fr-FR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356" y="9430845"/>
            <a:ext cx="2887385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775" tIns="47389" rIns="94775" bIns="47389" numCol="1" anchor="b" anchorCtr="0" compatLnSpc="1">
            <a:prstTxWarp prst="textNoShape">
              <a:avLst/>
            </a:prstTxWarp>
          </a:bodyPr>
          <a:lstStyle>
            <a:lvl1pPr algn="r" defTabSz="947864">
              <a:defRPr sz="12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342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Julien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54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Julien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6847">
              <a:defRPr/>
            </a:pPr>
            <a:r>
              <a:rPr lang="fr-FR" smtClean="0"/>
              <a:t>Julien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Emmanuèle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17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17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31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17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11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17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40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17">
              <a:defRPr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87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7432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847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75081">
              <a:defRPr/>
            </a:pPr>
            <a:r>
              <a:rPr lang="fr-FR" sz="1300" dirty="0">
                <a:solidFill>
                  <a:schemeClr val="bg2">
                    <a:lumMod val="50000"/>
                  </a:schemeClr>
                </a:solidFill>
              </a:rPr>
              <a:t>Mettre le point sur la terminologie environnementale et territoriale (amalgame environnement et milieu naturel)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875081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875081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Terminologie</a:t>
            </a:r>
            <a:r>
              <a:rPr lang="fr-FR" baseline="0" dirty="0" smtClean="0"/>
              <a:t> (AE rapprochée / éloignée ) employée pour les études </a:t>
            </a:r>
            <a:r>
              <a:rPr lang="fr-FR" u="sng" baseline="0" dirty="0" smtClean="0"/>
              <a:t>environnementales. </a:t>
            </a:r>
            <a:r>
              <a:rPr lang="fr-FR" u="none" baseline="0" dirty="0" smtClean="0"/>
              <a:t>(à ne pas confondre avec celles du projet)</a:t>
            </a:r>
          </a:p>
          <a:p>
            <a:endParaRPr lang="fr-FR" u="none" dirty="0" smtClean="0"/>
          </a:p>
          <a:p>
            <a:r>
              <a:rPr lang="fr-FR" baseline="0" dirty="0" smtClean="0">
                <a:sym typeface="Wingdings" panose="05000000000000000000" pitchFamily="2" charset="2"/>
              </a:rPr>
              <a:t>Aire d’étude éloignée : totalité du territoire couvert par l’horizon cible – totalité des aménagements : Paris Mantes / Contournement de Mantes / Mantes Evreux , Evreux – Rouen (Y de l’Eure) , Rouen Yvetot =&gt;  pas d’’étude de ZP à cette échelle. </a:t>
            </a:r>
            <a:r>
              <a:rPr lang="fr-FR" baseline="0" dirty="0" smtClean="0"/>
              <a:t> </a:t>
            </a:r>
          </a:p>
          <a:p>
            <a:endParaRPr lang="fr-FR" dirty="0" smtClean="0"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Aire d’étude</a:t>
            </a:r>
            <a:r>
              <a:rPr lang="fr-FR" baseline="0" dirty="0" smtClean="0"/>
              <a:t> rapprochée: sont compris les sections prioritaires sur lesquelles il y a étude de ZP mais aussi les amorces vers les sections cibles : Y de l’Eure, </a:t>
            </a:r>
            <a:r>
              <a:rPr lang="fr-FR" baseline="0" dirty="0" err="1" smtClean="0"/>
              <a:t>raccor</a:t>
            </a:r>
            <a:r>
              <a:rPr lang="fr-FR" baseline="0" dirty="0" smtClean="0"/>
              <a:t> au Sud de Rouen et raccordement du contournement de Mantes. Pour ce dernier cas, du fait du territoire concerné, intégration pour le recueil de donnée de la totalité du territoire à la zone d’étude rapprochée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143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81">
              <a:defRPr/>
            </a:pPr>
            <a:r>
              <a:rPr lang="fr-FR" dirty="0" smtClean="0"/>
              <a:t>Carte complémentaire milieu physique 100 k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Carte complémentaire milieu humain 100 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Agricole: étude</a:t>
            </a:r>
            <a:r>
              <a:rPr lang="fr-FR" baseline="0" dirty="0" smtClean="0"/>
              <a:t> confiée aux CA pour la partie définition occupation du sol, affiner la lecture offerte par les MOS.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16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0039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1756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650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97515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3719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32763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81">
              <a:defRPr/>
            </a:pPr>
            <a:endParaRPr lang="fr-FR" dirty="0" smtClean="0"/>
          </a:p>
          <a:p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1016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80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79323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16186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6834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4988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Précisez que derrière ce terme d’enjeu,</a:t>
            </a:r>
            <a:r>
              <a:rPr lang="fr-FR" baseline="0" dirty="0" smtClean="0">
                <a:solidFill>
                  <a:srgbClr val="000000"/>
                </a:solidFill>
              </a:rPr>
              <a:t> plusieurs problématiques sont prises en compte ( environnementales, socio-économiques etc…)</a:t>
            </a: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48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FA1035"/>
              </a:buClr>
            </a:pP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49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Périmètre de AEP:</a:t>
            </a:r>
            <a:r>
              <a:rPr lang="fr-FR" baseline="0" dirty="0" smtClean="0">
                <a:solidFill>
                  <a:srgbClr val="000000"/>
                </a:solidFill>
              </a:rPr>
              <a:t> Probable incohérence dans les données fournies (inversion Périmètre éloigné et périmètre rapproché), exemple à Mantes</a:t>
            </a:r>
          </a:p>
          <a:p>
            <a:pPr lvl="1">
              <a:buClr>
                <a:srgbClr val="FA1035"/>
              </a:buClr>
            </a:pPr>
            <a:endParaRPr lang="fr-FR" baseline="0" dirty="0" smtClean="0">
              <a:solidFill>
                <a:srgbClr val="000000"/>
              </a:solidFill>
            </a:endParaRPr>
          </a:p>
          <a:p>
            <a:pPr marL="437540" lvl="1" defTabSz="875081">
              <a:buClr>
                <a:srgbClr val="FA1035"/>
              </a:buClr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Sous-composantes de l’agriculture :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Typologie de culture 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 err="1">
                <a:solidFill>
                  <a:srgbClr val="373737"/>
                </a:solidFill>
                <a:latin typeface="Arial"/>
              </a:rPr>
              <a:t>Equipements</a:t>
            </a:r>
            <a:r>
              <a:rPr lang="fr-FR" sz="1100" dirty="0">
                <a:solidFill>
                  <a:srgbClr val="373737"/>
                </a:solidFill>
                <a:latin typeface="Arial"/>
              </a:rPr>
              <a:t> agricoles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Activité/emploi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Structure foncière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Filière</a:t>
            </a:r>
          </a:p>
          <a:p>
            <a:pPr marL="601618" lvl="1" indent="-164078" defTabSz="875081">
              <a:buClr>
                <a:srgbClr val="FA1035"/>
              </a:buClr>
              <a:buFontTx/>
              <a:buChar char="-"/>
              <a:defRPr/>
            </a:pPr>
            <a:r>
              <a:rPr lang="fr-FR" sz="1100" dirty="0">
                <a:solidFill>
                  <a:srgbClr val="373737"/>
                </a:solidFill>
                <a:latin typeface="Arial"/>
              </a:rPr>
              <a:t>Fragmentation</a:t>
            </a:r>
          </a:p>
          <a:p>
            <a:pPr lvl="1">
              <a:buClr>
                <a:srgbClr val="FA1035"/>
              </a:buClr>
            </a:pP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Périmètre de AEP:</a:t>
            </a:r>
            <a:r>
              <a:rPr lang="fr-FR" baseline="0" dirty="0" smtClean="0">
                <a:solidFill>
                  <a:srgbClr val="000000"/>
                </a:solidFill>
              </a:rPr>
              <a:t> Probable incohérence dans les données fournies (inversion Périmètre éloigné et périmètre rapproché), exemple à Mantes</a:t>
            </a: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875081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875081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36486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81">
              <a:defRPr/>
            </a:pPr>
            <a:r>
              <a:rPr lang="fr-FR" dirty="0" smtClean="0"/>
              <a:t>Les 2 périmètres de protection apparents sur</a:t>
            </a:r>
            <a:r>
              <a:rPr lang="fr-FR" baseline="0" dirty="0" smtClean="0"/>
              <a:t> la carte (Mantes et Est Yvetot) sont tous les 2 Grenelle</a:t>
            </a:r>
            <a:r>
              <a:rPr lang="fr-FR" dirty="0" smtClean="0"/>
              <a:t> </a:t>
            </a:r>
            <a:r>
              <a:rPr lang="fr-FR" baseline="0" dirty="0" smtClean="0"/>
              <a:t>ou juste prioritaires</a:t>
            </a:r>
            <a:endParaRPr lang="fr-FR" dirty="0" smtClean="0"/>
          </a:p>
          <a:p>
            <a:endParaRPr lang="fr-FR" baseline="0" dirty="0" smtClean="0"/>
          </a:p>
          <a:p>
            <a:r>
              <a:rPr lang="fr-FR" baseline="0" dirty="0" smtClean="0"/>
              <a:t>Au niveau de la Seine : Risque </a:t>
            </a:r>
            <a:r>
              <a:rPr lang="fr-FR" baseline="0" dirty="0" err="1" smtClean="0"/>
              <a:t>innondation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Au Nord de Rouen : ZNIEFF I,</a:t>
            </a:r>
            <a:r>
              <a:rPr lang="fr-FR" baseline="0" dirty="0" smtClean="0"/>
              <a:t> et ZNIEFF II</a:t>
            </a:r>
            <a:endParaRPr lang="fr-FR" dirty="0" smtClean="0"/>
          </a:p>
          <a:p>
            <a:r>
              <a:rPr lang="fr-FR" dirty="0" smtClean="0"/>
              <a:t>Au Sud de Rouen (bande rouge horizontale</a:t>
            </a:r>
            <a:r>
              <a:rPr lang="fr-FR" baseline="0" dirty="0" smtClean="0"/>
              <a:t>) : Zone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</a:t>
            </a:r>
            <a:endParaRPr lang="fr-FR" dirty="0" smtClean="0"/>
          </a:p>
          <a:p>
            <a:r>
              <a:rPr lang="fr-FR" dirty="0" smtClean="0"/>
              <a:t>La bande orange à</a:t>
            </a:r>
            <a:r>
              <a:rPr lang="fr-FR" baseline="0" dirty="0" smtClean="0"/>
              <a:t> l’Ouest de Mantes</a:t>
            </a:r>
            <a:r>
              <a:rPr lang="fr-FR" dirty="0" smtClean="0"/>
              <a:t>: ZNIEFF I(orange), ZNIEFF II et Zon</a:t>
            </a:r>
            <a:r>
              <a:rPr lang="fr-FR" baseline="0" dirty="0" smtClean="0"/>
              <a:t>e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(rouge).</a:t>
            </a:r>
          </a:p>
          <a:p>
            <a:r>
              <a:rPr lang="fr-FR" baseline="0" dirty="0" err="1" smtClean="0"/>
              <a:t>Evreux</a:t>
            </a:r>
            <a:r>
              <a:rPr lang="fr-FR" baseline="0" dirty="0" smtClean="0"/>
              <a:t> : Site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2000, site des Conservatoires d’Espaces Naturels (CEN) : cumul enjeux très forts</a:t>
            </a:r>
          </a:p>
          <a:p>
            <a:r>
              <a:rPr lang="fr-FR" baseline="0" dirty="0" smtClean="0"/>
              <a:t>Points rouges à l’Est de Mantes : site d’intervention de l’Agence des Espaces Verts</a:t>
            </a:r>
          </a:p>
          <a:p>
            <a:r>
              <a:rPr lang="fr-FR" baseline="0" dirty="0" smtClean="0"/>
              <a:t>Forêt de Saint-Germain-en-Laye : réserve de biodiversité </a:t>
            </a:r>
            <a:r>
              <a:rPr lang="fr-FR" baseline="0" dirty="0" err="1" smtClean="0"/>
              <a:t>IdF</a:t>
            </a:r>
            <a:r>
              <a:rPr lang="fr-FR" baseline="0" dirty="0" smtClean="0"/>
              <a:t>, ZNIEFF II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Forêt de Rosny  (orange): PRIF</a:t>
            </a:r>
          </a:p>
          <a:p>
            <a:r>
              <a:rPr lang="fr-FR" dirty="0" smtClean="0"/>
              <a:t>Point</a:t>
            </a:r>
            <a:r>
              <a:rPr lang="fr-FR" baseline="0" dirty="0" smtClean="0"/>
              <a:t> rouge en dessous de la forêt de Rosny : PPRT</a:t>
            </a:r>
          </a:p>
          <a:p>
            <a:r>
              <a:rPr lang="fr-FR" baseline="0" dirty="0" smtClean="0"/>
              <a:t>Rouen : zone bâtie à vocation d’habitat principalement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defTabSz="875081">
              <a:defRPr/>
            </a:pPr>
            <a:r>
              <a:rPr lang="fr-FR" sz="11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ZPPAUP de Mantes-la-Jolie </a:t>
            </a:r>
            <a:endParaRPr lang="fr-FR" sz="1100" dirty="0"/>
          </a:p>
          <a:p>
            <a:pPr marL="0" lvl="2" defTabSz="875081">
              <a:defRPr/>
            </a:pPr>
            <a:r>
              <a:rPr lang="fr-FR" sz="11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Rouge orange: Château de Maisons-Laffitte: site classé (prêt de l’étiquette Hauts-de-Seine)</a:t>
            </a:r>
            <a:endParaRPr lang="fr-FR" sz="1100" dirty="0"/>
          </a:p>
          <a:p>
            <a:pPr marL="0" lvl="2"/>
            <a:r>
              <a:rPr lang="fr-FR" sz="11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Vallée de la Haute-Vaucouleurs : site inscrit (orange sous la forêt de Rosny)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Seine : cumul</a:t>
            </a:r>
            <a:r>
              <a:rPr lang="fr-FR" baseline="0" dirty="0" smtClean="0"/>
              <a:t> enjeux très forts </a:t>
            </a:r>
            <a:r>
              <a:rPr lang="fr-FR" dirty="0" smtClean="0"/>
              <a:t>physique (Risque inondation),</a:t>
            </a:r>
            <a:r>
              <a:rPr lang="fr-FR" baseline="0" dirty="0" smtClean="0"/>
              <a:t> humain (zone bâties à vocation d’habitat)</a:t>
            </a:r>
            <a:endParaRPr lang="fr-FR" dirty="0" smtClean="0"/>
          </a:p>
          <a:p>
            <a:r>
              <a:rPr lang="fr-FR" dirty="0" smtClean="0"/>
              <a:t>Mantes : cumul</a:t>
            </a:r>
            <a:r>
              <a:rPr lang="fr-FR" baseline="0" dirty="0" smtClean="0"/>
              <a:t> enjeux très forts physiques (inondation Seine, périmètre rapproché captage AEP), humains (zone à vocation d’habitat), patrimoine (ZPPAUP)</a:t>
            </a:r>
          </a:p>
          <a:p>
            <a:r>
              <a:rPr lang="fr-FR" dirty="0" smtClean="0"/>
              <a:t>Rouen : cumul</a:t>
            </a:r>
            <a:r>
              <a:rPr lang="fr-FR" baseline="0" dirty="0" smtClean="0"/>
              <a:t> enjeux très forts </a:t>
            </a:r>
            <a:r>
              <a:rPr lang="fr-FR" dirty="0" smtClean="0"/>
              <a:t>physique (inondation),</a:t>
            </a:r>
            <a:r>
              <a:rPr lang="fr-FR" baseline="0" dirty="0" smtClean="0"/>
              <a:t> humain (zone bâtie à vocation d’habitat)</a:t>
            </a:r>
          </a:p>
          <a:p>
            <a:pPr marL="0" lvl="2"/>
            <a:r>
              <a:rPr lang="fr-FR" baseline="0" dirty="0" smtClean="0"/>
              <a:t>Forêt de Rosny : 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classée </a:t>
            </a:r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cs typeface="Arial" charset="0"/>
              </a:rPr>
              <a:t>Natura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 2000, ZNIEFF I et II, Réserve de biodiversité, contient des corridors fonctionnels, gérée par l’Agence des Espaces Verts Ile-de-France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02138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06">
              <a:defRPr/>
            </a:pPr>
            <a:r>
              <a:rPr lang="fr-FR" dirty="0" smtClean="0"/>
              <a:t>Christophe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18667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Fabien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20772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06">
              <a:defRPr/>
            </a:pPr>
            <a:r>
              <a:rPr lang="fr-FR" dirty="0" smtClean="0"/>
              <a:t>Fabien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8937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06">
              <a:defRPr/>
            </a:pPr>
            <a:r>
              <a:rPr lang="fr-FR" dirty="0" smtClean="0"/>
              <a:t>Fabien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25943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06">
              <a:defRPr/>
            </a:pPr>
            <a:r>
              <a:rPr lang="fr-FR" dirty="0" smtClean="0"/>
              <a:t>Fabien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85324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5006">
              <a:defRPr/>
            </a:pPr>
            <a:r>
              <a:rPr lang="fr-FR" dirty="0" smtClean="0"/>
              <a:t>Fabien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03641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Emmanuèle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8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81180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Emmanuèle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7897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8908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dirty="0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5213" cy="6027738"/>
            <a:chOff x="0" y="0"/>
            <a:chExt cx="5471" cy="3764"/>
          </a:xfrm>
          <a:solidFill>
            <a:srgbClr val="E41648"/>
          </a:solidFill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0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Jeudi 9 Septembre 2010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Soutenance du mémoire de fin d’étude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6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>
                <a:solidFill>
                  <a:srgbClr val="000000"/>
                </a:solidFill>
              </a:rPr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74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16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81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816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62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33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08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14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09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26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1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dirty="0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 dirty="0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>
                <a:solidFill>
                  <a:srgbClr val="000000"/>
                </a:solidFill>
              </a:rPr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54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nne-marie-charvet@orange.f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8.png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8.png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mailto:celine.cuchet@rff.fr" TargetMode="Externa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ndre.guilsou@inter.setec.fr" TargetMode="External"/><Relationship Id="rId4" Type="http://schemas.openxmlformats.org/officeDocument/2006/relationships/hyperlink" Target="mailto:julien.loiselay@rff.fr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081FF9A-3EB0-014C-9D93-963DCAABC25D}" type="slidenum">
              <a:rPr lang="fr-FR"/>
              <a:pPr/>
              <a:t>1</a:t>
            </a:fld>
            <a:endParaRPr lang="fr-FR" dirty="0"/>
          </a:p>
        </p:txBody>
      </p:sp>
      <p:pic>
        <p:nvPicPr>
          <p:cNvPr id="35858" name="Picture 18" descr="Illustration_P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720"/>
            <a:ext cx="9144000" cy="50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35846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5050 w 5050"/>
              <a:gd name="T1" fmla="*/ 0 h 1280"/>
              <a:gd name="T2" fmla="*/ 0 w 5050"/>
              <a:gd name="T3" fmla="*/ 0 h 1280"/>
              <a:gd name="T4" fmla="*/ 0 w 5050"/>
              <a:gd name="T5" fmla="*/ 1280 h 1280"/>
              <a:gd name="T6" fmla="*/ 4534 w 5050"/>
              <a:gd name="T7" fmla="*/ 1280 h 1280"/>
              <a:gd name="T8" fmla="*/ 4534 w 5050"/>
              <a:gd name="T9" fmla="*/ 1280 h 1280"/>
              <a:gd name="T10" fmla="*/ 4600 w 5050"/>
              <a:gd name="T11" fmla="*/ 1276 h 1280"/>
              <a:gd name="T12" fmla="*/ 4660 w 5050"/>
              <a:gd name="T13" fmla="*/ 1270 h 1280"/>
              <a:gd name="T14" fmla="*/ 4688 w 5050"/>
              <a:gd name="T15" fmla="*/ 1266 h 1280"/>
              <a:gd name="T16" fmla="*/ 4716 w 5050"/>
              <a:gd name="T17" fmla="*/ 1260 h 1280"/>
              <a:gd name="T18" fmla="*/ 4740 w 5050"/>
              <a:gd name="T19" fmla="*/ 1252 h 1280"/>
              <a:gd name="T20" fmla="*/ 4764 w 5050"/>
              <a:gd name="T21" fmla="*/ 1244 h 1280"/>
              <a:gd name="T22" fmla="*/ 4764 w 5050"/>
              <a:gd name="T23" fmla="*/ 1244 h 1280"/>
              <a:gd name="T24" fmla="*/ 4798 w 5050"/>
              <a:gd name="T25" fmla="*/ 1232 h 1280"/>
              <a:gd name="T26" fmla="*/ 4830 w 5050"/>
              <a:gd name="T27" fmla="*/ 1216 h 1280"/>
              <a:gd name="T28" fmla="*/ 4858 w 5050"/>
              <a:gd name="T29" fmla="*/ 1198 h 1280"/>
              <a:gd name="T30" fmla="*/ 4886 w 5050"/>
              <a:gd name="T31" fmla="*/ 1180 h 1280"/>
              <a:gd name="T32" fmla="*/ 4912 w 5050"/>
              <a:gd name="T33" fmla="*/ 1158 h 1280"/>
              <a:gd name="T34" fmla="*/ 4936 w 5050"/>
              <a:gd name="T35" fmla="*/ 1134 h 1280"/>
              <a:gd name="T36" fmla="*/ 4956 w 5050"/>
              <a:gd name="T37" fmla="*/ 1108 h 1280"/>
              <a:gd name="T38" fmla="*/ 4976 w 5050"/>
              <a:gd name="T39" fmla="*/ 1080 h 1280"/>
              <a:gd name="T40" fmla="*/ 4992 w 5050"/>
              <a:gd name="T41" fmla="*/ 1050 h 1280"/>
              <a:gd name="T42" fmla="*/ 5008 w 5050"/>
              <a:gd name="T43" fmla="*/ 1018 h 1280"/>
              <a:gd name="T44" fmla="*/ 5020 w 5050"/>
              <a:gd name="T45" fmla="*/ 984 h 1280"/>
              <a:gd name="T46" fmla="*/ 5032 w 5050"/>
              <a:gd name="T47" fmla="*/ 948 h 1280"/>
              <a:gd name="T48" fmla="*/ 5040 w 5050"/>
              <a:gd name="T49" fmla="*/ 910 h 1280"/>
              <a:gd name="T50" fmla="*/ 5046 w 5050"/>
              <a:gd name="T51" fmla="*/ 870 h 1280"/>
              <a:gd name="T52" fmla="*/ 5048 w 5050"/>
              <a:gd name="T53" fmla="*/ 828 h 1280"/>
              <a:gd name="T54" fmla="*/ 5050 w 5050"/>
              <a:gd name="T55" fmla="*/ 784 h 1280"/>
              <a:gd name="T56" fmla="*/ 5050 w 5050"/>
              <a:gd name="T57" fmla="*/ 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42156" y="764704"/>
            <a:ext cx="6192688" cy="936104"/>
          </a:xfrm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Ligne Nouvelle Paris-Normandie</a:t>
            </a:r>
            <a:br>
              <a:rPr lang="fr-FR" sz="2400" dirty="0" smtClean="0"/>
            </a:br>
            <a:r>
              <a:rPr lang="fr-FR" sz="1800" dirty="0" smtClean="0"/>
              <a:t>Concertation – Atelier Insertion territoriale du projet 3</a:t>
            </a:r>
            <a:r>
              <a:rPr lang="fr-FR" sz="1400" b="0" dirty="0"/>
              <a:t/>
            </a:r>
            <a:br>
              <a:rPr lang="fr-FR" sz="1400" b="0" dirty="0"/>
            </a:br>
            <a:r>
              <a:rPr lang="fr-FR" sz="1600" dirty="0" smtClean="0"/>
              <a:t>16 juin 2015 - Paris</a:t>
            </a:r>
            <a:endParaRPr lang="fr-FR" sz="1600" dirty="0"/>
          </a:p>
        </p:txBody>
      </p:sp>
      <p:pic>
        <p:nvPicPr>
          <p:cNvPr id="35860" name="Picture 20" descr="Logo_LNP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_sncf_reseau_2015-01-09_15-29-52_3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343" y="5389251"/>
            <a:ext cx="1247357" cy="1050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>
                <a:solidFill>
                  <a:srgbClr val="000000"/>
                </a:solidFill>
              </a:rPr>
              <a:pPr/>
              <a:t>2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820472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sz="4400" dirty="0"/>
              <a:t>Objectif et ordre du jour de l’atelier insertion territoriale </a:t>
            </a:r>
            <a:r>
              <a:rPr lang="fr-FR" sz="4400" dirty="0" smtClean="0"/>
              <a:t>n°3</a:t>
            </a:r>
            <a:r>
              <a:rPr lang="fr-FR" sz="4400" dirty="0"/>
              <a:t/>
            </a:r>
            <a:br>
              <a:rPr lang="fr-FR" sz="4400" dirty="0"/>
            </a:b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/>
              <a:t>Atelier Insertion territoriale 3</a:t>
            </a:r>
          </a:p>
        </p:txBody>
      </p:sp>
    </p:spTree>
    <p:extLst>
      <p:ext uri="{BB962C8B-B14F-4D97-AF65-F5344CB8AC3E}">
        <p14:creationId xmlns:p14="http://schemas.microsoft.com/office/powerpoint/2010/main" val="426942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 – </a:t>
            </a:r>
            <a:r>
              <a:rPr lang="fr-FR" dirty="0"/>
              <a:t>Objectif et ordre du jour de l’atelier insertion territoriale </a:t>
            </a:r>
            <a:r>
              <a:rPr lang="fr-FR" dirty="0" smtClean="0"/>
              <a:t>n°3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3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219075" y="866428"/>
            <a:ext cx="8529390" cy="5172422"/>
          </a:xfrm>
        </p:spPr>
        <p:txBody>
          <a:bodyPr/>
          <a:lstStyle/>
          <a:p>
            <a:r>
              <a:rPr lang="fr-FR" sz="2400" dirty="0" smtClean="0"/>
              <a:t>Ordre du jour</a:t>
            </a:r>
          </a:p>
          <a:p>
            <a:pPr lvl="1" algn="just"/>
            <a:r>
              <a:rPr lang="fr-FR" sz="1500" b="0" dirty="0" smtClean="0"/>
              <a:t>9h30-9h45 </a:t>
            </a:r>
            <a:r>
              <a:rPr lang="fr-FR" sz="1500" b="0" dirty="0"/>
              <a:t>: Accueil</a:t>
            </a:r>
          </a:p>
          <a:p>
            <a:pPr lvl="1" algn="just"/>
            <a:r>
              <a:rPr lang="fr-FR" sz="1500" b="0" dirty="0" smtClean="0"/>
              <a:t>9h45-10h00 </a:t>
            </a:r>
            <a:r>
              <a:rPr lang="fr-FR" sz="1500" b="0" dirty="0"/>
              <a:t>: Introduction</a:t>
            </a:r>
          </a:p>
          <a:p>
            <a:pPr lvl="1" algn="just"/>
            <a:r>
              <a:rPr lang="fr-FR" sz="1500" b="0" dirty="0" smtClean="0"/>
              <a:t>10h00-10h45 </a:t>
            </a:r>
            <a:r>
              <a:rPr lang="fr-FR" sz="1500" b="0" dirty="0"/>
              <a:t>: </a:t>
            </a:r>
            <a:r>
              <a:rPr lang="fr-FR" sz="1500" b="0" dirty="0" smtClean="0"/>
              <a:t>Présentation </a:t>
            </a:r>
            <a:r>
              <a:rPr lang="fr-FR" sz="1500" b="0" dirty="0"/>
              <a:t>des avancées par rapport à l’atelier </a:t>
            </a:r>
            <a:r>
              <a:rPr lang="fr-FR" sz="1500" b="0" dirty="0" smtClean="0"/>
              <a:t>2 - </a:t>
            </a:r>
            <a:r>
              <a:rPr lang="fr-FR" sz="1500" dirty="0" smtClean="0"/>
              <a:t>setec</a:t>
            </a:r>
          </a:p>
          <a:p>
            <a:pPr lvl="1" algn="just"/>
            <a:r>
              <a:rPr lang="fr-FR" sz="1500" b="0" dirty="0" smtClean="0"/>
              <a:t>10h45-11h30: </a:t>
            </a:r>
            <a:r>
              <a:rPr lang="fr-FR" sz="1500" b="0" dirty="0"/>
              <a:t>Présentation des avancées par rapport à l’atelier 2 </a:t>
            </a:r>
            <a:r>
              <a:rPr lang="fr-FR" sz="1500" b="0" dirty="0" smtClean="0"/>
              <a:t>– Chambre d’agriculture</a:t>
            </a:r>
          </a:p>
          <a:p>
            <a:pPr lvl="1" algn="just"/>
            <a:r>
              <a:rPr lang="fr-FR" sz="1500" b="0" dirty="0" smtClean="0"/>
              <a:t>11h30-11h45 : Pause</a:t>
            </a:r>
          </a:p>
          <a:p>
            <a:pPr lvl="1" algn="just"/>
            <a:r>
              <a:rPr lang="fr-FR" sz="1500" b="0" dirty="0" smtClean="0"/>
              <a:t>11h45-12h30 </a:t>
            </a:r>
            <a:r>
              <a:rPr lang="fr-FR" sz="1500" b="0" dirty="0"/>
              <a:t>: Présentation de la notion </a:t>
            </a:r>
            <a:r>
              <a:rPr lang="fr-FR" sz="1500" b="0" dirty="0" smtClean="0"/>
              <a:t>d’enjeux </a:t>
            </a:r>
            <a:r>
              <a:rPr lang="fr-FR" sz="1500" b="0" dirty="0"/>
              <a:t>et de la </a:t>
            </a:r>
            <a:r>
              <a:rPr lang="fr-FR" sz="1500" b="0" dirty="0" smtClean="0"/>
              <a:t>méthodologie de hiérarchisation</a:t>
            </a:r>
            <a:endParaRPr lang="fr-FR" sz="1500" b="0" dirty="0"/>
          </a:p>
          <a:p>
            <a:pPr lvl="1" algn="just"/>
            <a:r>
              <a:rPr lang="fr-FR" sz="1500" b="0" dirty="0" smtClean="0"/>
              <a:t>12h30-13h30 </a:t>
            </a:r>
            <a:r>
              <a:rPr lang="fr-FR" sz="1500" b="0" dirty="0"/>
              <a:t>: Déjeuner</a:t>
            </a:r>
          </a:p>
          <a:p>
            <a:pPr lvl="1" algn="just"/>
            <a:r>
              <a:rPr lang="fr-FR" sz="1500" b="0" dirty="0" smtClean="0"/>
              <a:t>13h30-14h45 : Travail en groupe </a:t>
            </a:r>
          </a:p>
          <a:p>
            <a:pPr lvl="1" algn="just"/>
            <a:r>
              <a:rPr lang="fr-FR" sz="1500" b="0" dirty="0" smtClean="0"/>
              <a:t>14h45-15h45 </a:t>
            </a:r>
            <a:r>
              <a:rPr lang="fr-FR" sz="1500" b="0" dirty="0"/>
              <a:t>: </a:t>
            </a:r>
            <a:r>
              <a:rPr lang="fr-FR" sz="1500" b="0" dirty="0" smtClean="0"/>
              <a:t>Restitution puis présentation des premiers résultats cartographiques et des objectifs pour la prochaine vague</a:t>
            </a:r>
          </a:p>
          <a:p>
            <a:pPr lvl="1" algn="just"/>
            <a:r>
              <a:rPr lang="fr-FR" sz="1500" b="0" dirty="0" smtClean="0"/>
              <a:t>15h45-16h00 </a:t>
            </a:r>
            <a:r>
              <a:rPr lang="fr-FR" sz="1500" b="0" dirty="0"/>
              <a:t>: Pause</a:t>
            </a:r>
          </a:p>
          <a:p>
            <a:pPr lvl="1" algn="just"/>
            <a:r>
              <a:rPr lang="fr-FR" sz="1500" b="0" dirty="0" smtClean="0"/>
              <a:t>16h00-16h15: Présentation des premiers résultats de hiérarchisation</a:t>
            </a:r>
            <a:endParaRPr lang="fr-FR" sz="1500" b="0" dirty="0"/>
          </a:p>
          <a:p>
            <a:pPr lvl="1" algn="just"/>
            <a:r>
              <a:rPr lang="fr-FR" sz="1500" b="0" dirty="0" smtClean="0"/>
              <a:t>16h15-17h00: Liens entre fonctionnalités et insertion territoriale</a:t>
            </a:r>
            <a:endParaRPr lang="fr-FR" sz="1500" b="0" dirty="0"/>
          </a:p>
          <a:p>
            <a:pPr lvl="1" algn="just"/>
            <a:endParaRPr lang="fr-FR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238273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178532"/>
            <a:ext cx="7392987" cy="838200"/>
          </a:xfrm>
        </p:spPr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 </a:t>
            </a:r>
            <a:r>
              <a:rPr lang="fr-FR" dirty="0"/>
              <a:t>– Objectif et ordre du jour de l’atelier insertion territoriale n°2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4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>
              <a:buClr>
                <a:srgbClr val="FA1035"/>
              </a:buClr>
              <a:buFont typeface="Wingdings" charset="0"/>
              <a:buNone/>
            </a:pPr>
            <a:r>
              <a:rPr lang="fr-FR" sz="2400" dirty="0" smtClean="0">
                <a:solidFill>
                  <a:srgbClr val="FA1035"/>
                </a:solidFill>
              </a:rPr>
              <a:t>Objectifs </a:t>
            </a:r>
            <a:r>
              <a:rPr lang="fr-FR" sz="2400" dirty="0">
                <a:solidFill>
                  <a:srgbClr val="FA1035"/>
                </a:solidFill>
              </a:rPr>
              <a:t>de </a:t>
            </a:r>
            <a:r>
              <a:rPr lang="fr-FR" sz="2400" dirty="0" smtClean="0">
                <a:solidFill>
                  <a:srgbClr val="FA1035"/>
                </a:solidFill>
              </a:rPr>
              <a:t>l’atelier</a:t>
            </a:r>
          </a:p>
          <a:p>
            <a:pPr marL="312738" lvl="1" indent="0">
              <a:buClr>
                <a:srgbClr val="FA1035"/>
              </a:buClr>
              <a:buFont typeface="Wingdings" charset="0"/>
              <a:buNone/>
            </a:pPr>
            <a:endParaRPr lang="fr-FR" sz="1800" dirty="0" smtClean="0">
              <a:solidFill>
                <a:srgbClr val="FA1035"/>
              </a:solidFill>
            </a:endParaRPr>
          </a:p>
          <a:p>
            <a:pPr marL="312738" lvl="1" indent="0" algn="just">
              <a:buClr>
                <a:srgbClr val="FA1035"/>
              </a:buClr>
              <a:buFont typeface="Wingdings" charset="0"/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 algn="just">
              <a:buClr>
                <a:srgbClr val="FA1035"/>
              </a:buClr>
            </a:pPr>
            <a:r>
              <a:rPr lang="fr-FR" sz="1800" dirty="0" smtClean="0">
                <a:solidFill>
                  <a:srgbClr val="000000"/>
                </a:solidFill>
              </a:rPr>
              <a:t> </a:t>
            </a:r>
            <a:r>
              <a:rPr lang="fr-FR" sz="2000" dirty="0" smtClean="0">
                <a:solidFill>
                  <a:srgbClr val="000000"/>
                </a:solidFill>
              </a:rPr>
              <a:t>Partager la mise à jour des éléments d’enjeux du territoire suite aux remarques de l’atelier du 16 avril 2015.</a:t>
            </a:r>
          </a:p>
          <a:p>
            <a:pPr marL="312738" lvl="1" indent="0" algn="just">
              <a:buClr>
                <a:srgbClr val="FA1035"/>
              </a:buClr>
              <a:buFont typeface="Wingdings" charset="0"/>
              <a:buNone/>
            </a:pPr>
            <a:endParaRPr lang="fr-FR" sz="2000" dirty="0" smtClean="0">
              <a:solidFill>
                <a:srgbClr val="000000"/>
              </a:solidFill>
            </a:endParaRPr>
          </a:p>
          <a:p>
            <a:pPr lvl="1" algn="just">
              <a:buClr>
                <a:srgbClr val="FA1035"/>
              </a:buClr>
            </a:pPr>
            <a:r>
              <a:rPr lang="fr-FR" sz="2000" dirty="0" smtClean="0">
                <a:solidFill>
                  <a:srgbClr val="000000"/>
                </a:solidFill>
              </a:rPr>
              <a:t>Présenter la méthodologie de hiérarchisation des enjeux et recueillir vos observations sur cette dernière.</a:t>
            </a:r>
          </a:p>
          <a:p>
            <a:pPr lvl="1" algn="just">
              <a:buClr>
                <a:srgbClr val="FA1035"/>
              </a:buClr>
            </a:pPr>
            <a:endParaRPr lang="fr-FR" sz="2000" dirty="0">
              <a:solidFill>
                <a:srgbClr val="000000"/>
              </a:solidFill>
            </a:endParaRPr>
          </a:p>
          <a:p>
            <a:pPr lvl="1" algn="just">
              <a:buClr>
                <a:srgbClr val="FA1035"/>
              </a:buClr>
            </a:pPr>
            <a:r>
              <a:rPr lang="fr-FR" sz="2000" dirty="0" smtClean="0">
                <a:solidFill>
                  <a:srgbClr val="000000"/>
                </a:solidFill>
              </a:rPr>
              <a:t>Introduire les notions de fonctionnalité et d’interface avec les études techniques.</a:t>
            </a:r>
            <a:endParaRPr lang="fr-FR" sz="2000" dirty="0">
              <a:solidFill>
                <a:srgbClr val="FA10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3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>
                <a:solidFill>
                  <a:srgbClr val="000000"/>
                </a:solidFill>
              </a:rPr>
              <a:pPr/>
              <a:t>5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sz="4400" dirty="0" smtClean="0"/>
              <a:t>Historique </a:t>
            </a:r>
            <a:r>
              <a:rPr lang="fr-FR" sz="4400" dirty="0"/>
              <a:t>et principes de conception du projet</a:t>
            </a:r>
            <a:br>
              <a:rPr lang="fr-FR" sz="4400" dirty="0"/>
            </a:b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sz="4000" dirty="0"/>
              <a:t>2</a:t>
            </a:r>
            <a:r>
              <a:rPr lang="fr-FR" sz="4000" dirty="0" smtClean="0">
                <a:solidFill>
                  <a:schemeClr val="bg1"/>
                </a:solidFill>
              </a:rPr>
              <a:t>.</a:t>
            </a:r>
            <a:endParaRPr lang="fr-F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77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295400"/>
            <a:ext cx="7940675" cy="4617876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dirty="0" smtClean="0">
                <a:solidFill>
                  <a:schemeClr val="accent1"/>
                </a:solidFill>
              </a:rPr>
              <a:t>Le </a:t>
            </a:r>
            <a:r>
              <a:rPr lang="fr-FR" sz="2000" dirty="0">
                <a:solidFill>
                  <a:schemeClr val="accent1"/>
                </a:solidFill>
              </a:rPr>
              <a:t>projet LNPN vise trois objectifs principaux :</a:t>
            </a:r>
          </a:p>
          <a:p>
            <a:pPr lvl="1"/>
            <a:r>
              <a:rPr lang="fr-FR" sz="1800" b="0" dirty="0"/>
              <a:t>Améliorer la qualité de service : régularité, ponctualité, confort</a:t>
            </a:r>
          </a:p>
          <a:p>
            <a:pPr lvl="1"/>
            <a:r>
              <a:rPr lang="fr-FR" sz="1800" b="0" dirty="0"/>
              <a:t>Augmenter la fréquence et le nombre de dessertes ferroviaires, </a:t>
            </a:r>
          </a:p>
          <a:p>
            <a:pPr lvl="1"/>
            <a:r>
              <a:rPr lang="fr-FR" sz="1800" b="0" dirty="0"/>
              <a:t>Réduire les temps de parcours</a:t>
            </a:r>
          </a:p>
          <a:p>
            <a:pPr algn="just"/>
            <a:endParaRPr lang="fr-FR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dirty="0">
                <a:solidFill>
                  <a:schemeClr val="accent1"/>
                </a:solidFill>
              </a:rPr>
              <a:t>LNPN repose sur les principes suivants :</a:t>
            </a:r>
          </a:p>
          <a:p>
            <a:pPr lvl="1"/>
            <a:r>
              <a:rPr lang="fr-FR" sz="1800" b="0" dirty="0"/>
              <a:t>Une articulation étroite avec le réseau existant pour multiplier les services et permettre le développement des trains régionaux, du Transilien et du fret ;</a:t>
            </a:r>
          </a:p>
          <a:p>
            <a:pPr lvl="1"/>
            <a:r>
              <a:rPr lang="fr-FR" sz="1800" b="0" dirty="0"/>
              <a:t>Une vitesse de conception adaptée (≤ 250 </a:t>
            </a:r>
            <a:r>
              <a:rPr lang="fr-FR" sz="1800" b="0" dirty="0" smtClean="0"/>
              <a:t>km/h</a:t>
            </a:r>
            <a:r>
              <a:rPr lang="fr-FR" sz="1800" b="0" dirty="0"/>
              <a:t>) aux enjeux de distances faibles et à la structure des trafics (déplacements domicile-travail) répondant à la géographie et à l’occupation des territoires</a:t>
            </a:r>
            <a:r>
              <a:rPr lang="fr-FR" b="0" dirty="0" smtClean="0"/>
              <a:t>.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6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971600" y="-63388"/>
            <a:ext cx="7392987" cy="838200"/>
          </a:xfrm>
        </p:spPr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 – </a:t>
            </a:r>
            <a:r>
              <a:rPr lang="fr-FR" dirty="0"/>
              <a:t>Objectifs et principes de conception du projet</a:t>
            </a:r>
          </a:p>
        </p:txBody>
      </p:sp>
    </p:spTree>
    <p:extLst>
      <p:ext uri="{BB962C8B-B14F-4D97-AF65-F5344CB8AC3E}">
        <p14:creationId xmlns:p14="http://schemas.microsoft.com/office/powerpoint/2010/main" val="242297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>
                <a:solidFill>
                  <a:srgbClr val="000000"/>
                </a:solidFill>
              </a:rPr>
              <a:pPr/>
              <a:t>7</a:t>
            </a:fld>
            <a:endParaRPr lang="fr-FR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3"/>
          <a:stretch/>
        </p:blipFill>
        <p:spPr bwMode="auto">
          <a:xfrm>
            <a:off x="38829" y="2122600"/>
            <a:ext cx="8997667" cy="197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 bwMode="auto">
          <a:xfrm>
            <a:off x="2410252" y="2152471"/>
            <a:ext cx="1008112" cy="1948713"/>
          </a:xfrm>
          <a:prstGeom prst="rect">
            <a:avLst/>
          </a:prstGeom>
          <a:noFill/>
          <a:ln w="635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29" y="2121444"/>
            <a:ext cx="2372931" cy="1948714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203688" y="4188358"/>
            <a:ext cx="668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2012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267744" y="4174073"/>
            <a:ext cx="76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2015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832140" y="4229488"/>
            <a:ext cx="706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2020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8373871" y="4242574"/>
            <a:ext cx="770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2030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517525" y="980728"/>
            <a:ext cx="8626475" cy="489654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800" kern="0" dirty="0" smtClean="0">
                <a:solidFill>
                  <a:srgbClr val="FA1035"/>
                </a:solidFill>
              </a:rPr>
              <a:t>Les grandes étapes de conduite d’un projet</a:t>
            </a:r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863588" y="142528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>
                <a:solidFill>
                  <a:srgbClr val="FFFFFF"/>
                </a:solidFill>
              </a:rPr>
              <a:t>2</a:t>
            </a:r>
            <a:r>
              <a:rPr lang="fr-FR" kern="0" dirty="0" smtClean="0">
                <a:solidFill>
                  <a:srgbClr val="FFFFFF"/>
                </a:solidFill>
              </a:rPr>
              <a:t> – </a:t>
            </a:r>
            <a:r>
              <a:rPr lang="fr-FR" kern="0" dirty="0">
                <a:solidFill>
                  <a:srgbClr val="FFFFFF"/>
                </a:solidFill>
              </a:rPr>
              <a:t>Objectifs et principes de conception du projet</a:t>
            </a:r>
          </a:p>
        </p:txBody>
      </p:sp>
    </p:spTree>
    <p:extLst>
      <p:ext uri="{BB962C8B-B14F-4D97-AF65-F5344CB8AC3E}">
        <p14:creationId xmlns:p14="http://schemas.microsoft.com/office/powerpoint/2010/main" val="74208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8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17525" y="980728"/>
            <a:ext cx="8554975" cy="4896544"/>
          </a:xfrm>
        </p:spPr>
        <p:txBody>
          <a:bodyPr/>
          <a:lstStyle/>
          <a:p>
            <a:r>
              <a:rPr lang="fr-FR" sz="1800" dirty="0">
                <a:solidFill>
                  <a:srgbClr val="FF0000"/>
                </a:solidFill>
              </a:rPr>
              <a:t>Comité de pilotage juillet 2014</a:t>
            </a:r>
          </a:p>
          <a:p>
            <a:pPr marL="312738" lvl="1" indent="0" algn="just">
              <a:buNone/>
            </a:pPr>
            <a:endParaRPr lang="fr-FR" sz="1600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23280" r="16667" b="9841"/>
          <a:stretch/>
        </p:blipFill>
        <p:spPr bwMode="auto">
          <a:xfrm>
            <a:off x="528175" y="1376773"/>
            <a:ext cx="7603071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863588" y="109398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>
                <a:solidFill>
                  <a:srgbClr val="FFFFFF"/>
                </a:solidFill>
              </a:rPr>
              <a:t>2</a:t>
            </a:r>
            <a:r>
              <a:rPr lang="fr-FR" kern="0" dirty="0" smtClean="0">
                <a:solidFill>
                  <a:srgbClr val="FFFFFF"/>
                </a:solidFill>
              </a:rPr>
              <a:t> – </a:t>
            </a:r>
            <a:r>
              <a:rPr lang="fr-FR" kern="0" dirty="0">
                <a:solidFill>
                  <a:srgbClr val="FFFFFF"/>
                </a:solidFill>
              </a:rPr>
              <a:t>Objectifs et principes de conception du projet</a:t>
            </a:r>
          </a:p>
        </p:txBody>
      </p:sp>
    </p:spTree>
    <p:extLst>
      <p:ext uri="{BB962C8B-B14F-4D97-AF65-F5344CB8AC3E}">
        <p14:creationId xmlns:p14="http://schemas.microsoft.com/office/powerpoint/2010/main" val="663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>
                <a:solidFill>
                  <a:srgbClr val="000000"/>
                </a:solidFill>
              </a:rPr>
              <a:pPr/>
              <a:t>9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	</a:t>
            </a:r>
            <a:r>
              <a:rPr lang="fr-FR" sz="4400" dirty="0"/>
              <a:t>Organisation de la </a:t>
            </a:r>
            <a:r>
              <a:rPr lang="fr-FR" sz="4400" dirty="0" smtClean="0"/>
              <a:t>concertation</a:t>
            </a:r>
            <a:r>
              <a:rPr lang="fr-FR" dirty="0"/>
              <a:t/>
            </a:r>
            <a:br>
              <a:rPr lang="fr-FR" dirty="0"/>
            </a:br>
            <a:r>
              <a:rPr lang="fr-FR" sz="4800" dirty="0" smtClean="0">
                <a:latin typeface="+mj-lt"/>
                <a:ea typeface="+mj-ea"/>
                <a:cs typeface="+mj-cs"/>
              </a:rPr>
              <a:t/>
            </a:r>
            <a:br>
              <a:rPr lang="fr-FR" sz="4800" dirty="0" smtClean="0">
                <a:latin typeface="+mj-lt"/>
                <a:ea typeface="+mj-ea"/>
                <a:cs typeface="+mj-cs"/>
              </a:rPr>
            </a:br>
            <a:endParaRPr lang="fr-FR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sz="4000" dirty="0"/>
              <a:t>3</a:t>
            </a:r>
            <a:r>
              <a:rPr lang="fr-FR" sz="4000" dirty="0" smtClean="0"/>
              <a:t>.</a:t>
            </a:r>
            <a:endParaRPr lang="fr-F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5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664804"/>
            <a:ext cx="8122927" cy="3683955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dirty="0" smtClean="0">
                <a:solidFill>
                  <a:schemeClr val="accent1"/>
                </a:solidFill>
              </a:rPr>
              <a:t>Madame Anne-Marie CHARVET </a:t>
            </a:r>
            <a:r>
              <a:rPr lang="fr-FR" sz="1800" dirty="0" smtClean="0"/>
              <a:t>– Nouvelle garante de la concertation pour l’étape 1 du projet de ligne nouvelle Paris-Normandie, a été nommée lors de la séance du 7 janvier 2015 par la commission nationale du débat public (CNDP).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1800" dirty="0" smtClean="0"/>
              <a:t>Adresse postale</a:t>
            </a:r>
            <a:r>
              <a:rPr lang="fr-FR" sz="1800" dirty="0"/>
              <a:t>: </a:t>
            </a:r>
            <a:r>
              <a:rPr lang="fr-FR" sz="1800" dirty="0" smtClean="0">
                <a:solidFill>
                  <a:schemeClr val="accent1"/>
                </a:solidFill>
              </a:rPr>
              <a:t>	</a:t>
            </a:r>
            <a:r>
              <a:rPr lang="fr-FR" sz="1800" dirty="0" smtClean="0"/>
              <a:t>11 </a:t>
            </a:r>
            <a:r>
              <a:rPr lang="fr-FR" sz="1800" dirty="0"/>
              <a:t>bis rue Saluces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1800" dirty="0" smtClean="0"/>
              <a:t>			84 </a:t>
            </a:r>
            <a:r>
              <a:rPr lang="fr-FR" sz="1800" dirty="0"/>
              <a:t>000  AVIGNON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r>
              <a:rPr lang="fr-FR" sz="1600" kern="1200" dirty="0">
                <a:solidFill>
                  <a:schemeClr val="tx1"/>
                </a:solidFill>
              </a:rPr>
              <a:t>Mail : 			</a:t>
            </a:r>
            <a:r>
              <a:rPr lang="fr-FR" sz="1600" kern="1200" dirty="0" smtClean="0">
                <a:hlinkClick r:id="rId3"/>
              </a:rPr>
              <a:t>anne-marie-charvet@orange.fr</a:t>
            </a:r>
            <a:endParaRPr lang="fr-FR" sz="1600" kern="1200" dirty="0" smtClean="0"/>
          </a:p>
          <a:p>
            <a:endParaRPr lang="fr-FR" sz="1600" kern="12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10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142528"/>
            <a:ext cx="7392987" cy="838200"/>
          </a:xfrm>
        </p:spPr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 – </a:t>
            </a:r>
            <a:r>
              <a:rPr lang="fr-FR" dirty="0"/>
              <a:t>Organisation de la </a:t>
            </a:r>
            <a:r>
              <a:rPr lang="fr-FR" dirty="0" smtClean="0"/>
              <a:t>concertation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19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>
                <a:solidFill>
                  <a:srgbClr val="000000"/>
                </a:solidFill>
              </a:rPr>
              <a:pPr/>
              <a:t>11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68827986"/>
              </p:ext>
            </p:extLst>
          </p:nvPr>
        </p:nvGraphicFramePr>
        <p:xfrm>
          <a:off x="503548" y="1397000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COTECH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 Cons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49624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9" name="Étoile à 5 branches 8"/>
          <p:cNvSpPr/>
          <p:nvPr/>
        </p:nvSpPr>
        <p:spPr>
          <a:xfrm>
            <a:off x="2756838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0" name="Étoile à 5 branches 9"/>
          <p:cNvSpPr/>
          <p:nvPr/>
        </p:nvSpPr>
        <p:spPr>
          <a:xfrm>
            <a:off x="389237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1" name="Triangle isocèle 10"/>
          <p:cNvSpPr/>
          <p:nvPr/>
        </p:nvSpPr>
        <p:spPr>
          <a:xfrm>
            <a:off x="1447428" y="227687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5" name="Étoile à 5 branches 14"/>
          <p:cNvSpPr/>
          <p:nvPr/>
        </p:nvSpPr>
        <p:spPr>
          <a:xfrm>
            <a:off x="6181270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9" name="Étoile à 5 branches 18"/>
          <p:cNvSpPr/>
          <p:nvPr/>
        </p:nvSpPr>
        <p:spPr>
          <a:xfrm>
            <a:off x="7413385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20" name="Triangle isocèle 19"/>
          <p:cNvSpPr/>
          <p:nvPr/>
        </p:nvSpPr>
        <p:spPr>
          <a:xfrm>
            <a:off x="7179716" y="226659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3895439" y="25705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2711139" y="3501008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rgbClr val="FFFFFF"/>
                </a:solidFill>
              </a:rPr>
              <a:t>1ere vague</a:t>
            </a:r>
          </a:p>
          <a:p>
            <a:r>
              <a:rPr lang="fr-FR" sz="800" dirty="0" smtClean="0">
                <a:solidFill>
                  <a:srgbClr val="FFFFFF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rgbClr val="FFFFFF"/>
                </a:solidFill>
              </a:rPr>
              <a:t>Def</a:t>
            </a:r>
            <a:r>
              <a:rPr lang="fr-FR" sz="800" dirty="0" smtClean="0">
                <a:solidFill>
                  <a:srgbClr val="FFFFFF"/>
                </a:solidFill>
              </a:rPr>
              <a:t> scénarios  </a:t>
            </a:r>
            <a:r>
              <a:rPr lang="fr-FR" sz="800" dirty="0" err="1" smtClean="0">
                <a:solidFill>
                  <a:srgbClr val="FFFFFF"/>
                </a:solidFill>
              </a:rPr>
              <a:t>fonc</a:t>
            </a:r>
            <a:r>
              <a:rPr lang="fr-FR" sz="800" dirty="0" smtClean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352306" y="3501008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rgbClr val="FFFFFF"/>
                </a:solidFill>
              </a:rPr>
              <a:t>2eme vague</a:t>
            </a:r>
          </a:p>
          <a:p>
            <a:r>
              <a:rPr lang="fr-FR" sz="800" dirty="0" smtClean="0">
                <a:solidFill>
                  <a:srgbClr val="FFFFFF"/>
                </a:solidFill>
              </a:rPr>
              <a:t>Mise au point des ZP 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164115" y="3505600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rgbClr val="FFFFFF"/>
                </a:solidFill>
              </a:rPr>
              <a:t>3eme vague</a:t>
            </a:r>
          </a:p>
          <a:p>
            <a:r>
              <a:rPr lang="fr-FR" sz="800" dirty="0" smtClean="0">
                <a:solidFill>
                  <a:srgbClr val="FFFFFF"/>
                </a:solidFill>
              </a:rPr>
              <a:t>Choix de ZPP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30" name="Losange 29"/>
          <p:cNvSpPr/>
          <p:nvPr/>
        </p:nvSpPr>
        <p:spPr bwMode="auto">
          <a:xfrm>
            <a:off x="6763650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591780" y="4869160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3965655" y="243410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x3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245076" y="243915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x3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7449089" y="240364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x3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3892370" y="279519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Séance plénière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788197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x5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6763650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x5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7351959" y="2951683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Séance plénière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40" name="Étoile à 5 branches 39"/>
          <p:cNvSpPr/>
          <p:nvPr/>
        </p:nvSpPr>
        <p:spPr>
          <a:xfrm>
            <a:off x="4978956" y="186287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5038449" y="2402727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x3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4906574" y="287473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x5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3" name="Flèche vers le haut 2"/>
          <p:cNvSpPr/>
          <p:nvPr/>
        </p:nvSpPr>
        <p:spPr bwMode="auto">
          <a:xfrm>
            <a:off x="4061361" y="3892460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E41648"/>
              </a:solidFill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5920044" y="3915031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E41648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83605" y="433603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Reprise des études avec les sortants de vague 1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5357437" y="4297688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Reprise des études avec les sortants de la vague 2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619671" y="184516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000000"/>
                </a:solidFill>
              </a:rPr>
              <a:t>2</a:t>
            </a:r>
            <a:r>
              <a:rPr lang="fr-FR" sz="900" dirty="0">
                <a:solidFill>
                  <a:srgbClr val="000000"/>
                </a:solidFill>
              </a:rPr>
              <a:t> </a:t>
            </a:r>
            <a:r>
              <a:rPr lang="fr-FR" sz="900" dirty="0" err="1" smtClean="0">
                <a:solidFill>
                  <a:srgbClr val="000000"/>
                </a:solidFill>
              </a:rPr>
              <a:t>juil</a:t>
            </a: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59" name="Forme libre 58"/>
          <p:cNvSpPr/>
          <p:nvPr/>
        </p:nvSpPr>
        <p:spPr bwMode="auto">
          <a:xfrm>
            <a:off x="1533920" y="1983179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2845738" y="1960580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008727" y="1959429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355976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3764174" y="2001876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3799099" y="227687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32" name="Forme libre 31"/>
          <p:cNvSpPr/>
          <p:nvPr/>
        </p:nvSpPr>
        <p:spPr bwMode="auto">
          <a:xfrm>
            <a:off x="4879795" y="2000992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4798638" y="2964467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4840163" y="227670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33" name="Forme libre 32"/>
          <p:cNvSpPr/>
          <p:nvPr/>
        </p:nvSpPr>
        <p:spPr bwMode="auto">
          <a:xfrm>
            <a:off x="5114117" y="2000992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5771408" y="2006930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5788197" y="297350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064060" y="227670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35" name="Forme libre 34"/>
          <p:cNvSpPr/>
          <p:nvPr/>
        </p:nvSpPr>
        <p:spPr bwMode="auto">
          <a:xfrm>
            <a:off x="6317673" y="1995055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6757060" y="3182587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6863938" y="3194462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112207" y="1983179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147673" y="297843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3679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1501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4942455" y="25603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847428" y="1809632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000000"/>
                </a:solidFill>
              </a:rPr>
              <a:t> </a:t>
            </a:r>
            <a:r>
              <a:rPr lang="fr-FR" sz="900" dirty="0" err="1" smtClean="0">
                <a:solidFill>
                  <a:srgbClr val="000000"/>
                </a:solidFill>
              </a:rPr>
              <a:t>Fev</a:t>
            </a: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69" name="Triangle isocèle 68"/>
          <p:cNvSpPr/>
          <p:nvPr/>
        </p:nvSpPr>
        <p:spPr>
          <a:xfrm>
            <a:off x="3288259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70" name="Triangle isocèle 69"/>
          <p:cNvSpPr/>
          <p:nvPr/>
        </p:nvSpPr>
        <p:spPr>
          <a:xfrm>
            <a:off x="4413870" y="22767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71" name="Triangle isocèle 70"/>
          <p:cNvSpPr/>
          <p:nvPr/>
        </p:nvSpPr>
        <p:spPr>
          <a:xfrm>
            <a:off x="5584692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72" name="Triangle isocèle 71"/>
          <p:cNvSpPr/>
          <p:nvPr/>
        </p:nvSpPr>
        <p:spPr>
          <a:xfrm>
            <a:off x="6757060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87523" y="919947"/>
            <a:ext cx="5860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2738" lvl="1" algn="just"/>
            <a:r>
              <a:rPr lang="fr-FR" sz="1800" b="1" dirty="0" smtClean="0">
                <a:solidFill>
                  <a:srgbClr val="FA1035"/>
                </a:solidFill>
              </a:rPr>
              <a:t>Calendrier  de gouvernance et concertation</a:t>
            </a:r>
            <a:endParaRPr lang="fr-FR" sz="1800" b="1" dirty="0">
              <a:solidFill>
                <a:srgbClr val="FA1035"/>
              </a:solidFill>
            </a:endParaRPr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822825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448013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788197" y="5625244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426423" y="5637516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788197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3 à 5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7498431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3 à 5</a:t>
            </a:r>
            <a:endParaRPr lang="fr-FR" sz="800" dirty="0">
              <a:solidFill>
                <a:srgbClr val="000000"/>
              </a:solidFill>
            </a:endParaRPr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496240" y="4855207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625017" y="229834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rgbClr val="FFFFFF"/>
              </a:solidFill>
            </a:endParaRPr>
          </a:p>
        </p:txBody>
      </p:sp>
      <p:sp>
        <p:nvSpPr>
          <p:cNvPr id="81" name="Forme libre 80"/>
          <p:cNvSpPr/>
          <p:nvPr/>
        </p:nvSpPr>
        <p:spPr bwMode="auto">
          <a:xfrm>
            <a:off x="2705201" y="1960580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1964764" y="2571431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2076505" y="248116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0000"/>
                </a:solidFill>
              </a:rPr>
              <a:t>x3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85" name="Forme libre 84"/>
          <p:cNvSpPr/>
          <p:nvPr/>
        </p:nvSpPr>
        <p:spPr bwMode="auto">
          <a:xfrm>
            <a:off x="1585140" y="1931936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1935261" y="2334080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000000"/>
                </a:solidFill>
              </a:rPr>
              <a:t> Sept-</a:t>
            </a:r>
            <a:r>
              <a:rPr lang="fr-FR" sz="900" dirty="0" err="1" smtClean="0">
                <a:solidFill>
                  <a:srgbClr val="000000"/>
                </a:solidFill>
              </a:rPr>
              <a:t>Oct</a:t>
            </a: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88" name="Titre 1"/>
          <p:cNvSpPr>
            <a:spLocks noGrp="1"/>
          </p:cNvSpPr>
          <p:nvPr>
            <p:ph type="title"/>
          </p:nvPr>
        </p:nvSpPr>
        <p:spPr>
          <a:xfrm>
            <a:off x="1043608" y="178532"/>
            <a:ext cx="7392987" cy="838200"/>
          </a:xfrm>
        </p:spPr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 </a:t>
            </a:r>
            <a:r>
              <a:rPr lang="fr-FR" dirty="0"/>
              <a:t>– Organisation de la </a:t>
            </a:r>
            <a:r>
              <a:rPr lang="fr-FR" dirty="0" smtClean="0"/>
              <a:t>concertation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943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12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06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361950">
              <a:spcBef>
                <a:spcPts val="1200"/>
              </a:spcBef>
              <a:defRPr/>
            </a:pPr>
            <a:r>
              <a:rPr lang="fr-FR" sz="4400" dirty="0" smtClean="0"/>
              <a:t>Les études environnementales : </a:t>
            </a:r>
            <a:br>
              <a:rPr lang="fr-FR" sz="44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4000" i="1" dirty="0" smtClean="0"/>
              <a:t>Identification des  enjeux de territoire </a:t>
            </a:r>
            <a:endParaRPr lang="fr-FR" sz="4000" i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Atelier Insertion territoriale 3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0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L’étape 1 – Rappel des 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054475"/>
          </a:xfrm>
        </p:spPr>
        <p:txBody>
          <a:bodyPr/>
          <a:lstStyle/>
          <a:p>
            <a:pPr algn="ctr"/>
            <a:r>
              <a:rPr lang="fr-FR" dirty="0" smtClean="0"/>
              <a:t>En étape 1: rechercher </a:t>
            </a:r>
            <a:r>
              <a:rPr lang="fr-FR" dirty="0"/>
              <a:t>l’inscription territoriale de moindre </a:t>
            </a:r>
            <a:r>
              <a:rPr lang="fr-FR" dirty="0" smtClean="0"/>
              <a:t>impact potentiel</a:t>
            </a:r>
          </a:p>
          <a:p>
            <a:pPr marL="312738" lvl="1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Acquérir </a:t>
            </a:r>
            <a:r>
              <a:rPr lang="fr-FR" dirty="0">
                <a:solidFill>
                  <a:srgbClr val="FF0000"/>
                </a:solidFill>
              </a:rPr>
              <a:t>la connaissance des territoires </a:t>
            </a:r>
            <a:r>
              <a:rPr lang="fr-FR" dirty="0"/>
              <a:t>pour l’ensemble des thématiques liées au milieu humain, au milieu </a:t>
            </a:r>
            <a:r>
              <a:rPr lang="fr-FR" dirty="0" smtClean="0"/>
              <a:t>naturel, </a:t>
            </a:r>
            <a:r>
              <a:rPr lang="fr-FR" dirty="0"/>
              <a:t>et au milieu </a:t>
            </a:r>
            <a:r>
              <a:rPr lang="fr-FR" dirty="0" smtClean="0"/>
              <a:t>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Hiérarchiser les enjeux </a:t>
            </a:r>
            <a:r>
              <a:rPr lang="fr-FR" dirty="0" smtClean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</a:t>
            </a:r>
            <a:r>
              <a:rPr lang="fr-FR" dirty="0" smtClean="0"/>
              <a:t>oncevoir </a:t>
            </a:r>
            <a:r>
              <a:rPr lang="fr-FR" dirty="0"/>
              <a:t>le projet en faisant valoir le </a:t>
            </a:r>
            <a:r>
              <a:rPr lang="fr-FR" dirty="0">
                <a:solidFill>
                  <a:srgbClr val="FF0000"/>
                </a:solidFill>
              </a:rPr>
              <a:t>principe </a:t>
            </a:r>
            <a:r>
              <a:rPr lang="fr-FR" dirty="0" smtClean="0">
                <a:solidFill>
                  <a:srgbClr val="FF0000"/>
                </a:solidFill>
              </a:rPr>
              <a:t>Éviter – </a:t>
            </a:r>
            <a:r>
              <a:rPr lang="fr-FR" dirty="0">
                <a:solidFill>
                  <a:srgbClr val="FF0000"/>
                </a:solidFill>
              </a:rPr>
              <a:t>Réduire </a:t>
            </a:r>
            <a:r>
              <a:rPr lang="fr-FR" dirty="0" smtClean="0">
                <a:solidFill>
                  <a:srgbClr val="FF0000"/>
                </a:solidFill>
              </a:rPr>
              <a:t>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L’étape 1 – Rappel 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r>
              <a:rPr lang="fr-FR" dirty="0" smtClean="0"/>
              <a:t>Comment </a:t>
            </a:r>
          </a:p>
          <a:p>
            <a:pPr lvl="1"/>
            <a:r>
              <a:rPr lang="fr-FR" dirty="0" smtClean="0"/>
              <a:t>Une méthodologie basée sur l’échange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Expliquer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la démarche</a:t>
            </a:r>
          </a:p>
          <a:p>
            <a:pPr lvl="2">
              <a:spcAft>
                <a:spcPts val="600"/>
              </a:spcAft>
              <a:buClr>
                <a:srgbClr val="FA1035"/>
              </a:buClr>
            </a:pPr>
            <a:r>
              <a:rPr lang="fr-FR" dirty="0">
                <a:solidFill>
                  <a:srgbClr val="FF0000"/>
                </a:solidFill>
              </a:rPr>
              <a:t>Comprendre vos </a:t>
            </a:r>
            <a:r>
              <a:rPr lang="fr-FR" dirty="0" smtClean="0">
                <a:solidFill>
                  <a:srgbClr val="FF0000"/>
                </a:solidFill>
              </a:rPr>
              <a:t>attentes</a:t>
            </a: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 smtClean="0"/>
              <a:t>Les enjeux et leur hiérarchisation : 1</a:t>
            </a:r>
            <a:r>
              <a:rPr lang="fr-FR" baseline="30000" dirty="0" smtClean="0"/>
              <a:t>ère</a:t>
            </a:r>
            <a:r>
              <a:rPr lang="fr-FR" dirty="0" smtClean="0"/>
              <a:t> vague 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Acquérir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des </a:t>
            </a:r>
            <a:r>
              <a:rPr lang="fr-FR" dirty="0">
                <a:solidFill>
                  <a:srgbClr val="FF0000"/>
                </a:solidFill>
              </a:rPr>
              <a:t>connaissances complémentaires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sur les territoires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traversés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rgbClr val="FA1035"/>
              </a:buClr>
            </a:pPr>
            <a:r>
              <a:rPr lang="fr-FR" b="1" dirty="0" smtClean="0">
                <a:solidFill>
                  <a:schemeClr val="bg2">
                    <a:lumMod val="50000"/>
                  </a:schemeClr>
                </a:solidFill>
              </a:rPr>
              <a:t>Avancer sur la </a:t>
            </a:r>
            <a:r>
              <a:rPr lang="fr-FR" b="1" dirty="0" smtClean="0">
                <a:solidFill>
                  <a:srgbClr val="FF0000"/>
                </a:solidFill>
              </a:rPr>
              <a:t>vision </a:t>
            </a:r>
            <a:r>
              <a:rPr lang="fr-FR" b="1" dirty="0">
                <a:solidFill>
                  <a:srgbClr val="FF0000"/>
                </a:solidFill>
              </a:rPr>
              <a:t>partagée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des enjeux et de leur </a:t>
            </a:r>
            <a:r>
              <a:rPr lang="fr-FR" b="1" dirty="0" smtClean="0">
                <a:solidFill>
                  <a:schemeClr val="bg2">
                    <a:lumMod val="50000"/>
                  </a:schemeClr>
                </a:solidFill>
              </a:rPr>
              <a:t>hiérarchisation    </a:t>
            </a:r>
            <a:r>
              <a:rPr lang="fr-FR" b="1" dirty="0" smtClean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 Atelier n°3</a:t>
            </a:r>
            <a:endParaRPr lang="fr-FR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fr-FR" dirty="0" smtClean="0"/>
              <a:t>Définir et évaluer des zones de passage : 2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 vague 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Sur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la base de </a:t>
            </a:r>
            <a:r>
              <a:rPr lang="fr-FR" dirty="0">
                <a:solidFill>
                  <a:srgbClr val="FF0000"/>
                </a:solidFill>
              </a:rPr>
              <a:t>premières prescriptions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faveur de l’intégration du projet dans son environnement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priorisant le principe </a:t>
            </a:r>
            <a:r>
              <a:rPr lang="fr-FR" dirty="0">
                <a:solidFill>
                  <a:srgbClr val="FF0000"/>
                </a:solidFill>
              </a:rPr>
              <a:t>d’évitement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des enjeux les plus forts</a:t>
            </a:r>
          </a:p>
          <a:p>
            <a:pPr lvl="2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tenant compte des </a:t>
            </a:r>
            <a:r>
              <a:rPr lang="fr-FR" dirty="0">
                <a:solidFill>
                  <a:srgbClr val="FF0000"/>
                </a:solidFill>
              </a:rPr>
              <a:t>particularités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des orientations du projet ( souterrain, aérien)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0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Étape </a:t>
            </a:r>
            <a:r>
              <a:rPr lang="fr-FR" dirty="0"/>
              <a:t>1 – </a:t>
            </a:r>
            <a:r>
              <a:rPr lang="fr-FR" dirty="0" smtClean="0"/>
              <a:t>Atelier territorial n°3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46808"/>
            <a:ext cx="7940675" cy="4509864"/>
          </a:xfrm>
        </p:spPr>
        <p:txBody>
          <a:bodyPr/>
          <a:lstStyle/>
          <a:p>
            <a:r>
              <a:rPr lang="fr-FR" dirty="0" smtClean="0"/>
              <a:t>Le contenu de la journée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fr-FR" dirty="0" smtClean="0"/>
              <a:t>Rappel de méthodologie générale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fr-FR" dirty="0" smtClean="0"/>
              <a:t>Les nouveaux éléments 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Présentation des choix opérés par rapport aux remarques de l’Atelier territorial n°2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Avancement et nouveaux points valorisés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Discussion sur les difficultés et questions rencontrées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fr-FR" dirty="0" smtClean="0"/>
              <a:t>La hiérarchisation des enjeux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Partage de la méthode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Présentation d’une proposition de hiérarchisation des enjeux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Travail en groupe : Analyse / discussion à partir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de la grille de hiérarchisation utilisée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Présentation des premiers traitements cartographiques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fr-FR" dirty="0" smtClean="0"/>
              <a:t>Présentation des objectifs de la prochaine vague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955059" cy="3284538"/>
          </a:xfrm>
        </p:spPr>
        <p:txBody>
          <a:bodyPr/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Méthodologie </a:t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Atelier Insertion territoriale 3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4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88950" y="1736812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Affiner la lecture du territoire à l’état brut : l’occupation du sol et les enjeux thématiques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400" dirty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Identifier et valoriser tous </a:t>
            </a:r>
            <a:r>
              <a:rPr lang="fr-FR" sz="1800" dirty="0" smtClean="0">
                <a:latin typeface="+mn-lt"/>
                <a:ea typeface="+mn-ea"/>
              </a:rPr>
              <a:t>les </a:t>
            </a:r>
            <a:r>
              <a:rPr lang="fr-FR" sz="1800" dirty="0">
                <a:latin typeface="+mn-lt"/>
                <a:ea typeface="+mn-ea"/>
              </a:rPr>
              <a:t>outils mis en place par la puissance publique pour valoriser des </a:t>
            </a:r>
            <a:r>
              <a:rPr lang="fr-FR" sz="1800" dirty="0" smtClean="0">
                <a:latin typeface="+mn-lt"/>
                <a:ea typeface="+mn-ea"/>
              </a:rPr>
              <a:t>enjeux particuliers 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400" dirty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Se projeter et prendre en compte l’évolutivité du </a:t>
            </a:r>
            <a:r>
              <a:rPr lang="fr-FR" sz="1800" dirty="0" smtClean="0">
                <a:latin typeface="+mn-lt"/>
                <a:ea typeface="+mn-ea"/>
              </a:rPr>
              <a:t>territoire : les projets futurs ( projets connus, SCOT, Schémas régionaux et autres) 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Hiérarchiser les enjeux identifiés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</a:t>
            </a: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territoire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globale des études - Rappel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pic>
        <p:nvPicPr>
          <p:cNvPr id="35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6861" y="1971985"/>
            <a:ext cx="6241162" cy="126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0160" y="1971985"/>
            <a:ext cx="6241162" cy="126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12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3487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  <a:extLst/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éloignée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42209" y="309122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rapprochée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65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440612" cy="3284538"/>
          </a:xfrm>
        </p:spPr>
        <p:txBody>
          <a:bodyPr/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Présentation des compléments apportés à l’analyse - setec</a:t>
            </a: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Atelier </a:t>
            </a:r>
            <a:r>
              <a:rPr lang="fr-FR" dirty="0" smtClean="0"/>
              <a:t>Insertion territoriale 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Occupation du sol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Travail sur l’occupation du sol général :  </a:t>
            </a:r>
            <a:r>
              <a:rPr lang="fr-FR" b="0" dirty="0" smtClean="0">
                <a:solidFill>
                  <a:schemeClr val="bg2">
                    <a:lumMod val="50000"/>
                  </a:schemeClr>
                </a:solidFill>
              </a:rPr>
              <a:t>intégration des remarques formulées en AT2 et ajustements pour obtenir une donnée cohérente </a:t>
            </a:r>
          </a:p>
          <a:p>
            <a:pPr lvl="2">
              <a:buClr>
                <a:srgbClr val="FA1035"/>
              </a:buClr>
            </a:pP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Travail sur l’occupation du sol agricole : </a:t>
            </a:r>
            <a:r>
              <a:rPr lang="fr-FR" b="0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Présentation dans la thématique agriculture</a:t>
            </a:r>
          </a:p>
          <a:p>
            <a:pPr lvl="2">
              <a:buClr>
                <a:srgbClr val="FA1035"/>
              </a:buClr>
            </a:pPr>
            <a:endParaRPr lang="fr-FR" b="0" dirty="0" smtClean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>
              <a:buClr>
                <a:srgbClr val="FA1035"/>
              </a:buClr>
            </a:pPr>
            <a:endParaRPr lang="fr-FR" b="0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312738" lvl="1" indent="0">
              <a:buClr>
                <a:srgbClr val="FA1035"/>
              </a:buClr>
              <a:buNone/>
            </a:pPr>
            <a:endParaRPr lang="fr-FR" dirty="0" smtClean="0">
              <a:solidFill>
                <a:srgbClr val="000000"/>
              </a:solidFill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0" y="-15064"/>
            <a:ext cx="9134168" cy="5736130"/>
            <a:chOff x="0" y="-15064"/>
            <a:chExt cx="9134168" cy="573613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 bwMode="auto">
            <a:xfrm>
              <a:off x="0" y="-2"/>
              <a:ext cx="4572000" cy="5698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e 8"/>
            <p:cNvGrpSpPr/>
            <p:nvPr/>
          </p:nvGrpSpPr>
          <p:grpSpPr>
            <a:xfrm>
              <a:off x="4572000" y="-15064"/>
              <a:ext cx="4562168" cy="5736130"/>
              <a:chOff x="4572000" y="-15064"/>
              <a:chExt cx="4562168" cy="5736130"/>
            </a:xfrm>
          </p:grpSpPr>
          <p:pic>
            <p:nvPicPr>
              <p:cNvPr id="8194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0268" y="-15064"/>
                <a:ext cx="4533900" cy="5736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8" name="Connecteur droit 7"/>
              <p:cNvCxnSpPr/>
              <p:nvPr/>
            </p:nvCxnSpPr>
            <p:spPr bwMode="auto">
              <a:xfrm>
                <a:off x="4572000" y="0"/>
                <a:ext cx="0" cy="5698533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1" name="ZoneTexte 10"/>
          <p:cNvSpPr txBox="1"/>
          <p:nvPr/>
        </p:nvSpPr>
        <p:spPr>
          <a:xfrm>
            <a:off x="0" y="5057487"/>
            <a:ext cx="2879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Carte de l’occupation du sol présentée en Atelier 2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610100" y="5050439"/>
            <a:ext cx="2879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Carte de l’occupation du sol mise à jour</a:t>
            </a:r>
            <a:endParaRPr lang="fr-FR" sz="1600" dirty="0"/>
          </a:p>
        </p:txBody>
      </p:sp>
      <p:sp>
        <p:nvSpPr>
          <p:cNvPr id="14" name="Rectangle à coins arrondis 13"/>
          <p:cNvSpPr/>
          <p:nvPr/>
        </p:nvSpPr>
        <p:spPr bwMode="auto">
          <a:xfrm>
            <a:off x="294290" y="817180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6067308" y="133838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à coins arrondis 15"/>
          <p:cNvSpPr/>
          <p:nvPr/>
        </p:nvSpPr>
        <p:spPr bwMode="auto">
          <a:xfrm>
            <a:off x="6067308" y="561541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7565032" y="133838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 à coins arrondis 18"/>
          <p:cNvSpPr/>
          <p:nvPr/>
        </p:nvSpPr>
        <p:spPr bwMode="auto">
          <a:xfrm>
            <a:off x="7565032" y="561541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Rectangle à coins arrondis 19"/>
          <p:cNvSpPr/>
          <p:nvPr/>
        </p:nvSpPr>
        <p:spPr bwMode="auto">
          <a:xfrm>
            <a:off x="7569952" y="723773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48481" y="105751"/>
            <a:ext cx="1033464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00" i="1" dirty="0" smtClean="0"/>
              <a:t>Aire d’étude rapprochée</a:t>
            </a:r>
            <a:endParaRPr lang="fr-FR" sz="600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5168836" y="113445"/>
            <a:ext cx="881181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6694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Occupation du sol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Travail sur l’occupation du sol général :  </a:t>
            </a:r>
            <a:r>
              <a:rPr lang="fr-FR" b="0" dirty="0" smtClean="0">
                <a:solidFill>
                  <a:schemeClr val="bg2">
                    <a:lumMod val="50000"/>
                  </a:schemeClr>
                </a:solidFill>
              </a:rPr>
              <a:t>intégration des remarques formulées en AT2 et ajustements pour obtenir une donnée cohérente </a:t>
            </a:r>
          </a:p>
          <a:p>
            <a:pPr lvl="2">
              <a:buClr>
                <a:srgbClr val="FA1035"/>
              </a:buClr>
            </a:pP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Travail sur l’occupation du sol agricole : </a:t>
            </a:r>
            <a:r>
              <a:rPr lang="fr-FR" b="0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Présentation dans la thématique agriculture</a:t>
            </a:r>
          </a:p>
          <a:p>
            <a:pPr lvl="2">
              <a:buClr>
                <a:srgbClr val="FA1035"/>
              </a:buClr>
            </a:pPr>
            <a:endParaRPr lang="fr-FR" b="0" dirty="0" smtClean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>
              <a:buClr>
                <a:srgbClr val="FA1035"/>
              </a:buClr>
            </a:pPr>
            <a:endParaRPr lang="fr-FR" b="0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312738" lvl="1" indent="0">
              <a:buClr>
                <a:srgbClr val="FA1035"/>
              </a:buClr>
              <a:buNone/>
            </a:pPr>
            <a:endParaRPr lang="fr-FR" dirty="0" smtClean="0">
              <a:solidFill>
                <a:srgbClr val="000000"/>
              </a:solidFill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15" name="Rectangle à coins arrondis 14"/>
          <p:cNvSpPr/>
          <p:nvPr/>
        </p:nvSpPr>
        <p:spPr bwMode="auto">
          <a:xfrm>
            <a:off x="6067308" y="133838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à coins arrondis 15"/>
          <p:cNvSpPr/>
          <p:nvPr/>
        </p:nvSpPr>
        <p:spPr bwMode="auto">
          <a:xfrm>
            <a:off x="6067308" y="561541"/>
            <a:ext cx="1345324" cy="139262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24" name="Groupe 8"/>
          <p:cNvGrpSpPr/>
          <p:nvPr/>
        </p:nvGrpSpPr>
        <p:grpSpPr>
          <a:xfrm>
            <a:off x="10132302" y="1062461"/>
            <a:ext cx="4562168" cy="5736130"/>
            <a:chOff x="4572000" y="-15064"/>
            <a:chExt cx="4562168" cy="5736130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268" y="-15064"/>
              <a:ext cx="4533900" cy="5736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Connecteur droit 7"/>
            <p:cNvCxnSpPr/>
            <p:nvPr/>
          </p:nvCxnSpPr>
          <p:spPr bwMode="auto">
            <a:xfrm>
              <a:off x="4572000" y="0"/>
              <a:ext cx="0" cy="569853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-3683" y="1338"/>
            <a:ext cx="9243986" cy="5788732"/>
            <a:chOff x="-3683" y="1338"/>
            <a:chExt cx="9243986" cy="5788732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4" t="20760" r="-234" b="28998"/>
            <a:stretch/>
          </p:blipFill>
          <p:spPr bwMode="auto">
            <a:xfrm>
              <a:off x="-3683" y="1338"/>
              <a:ext cx="9243986" cy="5788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879" t="84255" r="-234" b="-180"/>
            <a:stretch/>
          </p:blipFill>
          <p:spPr bwMode="auto">
            <a:xfrm>
              <a:off x="0" y="5324"/>
              <a:ext cx="2327602" cy="141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ZoneTexte 10"/>
            <p:cNvSpPr txBox="1"/>
            <p:nvPr/>
          </p:nvSpPr>
          <p:spPr>
            <a:xfrm>
              <a:off x="3124201" y="18293"/>
              <a:ext cx="60198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b="1" dirty="0" smtClean="0"/>
                <a:t>Carte de l’occupation du sol présentée en Atelier 2</a:t>
              </a:r>
              <a:endParaRPr lang="fr-FR" sz="1800" b="1" dirty="0"/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2" b="79943"/>
          <a:stretch/>
        </p:blipFill>
        <p:spPr bwMode="auto">
          <a:xfrm>
            <a:off x="625879" y="3879602"/>
            <a:ext cx="8118212" cy="21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517525" y="5471160"/>
            <a:ext cx="2606675" cy="318910"/>
          </a:xfrm>
          <a:prstGeom prst="rect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14425" y="4103216"/>
            <a:ext cx="141446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i="1" dirty="0" smtClean="0"/>
              <a:t>Aire d’étude rapprochée</a:t>
            </a:r>
            <a:endParaRPr lang="fr-FR" sz="900" i="1" dirty="0"/>
          </a:p>
        </p:txBody>
      </p:sp>
    </p:spTree>
    <p:extLst>
      <p:ext uri="{BB962C8B-B14F-4D97-AF65-F5344CB8AC3E}">
        <p14:creationId xmlns:p14="http://schemas.microsoft.com/office/powerpoint/2010/main" val="98845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0" b="29170"/>
          <a:stretch/>
        </p:blipFill>
        <p:spPr bwMode="auto">
          <a:xfrm>
            <a:off x="0" y="0"/>
            <a:ext cx="9144000" cy="559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968990" y="3728026"/>
            <a:ext cx="7408903" cy="2229314"/>
            <a:chOff x="968990" y="3728026"/>
            <a:chExt cx="7408903" cy="222931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3" b="77868"/>
            <a:stretch/>
          </p:blipFill>
          <p:spPr bwMode="auto">
            <a:xfrm>
              <a:off x="968990" y="3728026"/>
              <a:ext cx="7408903" cy="2229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1433510" y="3987800"/>
              <a:ext cx="1414465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900" i="1" dirty="0" smtClean="0"/>
                <a:t>Aire d’étude rapprochée</a:t>
              </a:r>
              <a:endParaRPr lang="fr-FR" sz="900" i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03" t="82862"/>
          <a:stretch/>
        </p:blipFill>
        <p:spPr bwMode="auto">
          <a:xfrm>
            <a:off x="-16625" y="-94997"/>
            <a:ext cx="2227811" cy="146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0"/>
          <p:cNvSpPr txBox="1"/>
          <p:nvPr/>
        </p:nvSpPr>
        <p:spPr>
          <a:xfrm>
            <a:off x="3124201" y="18293"/>
            <a:ext cx="601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 smtClean="0"/>
              <a:t>Carte de l’occupation du sol mise à jour</a:t>
            </a:r>
            <a:endParaRPr lang="fr-FR" sz="18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016251" y="3987800"/>
            <a:ext cx="2292350" cy="247650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022601" y="4746625"/>
            <a:ext cx="2292350" cy="247650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81651" y="4019550"/>
            <a:ext cx="2292350" cy="247650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572126" y="4746625"/>
            <a:ext cx="2292350" cy="247650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572126" y="4994275"/>
            <a:ext cx="2292350" cy="247650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27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Thématiques - 1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Milieu physique</a:t>
            </a:r>
            <a:endParaRPr lang="fr-FR" b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235720"/>
              </p:ext>
            </p:extLst>
          </p:nvPr>
        </p:nvGraphicFramePr>
        <p:xfrm>
          <a:off x="875506" y="2270757"/>
          <a:ext cx="7392988" cy="40386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96494"/>
                <a:gridCol w="369649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Enjeu</a:t>
                      </a:r>
                      <a:endParaRPr lang="fr-FR" sz="1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Prise en compte</a:t>
                      </a:r>
                      <a:endParaRPr lang="fr-FR" sz="1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Géologie et relief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Valorisation dans le diagnostic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Axes d’écoulement de type talweg et ruissellement/érosion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 partielle sur le territoire. Possibilité de valoriser ce risque </a:t>
                      </a:r>
                      <a:r>
                        <a:rPr lang="fr-FR" sz="1400" baseline="0" dirty="0" smtClean="0"/>
                        <a:t> via l</a:t>
                      </a:r>
                      <a:r>
                        <a:rPr lang="fr-FR" sz="1400" dirty="0" smtClean="0"/>
                        <a:t>es communes ayant</a:t>
                      </a:r>
                      <a:r>
                        <a:rPr lang="fr-FR" sz="1400" baseline="0" dirty="0" smtClean="0"/>
                        <a:t> subit des épisodes classés catastrophe naturelle – mais échelle communale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Aménagement et</a:t>
                      </a:r>
                      <a:r>
                        <a:rPr lang="fr-FR" sz="1400" baseline="0" dirty="0" smtClean="0"/>
                        <a:t> projets sur les cours d’eau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Information partielle</a:t>
                      </a:r>
                      <a:r>
                        <a:rPr lang="fr-FR" sz="1400" baseline="0" dirty="0" smtClean="0"/>
                        <a:t> sur le territoire</a:t>
                      </a:r>
                      <a:r>
                        <a:rPr lang="fr-FR" sz="1400" dirty="0" smtClean="0"/>
                        <a:t>. 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 cours d’eau étant couverts par un document de gestion/contrat sont davantage valorisés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Captage Grenelle</a:t>
                      </a:r>
                      <a:r>
                        <a:rPr lang="fr-FR" sz="1400" baseline="0" dirty="0" smtClean="0"/>
                        <a:t> et prioritaires / Aire d’alimentation de captage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Intégration dans l’analyse des enjeux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Gypse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Vérification en cours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Piézométrie des nappes souterraines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 partielle.</a:t>
                      </a:r>
                      <a:r>
                        <a:rPr lang="fr-FR" sz="1400" baseline="0" dirty="0" smtClean="0"/>
                        <a:t>  Donnée </a:t>
                      </a:r>
                      <a:r>
                        <a:rPr lang="fr-FR" sz="1400" dirty="0" smtClean="0"/>
                        <a:t>non vérifiable</a:t>
                      </a:r>
                      <a:r>
                        <a:rPr lang="fr-FR" sz="1400" baseline="0" dirty="0" smtClean="0"/>
                        <a:t> à ce stade des études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2" name="Groupe 11"/>
          <p:cNvGrpSpPr/>
          <p:nvPr/>
        </p:nvGrpSpPr>
        <p:grpSpPr>
          <a:xfrm>
            <a:off x="-1" y="-1"/>
            <a:ext cx="9141470" cy="5686425"/>
            <a:chOff x="-1" y="-1"/>
            <a:chExt cx="9141470" cy="5686425"/>
          </a:xfrm>
        </p:grpSpPr>
        <p:grpSp>
          <p:nvGrpSpPr>
            <p:cNvPr id="9" name="Groupe 8"/>
            <p:cNvGrpSpPr/>
            <p:nvPr/>
          </p:nvGrpSpPr>
          <p:grpSpPr>
            <a:xfrm>
              <a:off x="-1" y="-1"/>
              <a:ext cx="9141470" cy="5686425"/>
              <a:chOff x="-1" y="-1"/>
              <a:chExt cx="9141470" cy="5686425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" y="-1"/>
                <a:ext cx="9141470" cy="5686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ZoneTexte 7"/>
              <p:cNvSpPr txBox="1"/>
              <p:nvPr/>
            </p:nvSpPr>
            <p:spPr>
              <a:xfrm>
                <a:off x="94456" y="126057"/>
                <a:ext cx="1562100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/>
                  <a:t>Relief</a:t>
                </a:r>
                <a:endParaRPr lang="fr-FR" dirty="0"/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6947318" y="435322"/>
              <a:ext cx="100964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i="1" dirty="0" smtClean="0"/>
                <a:t>Aire d’étude rapprochée</a:t>
              </a:r>
              <a:endParaRPr lang="fr-FR" sz="600" i="1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6947318" y="603944"/>
              <a:ext cx="100964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i="1" dirty="0" smtClean="0"/>
                <a:t>Aire d’étude éloignée</a:t>
              </a:r>
              <a:endParaRPr lang="fr-FR" sz="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224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" y="1"/>
            <a:ext cx="9143999" cy="5685277"/>
            <a:chOff x="1" y="1"/>
            <a:chExt cx="9143999" cy="568527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1"/>
              <a:ext cx="9143999" cy="5685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6105525" y="247651"/>
              <a:ext cx="638175" cy="1124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6013869" y="219224"/>
              <a:ext cx="90487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i="1" dirty="0" smtClean="0"/>
                <a:t>Aire d’étude rapprochée</a:t>
              </a:r>
              <a:endParaRPr lang="fr-FR" sz="500" i="1" dirty="0"/>
            </a:p>
          </p:txBody>
        </p:sp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38300" y="11430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Ressource en eau et sa protection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Thématiques - 2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Milieu naturel</a:t>
            </a:r>
          </a:p>
          <a:p>
            <a:pPr lvl="1">
              <a:buClr>
                <a:srgbClr val="FA1035"/>
              </a:buClr>
            </a:pPr>
            <a:endParaRPr lang="fr-FR" b="0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736973"/>
              </p:ext>
            </p:extLst>
          </p:nvPr>
        </p:nvGraphicFramePr>
        <p:xfrm>
          <a:off x="875506" y="2213227"/>
          <a:ext cx="7392988" cy="40233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96494"/>
                <a:gridCol w="3696494"/>
              </a:tblGrid>
              <a:tr h="290959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Enjeu</a:t>
                      </a:r>
                      <a:endParaRPr lang="fr-FR" sz="14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Prise en compte</a:t>
                      </a:r>
                      <a:endParaRPr lang="fr-FR" sz="14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49463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Zones humides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Collecte spécifique en cours (peu de données à ce stade de l’étude)</a:t>
                      </a:r>
                      <a:endParaRPr lang="fr-FR" sz="1400" dirty="0"/>
                    </a:p>
                  </a:txBody>
                  <a:tcPr anchor="ctr"/>
                </a:tc>
              </a:tr>
              <a:tr h="290959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Peupleraies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Individualisées dans l’occupation des sols</a:t>
                      </a:r>
                      <a:endParaRPr lang="fr-FR" sz="1400" dirty="0"/>
                    </a:p>
                  </a:txBody>
                  <a:tcPr anchor="ctr"/>
                </a:tc>
              </a:tr>
              <a:tr h="290959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Lisières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Déjà prises en compte dans SRCE</a:t>
                      </a:r>
                      <a:endParaRPr lang="fr-FR" sz="1400" dirty="0"/>
                    </a:p>
                  </a:txBody>
                  <a:tcPr anchor="ctr"/>
                </a:tc>
              </a:tr>
              <a:tr h="49463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Ripisylve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Prise en compte en fonction</a:t>
                      </a:r>
                      <a:r>
                        <a:rPr lang="fr-FR" sz="1400" baseline="0" dirty="0" smtClean="0"/>
                        <a:t> des données disponibles et non de manière systématique</a:t>
                      </a:r>
                      <a:endParaRPr lang="fr-FR" sz="1400" dirty="0"/>
                    </a:p>
                  </a:txBody>
                  <a:tcPr anchor="ctr"/>
                </a:tc>
              </a:tr>
              <a:tr h="290959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Inventaire des mares en Haute-Normandie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 en compte</a:t>
                      </a:r>
                      <a:endParaRPr lang="fr-FR" sz="1400" dirty="0"/>
                    </a:p>
                  </a:txBody>
                  <a:tcPr anchor="ctr"/>
                </a:tc>
              </a:tr>
              <a:tr h="49463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Classement L.214-17 des cours d’eau + ZAP Anguille + ENS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 en compte</a:t>
                      </a:r>
                    </a:p>
                    <a:p>
                      <a:endParaRPr lang="fr-FR" sz="1400" dirty="0"/>
                    </a:p>
                  </a:txBody>
                  <a:tcPr anchor="ctr"/>
                </a:tc>
              </a:tr>
              <a:tr h="49463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PRIF de l’AEV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Réflexion en cours pour voir comment intégrer ces zonages (doublon</a:t>
                      </a:r>
                      <a:r>
                        <a:rPr lang="fr-FR" sz="1400" baseline="0" dirty="0" smtClean="0"/>
                        <a:t> milieu humain)</a:t>
                      </a:r>
                      <a:endParaRPr lang="fr-FR" sz="1400" dirty="0"/>
                    </a:p>
                  </a:txBody>
                  <a:tcPr anchor="ctr"/>
                </a:tc>
              </a:tr>
              <a:tr h="494630">
                <a:tc>
                  <a:txBody>
                    <a:bodyPr/>
                    <a:lstStyle/>
                    <a:p>
                      <a:r>
                        <a:rPr lang="fr-FR" sz="1400" smtClean="0"/>
                        <a:t>Projet de compensation environnementale </a:t>
                      </a:r>
                      <a:r>
                        <a:rPr lang="fr-FR" sz="1400" dirty="0" smtClean="0"/>
                        <a:t>du CG78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Problème</a:t>
                      </a:r>
                      <a:r>
                        <a:rPr lang="fr-FR" sz="1400" baseline="0" dirty="0" smtClean="0"/>
                        <a:t> accès de la donnée . </a:t>
                      </a:r>
                      <a:r>
                        <a:rPr lang="fr-FR" sz="1400" dirty="0" smtClean="0"/>
                        <a:t>Réflexion en cours pour voir comment l’intégrer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42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Thématiques - 3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845127"/>
            <a:ext cx="7940675" cy="4054475"/>
          </a:xfrm>
        </p:spPr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Milieu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humain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34606"/>
              </p:ext>
            </p:extLst>
          </p:nvPr>
        </p:nvGraphicFramePr>
        <p:xfrm>
          <a:off x="856343" y="1779732"/>
          <a:ext cx="7601857" cy="388677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07376"/>
                <a:gridCol w="4294481"/>
              </a:tblGrid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Enjeu</a:t>
                      </a:r>
                      <a:endParaRPr lang="fr-FR" sz="14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Prise en compte</a:t>
                      </a:r>
                      <a:endParaRPr lang="fr-FR" sz="14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Projets majeurs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Valorisation des projets PSMO, EOLE, Contournement est de Rouen, A104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Documents</a:t>
                      </a:r>
                      <a:r>
                        <a:rPr lang="fr-FR" sz="1400" baseline="0" dirty="0" smtClean="0"/>
                        <a:t> de planification </a:t>
                      </a:r>
                      <a:r>
                        <a:rPr lang="fr-FR" sz="1400" baseline="0" dirty="0" err="1" smtClean="0"/>
                        <a:t>supracommunaux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Après</a:t>
                      </a:r>
                      <a:r>
                        <a:rPr lang="fr-FR" sz="1400" baseline="0" dirty="0" smtClean="0"/>
                        <a:t> contact de toutes les EPCI en charge d’un SCoT, impossibilité de valoriser les données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Documents d’urbanisme communaux</a:t>
                      </a:r>
                      <a:r>
                        <a:rPr lang="fr-FR" sz="1400" baseline="0" dirty="0" smtClean="0"/>
                        <a:t> ou intercommunaux / EBC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Données digitalisée disparate</a:t>
                      </a:r>
                      <a:r>
                        <a:rPr lang="fr-FR" sz="1400" baseline="0" dirty="0" smtClean="0"/>
                        <a:t> .  Moins de 50% du territoire couverts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Installation militaire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Intégration dans l’analyse des enjeux</a:t>
                      </a:r>
                      <a:endParaRPr lang="fr-FR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Réseau</a:t>
                      </a:r>
                      <a:r>
                        <a:rPr lang="fr-FR" sz="1400" baseline="0" dirty="0" smtClean="0"/>
                        <a:t> de transport et d’alimentation d’énergie et équipements lourds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 toujours en cours de collecte mais les différents éléments seront</a:t>
                      </a:r>
                      <a:r>
                        <a:rPr lang="fr-FR" sz="1400" baseline="0" dirty="0" smtClean="0"/>
                        <a:t> distingués</a:t>
                      </a:r>
                      <a:endParaRPr lang="fr-FR" sz="1400" dirty="0" smtClean="0"/>
                    </a:p>
                  </a:txBody>
                  <a:tcPr anchor="ctr"/>
                </a:tc>
              </a:tr>
              <a:tr h="528897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</a:t>
                      </a:r>
                      <a:r>
                        <a:rPr lang="fr-FR" sz="1400" baseline="0" dirty="0" smtClean="0"/>
                        <a:t>orts de plaisance dans les équipements de loisir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</a:t>
                      </a:r>
                      <a:r>
                        <a:rPr lang="fr-FR" sz="1400" baseline="0" dirty="0" smtClean="0"/>
                        <a:t> non disponible</a:t>
                      </a:r>
                      <a:endParaRPr lang="fr-FR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Chemin de grande randonnée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Valorisation</a:t>
                      </a:r>
                      <a:r>
                        <a:rPr lang="fr-FR" sz="1400" baseline="0" dirty="0" smtClean="0"/>
                        <a:t> dans l’étude</a:t>
                      </a:r>
                      <a:endParaRPr lang="fr-FR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Voies SNCF - RFN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Intégrées</a:t>
                      </a:r>
                      <a:r>
                        <a:rPr lang="fr-FR" sz="1400" baseline="0" dirty="0" smtClean="0"/>
                        <a:t> au diagnostic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7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28</a:t>
            </a:fld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567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076700" y="258465"/>
            <a:ext cx="2095445" cy="4001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Activités de loisir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15136" y="247651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815136" y="199535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16420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compléments – Thématiques - 4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des choix opérés par rapport aux remarques de l’AT2</a:t>
            </a:r>
          </a:p>
          <a:p>
            <a:pPr lvl="1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Patrimoine et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paysage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29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004766"/>
              </p:ext>
            </p:extLst>
          </p:nvPr>
        </p:nvGraphicFramePr>
        <p:xfrm>
          <a:off x="856343" y="2292350"/>
          <a:ext cx="7601857" cy="24434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07376"/>
                <a:gridCol w="4294481"/>
              </a:tblGrid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Enjeu</a:t>
                      </a:r>
                      <a:endParaRPr lang="fr-FR" sz="1400" dirty="0"/>
                    </a:p>
                  </a:txBody>
                  <a:tcPr anchor="ctr">
                    <a:solidFill>
                      <a:srgbClr val="F088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Prise en compte</a:t>
                      </a:r>
                      <a:endParaRPr lang="fr-FR" sz="1400" dirty="0"/>
                    </a:p>
                  </a:txBody>
                  <a:tcPr anchor="ctr">
                    <a:solidFill>
                      <a:srgbClr val="F088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Données monuments historiques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Contact</a:t>
                      </a:r>
                      <a:r>
                        <a:rPr lang="fr-FR" sz="1400" baseline="0" dirty="0" smtClean="0"/>
                        <a:t> des STAP/SDAP/DRAC et fourniture des données les plus à jour – Pas de nouveauté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Clos masures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Après</a:t>
                      </a:r>
                      <a:r>
                        <a:rPr lang="fr-FR" sz="1400" baseline="0" dirty="0" smtClean="0"/>
                        <a:t> contact avec le représentant de la mission UNESCO du CD76</a:t>
                      </a:r>
                      <a:r>
                        <a:rPr lang="fr-FR" sz="1400" baseline="0" dirty="0" smtClean="0">
                          <a:sym typeface="Wingdings" panose="05000000000000000000" pitchFamily="2" charset="2"/>
                        </a:rPr>
                        <a:t> Absence totale de données valorisables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Archéologie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Difficulté de récupérer</a:t>
                      </a:r>
                      <a:r>
                        <a:rPr lang="fr-FR" sz="1400" baseline="0" dirty="0" smtClean="0"/>
                        <a:t> la donnée</a:t>
                      </a:r>
                      <a:endParaRPr lang="fr-FR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Maison de l’eau à Villers-</a:t>
                      </a:r>
                      <a:r>
                        <a:rPr lang="fr-FR" sz="1400" dirty="0" err="1" smtClean="0"/>
                        <a:t>Écalles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Bâtiment qui n’a pas été pris</a:t>
                      </a:r>
                      <a:r>
                        <a:rPr lang="fr-FR" sz="1400" baseline="0" dirty="0" smtClean="0"/>
                        <a:t> en compte car il ne fait l’objet d’aucune protection ou label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68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652828" cy="3284538"/>
          </a:xfrm>
        </p:spPr>
        <p:txBody>
          <a:bodyPr/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Présentation des compléments apportés à l’analyse 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– Chambre d’agriculture</a:t>
            </a: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Atelier Insertion </a:t>
            </a:r>
            <a:r>
              <a:rPr lang="fr-FR" dirty="0"/>
              <a:t>territoriale </a:t>
            </a:r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contenu de l’étude agricole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46808"/>
            <a:ext cx="7940675" cy="4509864"/>
          </a:xfrm>
        </p:spPr>
        <p:txBody>
          <a:bodyPr/>
          <a:lstStyle/>
          <a:p>
            <a:r>
              <a:rPr lang="fr-FR" dirty="0" smtClean="0"/>
              <a:t>Trois grands thèmes :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Thème </a:t>
            </a:r>
            <a:r>
              <a:rPr lang="fr-FR" dirty="0" smtClean="0">
                <a:solidFill>
                  <a:srgbClr val="000000"/>
                </a:solidFill>
              </a:rPr>
              <a:t>1 : </a:t>
            </a:r>
            <a:r>
              <a:rPr lang="fr-FR" dirty="0">
                <a:solidFill>
                  <a:srgbClr val="000000"/>
                </a:solidFill>
              </a:rPr>
              <a:t>Espaces agricoles</a:t>
            </a:r>
          </a:p>
          <a:p>
            <a:pPr lvl="2">
              <a:buClr>
                <a:srgbClr val="FA1035"/>
              </a:buClr>
              <a:defRPr/>
            </a:pPr>
            <a:r>
              <a:rPr lang="fr-FR" dirty="0">
                <a:solidFill>
                  <a:srgbClr val="808080">
                    <a:lumMod val="50000"/>
                  </a:srgbClr>
                </a:solidFill>
                <a:cs typeface="Arial" charset="0"/>
              </a:rPr>
              <a:t>Travail finalisé et consolidé sur l’ensemble du périmètre (objet de la présentation)</a:t>
            </a:r>
          </a:p>
          <a:p>
            <a:pPr lvl="2">
              <a:buClr>
                <a:srgbClr val="FA1035"/>
              </a:buClr>
              <a:defRPr/>
            </a:pPr>
            <a:r>
              <a:rPr lang="fr-FR" dirty="0" smtClean="0">
                <a:solidFill>
                  <a:srgbClr val="808080">
                    <a:lumMod val="50000"/>
                  </a:srgbClr>
                </a:solidFill>
                <a:cs typeface="Arial" charset="0"/>
              </a:rPr>
              <a:t>Sous-thèmes </a:t>
            </a:r>
            <a:r>
              <a:rPr lang="fr-FR" dirty="0">
                <a:solidFill>
                  <a:srgbClr val="808080">
                    <a:lumMod val="50000"/>
                  </a:srgbClr>
                </a:solidFill>
                <a:cs typeface="Arial" charset="0"/>
              </a:rPr>
              <a:t>traités : occupation du sol agricole, évolution des surfaces agricoles, potentiel agricole, structures foncières, outils d’aménagement</a:t>
            </a:r>
            <a:endParaRPr lang="fr-FR" dirty="0">
              <a:solidFill>
                <a:srgbClr val="000000"/>
              </a:solidFill>
            </a:endParaRPr>
          </a:p>
          <a:p>
            <a:pPr lvl="1">
              <a:buClr>
                <a:srgbClr val="FA1035"/>
              </a:buClr>
              <a:defRPr/>
            </a:pPr>
            <a:r>
              <a:rPr lang="fr-FR" dirty="0">
                <a:solidFill>
                  <a:srgbClr val="000000"/>
                </a:solidFill>
              </a:rPr>
              <a:t>Thème 2 </a:t>
            </a:r>
            <a:r>
              <a:rPr lang="fr-FR" dirty="0" smtClean="0">
                <a:solidFill>
                  <a:srgbClr val="000000"/>
                </a:solidFill>
              </a:rPr>
              <a:t>: Structures </a:t>
            </a:r>
            <a:r>
              <a:rPr lang="fr-FR" dirty="0">
                <a:solidFill>
                  <a:srgbClr val="000000"/>
                </a:solidFill>
              </a:rPr>
              <a:t>agricoles</a:t>
            </a:r>
          </a:p>
          <a:p>
            <a:pPr lvl="2">
              <a:buClr>
                <a:srgbClr val="FA1035"/>
              </a:buClr>
              <a:defRPr/>
            </a:pPr>
            <a:r>
              <a:rPr lang="fr-FR" dirty="0">
                <a:solidFill>
                  <a:srgbClr val="808080">
                    <a:lumMod val="50000"/>
                  </a:srgbClr>
                </a:solidFill>
                <a:cs typeface="Arial" charset="0"/>
              </a:rPr>
              <a:t>Travail en cours de finalisation sur l’ensemble du périmètre</a:t>
            </a:r>
          </a:p>
          <a:p>
            <a:pPr lvl="1">
              <a:buClr>
                <a:srgbClr val="FA1035"/>
              </a:buClr>
              <a:defRPr/>
            </a:pPr>
            <a:r>
              <a:rPr lang="fr-FR" dirty="0">
                <a:solidFill>
                  <a:srgbClr val="000000"/>
                </a:solidFill>
              </a:rPr>
              <a:t>Thème 3 </a:t>
            </a:r>
            <a:r>
              <a:rPr lang="fr-FR" dirty="0" smtClean="0">
                <a:solidFill>
                  <a:srgbClr val="000000"/>
                </a:solidFill>
              </a:rPr>
              <a:t>: Tissu </a:t>
            </a:r>
            <a:r>
              <a:rPr lang="fr-FR" dirty="0">
                <a:solidFill>
                  <a:srgbClr val="000000"/>
                </a:solidFill>
              </a:rPr>
              <a:t>agricole</a:t>
            </a:r>
          </a:p>
          <a:p>
            <a:pPr lvl="2">
              <a:buClr>
                <a:srgbClr val="FA1035"/>
              </a:buClr>
              <a:defRPr/>
            </a:pPr>
            <a:r>
              <a:rPr lang="fr-FR" dirty="0">
                <a:solidFill>
                  <a:srgbClr val="808080">
                    <a:lumMod val="50000"/>
                  </a:srgbClr>
                </a:solidFill>
                <a:cs typeface="Arial" charset="0"/>
              </a:rPr>
              <a:t>Travail en cours de finalisation sur l’ensemble du périmètre</a:t>
            </a:r>
          </a:p>
          <a:p>
            <a:pPr marL="312738" lvl="1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3" y="6097884"/>
            <a:ext cx="840721" cy="708094"/>
          </a:xfrm>
          <a:prstGeom prst="rect">
            <a:avLst/>
          </a:prstGeom>
        </p:spPr>
      </p:pic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20023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7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E2444E33-509F-4A5F-A400-2A1161683ABE}" type="slidenum">
              <a:rPr lang="fr-FR" altLang="fr-FR" sz="1200" smtClean="0"/>
              <a:pPr>
                <a:defRPr/>
              </a:pPr>
              <a:t>32</a:t>
            </a:fld>
            <a:endParaRPr lang="fr-FR" altLang="fr-FR" sz="1200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Espaces agricoles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40768"/>
            <a:ext cx="7940675" cy="4608512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/>
              <a:t>O</a:t>
            </a:r>
            <a:r>
              <a:rPr lang="fr-FR" dirty="0" smtClean="0"/>
              <a:t>ccupation du sol – Les grandes caractéristiques 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48% d’espaces agricoles au sein du périmètre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Une dominante de terres labourables (83%)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Des prairies bien représentées en vallée (14%)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Des surfaces maraichères périurbaines (3%)</a:t>
            </a:r>
            <a:endParaRPr lang="fr-FR" dirty="0" smtClean="0"/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Trois grandes zones différenciées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A (ouest parisien) : maraichage et polyculture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B (Yvelines – Eure) : grandes cultures céréalières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C (Seine-Maritime) : cultures et prairies</a:t>
            </a:r>
          </a:p>
          <a:p>
            <a:pPr marL="842962" lvl="2" indent="0">
              <a:buNone/>
              <a:defRPr/>
            </a:pPr>
            <a:endParaRPr lang="fr-FR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3" y="6097884"/>
            <a:ext cx="840721" cy="708094"/>
          </a:xfrm>
          <a:prstGeom prst="rect">
            <a:avLst/>
          </a:prstGeom>
        </p:spPr>
      </p:pic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20023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4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Occupation du sol Zoom Zone 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33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20023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"/>
            <a:ext cx="9545658" cy="6858000"/>
          </a:xfrm>
          <a:prstGeom prst="rect">
            <a:avLst/>
          </a:prstGeom>
        </p:spPr>
      </p:pic>
      <p:sp>
        <p:nvSpPr>
          <p:cNvPr id="6" name="Rectangle 11"/>
          <p:cNvSpPr txBox="1">
            <a:spLocks noChangeArrowheads="1"/>
          </p:cNvSpPr>
          <p:nvPr/>
        </p:nvSpPr>
        <p:spPr>
          <a:xfrm>
            <a:off x="108368" y="3984862"/>
            <a:ext cx="4083049" cy="2305050"/>
          </a:xfrm>
          <a:prstGeom prst="rect">
            <a:avLst/>
          </a:prstGeom>
        </p:spPr>
        <p:txBody>
          <a:bodyPr anchor="b"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800" kern="0" dirty="0" smtClean="0">
                <a:solidFill>
                  <a:schemeClr val="tx1"/>
                </a:solidFill>
              </a:rPr>
              <a:t>Caractéristiques de la zone</a:t>
            </a:r>
          </a:p>
          <a:p>
            <a:pPr marL="171450" indent="-171450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kern="0" dirty="0" smtClean="0">
                <a:solidFill>
                  <a:schemeClr val="tx1"/>
                </a:solidFill>
              </a:rPr>
              <a:t>A peine 15% de surfaces agricoles, certaines communes n’ont aucun espace voué à l’agriculture</a:t>
            </a:r>
          </a:p>
          <a:p>
            <a:pPr marL="171450" indent="-171450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kern="0" dirty="0" smtClean="0">
                <a:solidFill>
                  <a:schemeClr val="tx1"/>
                </a:solidFill>
              </a:rPr>
              <a:t>Des terres labourables dédiées à la céréaliculture et des surfaces maraichères (726 ha)</a:t>
            </a:r>
          </a:p>
          <a:p>
            <a:pPr marL="171450" indent="-171450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kern="0" dirty="0" smtClean="0">
                <a:solidFill>
                  <a:schemeClr val="tx1"/>
                </a:solidFill>
              </a:rPr>
              <a:t>Un grand pôle maraîcher sur la boucle de Montesson</a:t>
            </a:r>
          </a:p>
          <a:p>
            <a:pPr marL="171450" indent="-171450" algn="just">
              <a:buFontTx/>
              <a:buChar char="-"/>
              <a:defRPr/>
            </a:pPr>
            <a:endParaRPr lang="fr-FR" altLang="fr-FR" sz="1100" b="0" kern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0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463A2C83-5632-47DC-BFDE-3C0BDF036DFE}" type="slidenum">
              <a:rPr lang="fr-FR" altLang="fr-FR" sz="1200" smtClean="0"/>
              <a:pPr>
                <a:defRPr/>
              </a:pPr>
              <a:t>34</a:t>
            </a:fld>
            <a:endParaRPr lang="fr-FR" altLang="fr-FR" sz="120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Evolution des espaces agricoles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736725"/>
            <a:ext cx="7940675" cy="4054475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/>
              <a:t>Méthodologie de travail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Evolution des surfaces appréhendées selon 2 critères :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Evolution des surfaces PAC déclarées entre deux périodes : 2006 et 2013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Evolution de la Surface Agricole Utile (SAU) des exploitations ayant leur siège d’exploitation au sein du périmètre selon le Recensement Général Agricole (RGA) (2000 et 2010)</a:t>
            </a:r>
            <a:endParaRPr lang="fr-FR" dirty="0" smtClean="0"/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Objectif de la méthode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Méthode permettant d’évaluer la pression foncière sur les espaces agricoles 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Il ne s’agit pas d’une méthode permettant de définir précisément la consommation des espaces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2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E785AEEE-D94C-4F3A-9A15-9A63E41C2928}" type="slidenum">
              <a:rPr lang="fr-FR" altLang="fr-FR" sz="1200" smtClean="0"/>
              <a:pPr>
                <a:defRPr/>
              </a:pPr>
              <a:t>35</a:t>
            </a:fld>
            <a:endParaRPr lang="fr-FR" altLang="fr-FR" sz="120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Evolution des espaces agricoles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355725"/>
            <a:ext cx="7940675" cy="4673600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/>
              <a:t>Une pression foncière importante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Une diminution globale des surfaces agricoles selon les 2 critères</a:t>
            </a:r>
          </a:p>
          <a:p>
            <a:pPr lvl="1">
              <a:buFont typeface="Wingdings" charset="0"/>
              <a:buChar char="n"/>
              <a:defRPr/>
            </a:pPr>
            <a:endParaRPr lang="fr-FR" dirty="0" smtClean="0"/>
          </a:p>
          <a:p>
            <a:pPr lvl="1">
              <a:buFont typeface="Wingdings" charset="0"/>
              <a:buChar char="n"/>
              <a:defRPr/>
            </a:pPr>
            <a:endParaRPr lang="fr-FR" dirty="0"/>
          </a:p>
          <a:p>
            <a:pPr lvl="1">
              <a:buFont typeface="Wingdings" charset="0"/>
              <a:buChar char="n"/>
              <a:defRPr/>
            </a:pPr>
            <a:endParaRPr lang="fr-FR" dirty="0" smtClean="0"/>
          </a:p>
          <a:p>
            <a:pPr marL="312738" lvl="1" indent="0">
              <a:buNone/>
              <a:defRPr/>
            </a:pPr>
            <a:endParaRPr lang="fr-FR" dirty="0" smtClean="0"/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 Mais des différences notables entre secteurs</a:t>
            </a:r>
            <a:endParaRPr lang="fr-FR" dirty="0"/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Augmentation des surfaces dans la zone A due aux déclarations des surfaces maraîchères à la PAC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Diminution de tout type d’espaces agricoles dans la zone B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>
                <a:solidFill>
                  <a:srgbClr val="000000"/>
                </a:solidFill>
              </a:rPr>
              <a:t>Diminution des espaces agricoles dans la zone C en particulier des prairies</a:t>
            </a:r>
            <a:endParaRPr lang="fr-FR" dirty="0">
              <a:solidFill>
                <a:srgbClr val="000000"/>
              </a:solidFill>
            </a:endParaRPr>
          </a:p>
          <a:p>
            <a:pPr lvl="1">
              <a:buFont typeface="Wingdings" charset="0"/>
              <a:buChar char="n"/>
              <a:defRPr/>
            </a:pPr>
            <a:endParaRPr lang="fr-FR" dirty="0" smtClean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108611"/>
              </p:ext>
            </p:extLst>
          </p:nvPr>
        </p:nvGraphicFramePr>
        <p:xfrm>
          <a:off x="292100" y="2224088"/>
          <a:ext cx="8545514" cy="1526772"/>
        </p:xfrm>
        <a:graphic>
          <a:graphicData uri="http://schemas.openxmlformats.org/drawingml/2006/table">
            <a:tbl>
              <a:tblPr firstRow="1" firstCol="1" bandRow="1"/>
              <a:tblGrid>
                <a:gridCol w="3165714"/>
                <a:gridCol w="1344635"/>
                <a:gridCol w="1345265"/>
                <a:gridCol w="1344635"/>
                <a:gridCol w="1345265"/>
              </a:tblGrid>
              <a:tr h="407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entière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A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(Ouest Parisien)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B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(Yvelines-Eure</a:t>
                      </a: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C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(Seine-Maritime)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167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Surfaces déclarées à la PAC en 2006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43 453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2 037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30 179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11 237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67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Surfaces déclarées à la PAC en 2013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43 192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2 123 ha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29 972 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kern="12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11 097ha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Evolution en nombre </a:t>
                      </a:r>
                      <a:r>
                        <a:rPr lang="fr-FR" sz="900" b="1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d’hectares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- 261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464" marR="9464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+ 86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464" marR="9464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- 207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464" marR="9464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-140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464" marR="9464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854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SAU</a:t>
                      </a:r>
                      <a:r>
                        <a:rPr lang="fr-FR" sz="9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des exploitations en 2000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69 524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43 892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20 338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SAU</a:t>
                      </a:r>
                      <a:r>
                        <a:rPr lang="fr-FR" sz="9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des exploitations en 2010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67 299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5 817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41 969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1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Evolution</a:t>
                      </a:r>
                      <a:r>
                        <a:rPr lang="fr-FR" sz="9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en 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47" marR="68147" marT="946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+9,88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-4,38%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-4,06%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9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7BA1EF51-8CAD-4724-91EF-7F61C3CDEB5B}" type="slidenum">
              <a:rPr lang="fr-FR" altLang="fr-FR" sz="1200" smtClean="0"/>
              <a:pPr>
                <a:defRPr/>
              </a:pPr>
              <a:t>36</a:t>
            </a:fld>
            <a:endParaRPr lang="fr-FR" altLang="fr-FR" sz="12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Evolution des surfaces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1"/>
          <p:cNvSpPr>
            <a:spLocks noGrp="1"/>
          </p:cNvSpPr>
          <p:nvPr>
            <p:ph type="body" sz="half" idx="2"/>
          </p:nvPr>
        </p:nvSpPr>
        <p:spPr>
          <a:xfrm>
            <a:off x="295277" y="1447800"/>
            <a:ext cx="4100512" cy="1676400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Perte des surfaces agricoles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entre 2006 et 2013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(selon déclaration PAC)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par commune</a:t>
            </a:r>
            <a:endParaRPr lang="fr-FR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54" y="981075"/>
            <a:ext cx="2715244" cy="39877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" y="3124200"/>
            <a:ext cx="7380204" cy="27230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1514475"/>
            <a:ext cx="1657350" cy="1181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6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00563" y="6459329"/>
            <a:ext cx="503237" cy="4572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A78F7C5A-197B-48C4-945F-C4F461D72259}" type="slidenum">
              <a:rPr lang="fr-FR" altLang="fr-FR" sz="1200" smtClean="0"/>
              <a:pPr>
                <a:defRPr/>
              </a:pPr>
              <a:t>37</a:t>
            </a:fld>
            <a:endParaRPr lang="fr-FR" altLang="fr-FR" sz="1200" smtClean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Potentiel agricole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84275"/>
            <a:ext cx="7940675" cy="4349750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/>
              <a:t>Méthodologie de travail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Définition de potentialités agronomiques à partir de la couche BRGM selon la typologie suivante :</a:t>
            </a:r>
          </a:p>
          <a:p>
            <a:pPr lvl="2">
              <a:defRPr/>
            </a:pPr>
            <a:r>
              <a:rPr lang="fr-FR" dirty="0"/>
              <a:t>Potentialités </a:t>
            </a:r>
            <a:r>
              <a:rPr lang="fr-FR" dirty="0" smtClean="0"/>
              <a:t>très bonnes </a:t>
            </a:r>
            <a:r>
              <a:rPr lang="fr-FR" dirty="0"/>
              <a:t>(= formations de </a:t>
            </a:r>
            <a:r>
              <a:rPr lang="fr-FR" dirty="0" err="1"/>
              <a:t>loess</a:t>
            </a:r>
            <a:r>
              <a:rPr lang="fr-FR" dirty="0"/>
              <a:t> et de limons de </a:t>
            </a:r>
            <a:r>
              <a:rPr lang="fr-FR" dirty="0" smtClean="0"/>
              <a:t>plateau)</a:t>
            </a:r>
          </a:p>
          <a:p>
            <a:pPr lvl="2">
              <a:defRPr/>
            </a:pPr>
            <a:r>
              <a:rPr lang="fr-FR" dirty="0" smtClean="0"/>
              <a:t>Potentialités bonnes (= formations intermédiaires, limons de pente)</a:t>
            </a:r>
            <a:endParaRPr lang="fr-FR" dirty="0"/>
          </a:p>
          <a:p>
            <a:pPr lvl="2">
              <a:defRPr/>
            </a:pPr>
            <a:r>
              <a:rPr lang="fr-FR" dirty="0"/>
              <a:t>Potentialités moyennes </a:t>
            </a:r>
            <a:r>
              <a:rPr lang="fr-FR" dirty="0" smtClean="0"/>
              <a:t>(= alluvions et argiles à silex)</a:t>
            </a:r>
            <a:endParaRPr lang="fr-FR" dirty="0"/>
          </a:p>
          <a:p>
            <a:pPr lvl="2">
              <a:defRPr/>
            </a:pPr>
            <a:r>
              <a:rPr lang="fr-FR" dirty="0"/>
              <a:t>Potentialités faibles (formations </a:t>
            </a:r>
            <a:r>
              <a:rPr lang="fr-FR" dirty="0" smtClean="0"/>
              <a:t>crayeuses</a:t>
            </a:r>
            <a:r>
              <a:rPr lang="fr-FR" dirty="0"/>
              <a:t> </a:t>
            </a:r>
            <a:r>
              <a:rPr lang="fr-FR" dirty="0" smtClean="0"/>
              <a:t>et/ou sableuses)</a:t>
            </a:r>
            <a:endParaRPr lang="fr-FR" dirty="0"/>
          </a:p>
          <a:p>
            <a:pPr lvl="1">
              <a:defRPr/>
            </a:pPr>
            <a:r>
              <a:rPr lang="fr-FR" dirty="0" smtClean="0"/>
              <a:t>Fiabilisation de cette couche à dire d’experts (agronomes </a:t>
            </a:r>
            <a:r>
              <a:rPr lang="fr-FR" dirty="0"/>
              <a:t>et conseillers </a:t>
            </a:r>
            <a:r>
              <a:rPr lang="fr-FR" dirty="0" smtClean="0"/>
              <a:t>agricoles), sur la base de leurs connaissances terrain :</a:t>
            </a:r>
          </a:p>
          <a:p>
            <a:pPr lvl="2">
              <a:defRPr/>
            </a:pPr>
            <a:r>
              <a:rPr lang="fr-FR" dirty="0" smtClean="0">
                <a:solidFill>
                  <a:srgbClr val="000000"/>
                </a:solidFill>
              </a:rPr>
              <a:t>Texture réelle du sol, épaisseur</a:t>
            </a:r>
          </a:p>
          <a:p>
            <a:pPr lvl="2">
              <a:defRPr/>
            </a:pPr>
            <a:r>
              <a:rPr lang="fr-FR" dirty="0" smtClean="0">
                <a:solidFill>
                  <a:srgbClr val="000000"/>
                </a:solidFill>
              </a:rPr>
              <a:t>Rendements</a:t>
            </a:r>
          </a:p>
          <a:p>
            <a:pPr lvl="2">
              <a:defRPr/>
            </a:pPr>
            <a:r>
              <a:rPr lang="fr-FR" dirty="0" smtClean="0">
                <a:solidFill>
                  <a:srgbClr val="000000"/>
                </a:solidFill>
              </a:rPr>
              <a:t>Types de culture</a:t>
            </a:r>
          </a:p>
          <a:p>
            <a:pPr lvl="2">
              <a:defRPr/>
            </a:pPr>
            <a:r>
              <a:rPr lang="fr-FR" dirty="0" smtClean="0">
                <a:solidFill>
                  <a:srgbClr val="000000"/>
                </a:solidFill>
              </a:rPr>
              <a:t>Drainage</a:t>
            </a:r>
            <a:endParaRPr lang="fr-FR" dirty="0">
              <a:solidFill>
                <a:srgbClr val="000000"/>
              </a:solidFill>
            </a:endParaRPr>
          </a:p>
          <a:p>
            <a:pPr marL="312738" lvl="1" indent="0">
              <a:buNone/>
              <a:defRPr/>
            </a:pPr>
            <a:endParaRPr lang="fr-FR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7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A78F7C5A-197B-48C4-945F-C4F461D72259}" type="slidenum">
              <a:rPr lang="fr-FR" altLang="fr-FR" sz="1200" smtClean="0"/>
              <a:pPr>
                <a:defRPr/>
              </a:pPr>
              <a:t>38</a:t>
            </a:fld>
            <a:endParaRPr lang="fr-FR" altLang="fr-FR" sz="1200" smtClean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Potentiel agricole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736725"/>
            <a:ext cx="7940675" cy="4054475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/>
              <a:t>Un potentiel bon à très bon pour 62% des espaces agricoles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Des régions agricoles au potentiel agricole important et une valorisation optimale des espaces à moindre potentiel par le drainage</a:t>
            </a:r>
          </a:p>
          <a:p>
            <a:pPr lvl="1">
              <a:buFont typeface="Wingdings" charset="0"/>
              <a:buChar char="n"/>
              <a:defRPr/>
            </a:pPr>
            <a:r>
              <a:rPr lang="fr-FR" dirty="0" smtClean="0"/>
              <a:t>Une disparité entre secteurs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A : une majorité de terres à potentiel faible ou moyen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B : 60% de terres à bon ou très bon potentiel</a:t>
            </a:r>
          </a:p>
          <a:p>
            <a:pPr lvl="2">
              <a:buFont typeface="Symbol" charset="0"/>
              <a:buChar char="¾"/>
              <a:defRPr/>
            </a:pPr>
            <a:r>
              <a:rPr lang="fr-FR" dirty="0" smtClean="0"/>
              <a:t>Zone C : 80% des terres à bon ou très bon potentiel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6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66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Potentiel agricole Zoom Zone 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39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0"/>
            <a:ext cx="9477374" cy="68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5B58B7A0-0504-49C4-90C8-C4B7B71C9DEE}" type="slidenum">
              <a:rPr lang="fr-FR" altLang="fr-FR" sz="1200" smtClean="0"/>
              <a:pPr>
                <a:defRPr/>
              </a:pPr>
              <a:t>40</a:t>
            </a:fld>
            <a:endParaRPr lang="fr-FR" altLang="fr-FR" sz="120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Structures foncières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054100"/>
            <a:ext cx="7940675" cy="4870450"/>
          </a:xfrm>
        </p:spPr>
        <p:txBody>
          <a:bodyPr/>
          <a:lstStyle/>
          <a:p>
            <a:pPr marL="0" indent="0" algn="just">
              <a:buFont typeface="Wingdings" charset="0"/>
              <a:buNone/>
              <a:defRPr/>
            </a:pPr>
            <a:r>
              <a:rPr lang="fr-FR" dirty="0" smtClean="0"/>
              <a:t>Méthodologie de travail sur les structures foncières</a:t>
            </a:r>
          </a:p>
          <a:p>
            <a:pPr lvl="1" algn="just">
              <a:buFont typeface="Wingdings" charset="0"/>
              <a:buChar char="n"/>
              <a:defRPr/>
            </a:pPr>
            <a:r>
              <a:rPr lang="fr-FR" dirty="0" smtClean="0"/>
              <a:t>Analyse de la structuration foncière selon 3 critères :</a:t>
            </a:r>
          </a:p>
          <a:p>
            <a:pPr lvl="2" algn="just">
              <a:buFont typeface="Symbol" charset="0"/>
              <a:buChar char="¾"/>
              <a:defRPr/>
            </a:pPr>
            <a:r>
              <a:rPr lang="fr-FR" dirty="0" smtClean="0"/>
              <a:t>Taille moyenne des ilots répartis en différentes classes :</a:t>
            </a:r>
          </a:p>
          <a:p>
            <a:pPr marL="1771650" lvl="5" indent="-171450" algn="just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 </a:t>
            </a:r>
            <a:r>
              <a:rPr lang="fr-FR" sz="1400" dirty="0" smtClean="0"/>
              <a:t>0 à 1 ha (très petit)</a:t>
            </a:r>
          </a:p>
          <a:p>
            <a:pPr marL="1771650" lvl="5" indent="-171450" algn="just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 1,01 à 5 ha (petit)</a:t>
            </a:r>
          </a:p>
          <a:p>
            <a:pPr marL="1771650" lvl="5" indent="-171450" algn="just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 5,01 à 15 ha (moyen)</a:t>
            </a:r>
          </a:p>
          <a:p>
            <a:pPr marL="1771650" lvl="5" indent="-171450" algn="just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 Supérieure à 15 ha (grand)</a:t>
            </a:r>
          </a:p>
          <a:p>
            <a:pPr lvl="2" algn="just">
              <a:buFont typeface="Symbol" charset="0"/>
              <a:buChar char="¾"/>
              <a:defRPr/>
            </a:pPr>
            <a:r>
              <a:rPr lang="fr-FR" dirty="0" smtClean="0"/>
              <a:t>Dispersion parcellaire </a:t>
            </a:r>
          </a:p>
          <a:p>
            <a:pPr lvl="5" algn="just"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   Calcul des distances moyennes entre ilots PAC d’une même exploitation agricole permettant de distinguer les exploitations ayant une forte dispersion associée à des déplacements conséquents de celles bénéficiant d’un bon regroupement parcellaire et de faibles distances à parcourir</a:t>
            </a:r>
          </a:p>
          <a:p>
            <a:pPr lvl="2" algn="just">
              <a:buFont typeface="Symbol" charset="0"/>
              <a:buChar char="¾"/>
              <a:defRPr/>
            </a:pPr>
            <a:r>
              <a:rPr lang="fr-FR" dirty="0" smtClean="0"/>
              <a:t>Morcellement du foncier</a:t>
            </a:r>
          </a:p>
          <a:p>
            <a:pPr marL="1771650" lvl="5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Evalué selon la densité de parcelles cadastrales par ilot et par ha</a:t>
            </a:r>
          </a:p>
          <a:p>
            <a:pPr marL="1771650" lvl="5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 smtClean="0"/>
              <a:t>Indicateur finalement complémentaire de la taille moyenne des ilots</a:t>
            </a:r>
          </a:p>
        </p:txBody>
      </p:sp>
      <p:pic>
        <p:nvPicPr>
          <p:cNvPr id="5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 foncière Zoom sur la Zone B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0"/>
            <a:ext cx="9734550" cy="6953249"/>
          </a:xfrm>
        </p:spPr>
      </p:pic>
      <p:sp>
        <p:nvSpPr>
          <p:cNvPr id="3" name="ZoneTexte 2"/>
          <p:cNvSpPr txBox="1"/>
          <p:nvPr/>
        </p:nvSpPr>
        <p:spPr>
          <a:xfrm>
            <a:off x="-38102" y="5044727"/>
            <a:ext cx="3209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/>
              <a:t>Taille moyenne des ilots de 4,5 ha contre près de 7 ha à l’échelle inter régionale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/>
              <a:t>Morcellement important en lisières urbaines et en vallées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/>
              <a:t>B</a:t>
            </a:r>
            <a:r>
              <a:rPr lang="fr-FR" sz="1200" b="1" dirty="0" smtClean="0"/>
              <a:t>onne structuration au cœur des plateaux agricoles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7558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3BE115C5-D4B9-45F0-B921-AC62FB725595}" type="slidenum">
              <a:rPr lang="fr-FR" altLang="fr-FR" sz="1200" smtClean="0"/>
              <a:pPr>
                <a:defRPr/>
              </a:pPr>
              <a:t>42</a:t>
            </a:fld>
            <a:endParaRPr lang="fr-FR" altLang="fr-FR" sz="12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Titre - Arial bold 24 pt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36725"/>
            <a:ext cx="3733800" cy="4054475"/>
          </a:xfrm>
        </p:spPr>
        <p:txBody>
          <a:bodyPr anchor="b"/>
          <a:lstStyle/>
          <a:p>
            <a:pPr marL="0" indent="0" algn="just">
              <a:defRPr/>
            </a:pPr>
            <a:endParaRPr lang="fr-FR" altLang="fr-FR" sz="1100" b="0" dirty="0" smtClean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706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57175" y="4286012"/>
            <a:ext cx="2781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b="1" dirty="0" smtClean="0"/>
              <a:t>Une certaine homogénéité au sein du périmètre avec une distance moyenne de 2km</a:t>
            </a:r>
          </a:p>
          <a:p>
            <a:pPr marL="285750" indent="-285750">
              <a:buFontTx/>
              <a:buChar char="-"/>
            </a:pPr>
            <a:r>
              <a:rPr lang="fr-FR" sz="1200" b="1" dirty="0" smtClean="0"/>
              <a:t>Des distances plus longues pour les systèmes céréaliers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29263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 d’aménagement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449735"/>
            <a:ext cx="8633618" cy="4474815"/>
          </a:xfrm>
        </p:spPr>
        <p:txBody>
          <a:bodyPr/>
          <a:lstStyle/>
          <a:p>
            <a:pPr lvl="1">
              <a:defRPr/>
            </a:pPr>
            <a:r>
              <a:rPr lang="fr-FR" altLang="fr-FR" dirty="0" smtClean="0"/>
              <a:t>Equipements agricoles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Drainage : réseaux de drains enterrés sur les plateaux agricoles dans des sols composés d’argiles à silex (tendance </a:t>
            </a:r>
            <a:r>
              <a:rPr lang="fr-FR" altLang="fr-FR" dirty="0" err="1" smtClean="0">
                <a:solidFill>
                  <a:srgbClr val="000000"/>
                </a:solidFill>
              </a:rPr>
              <a:t>hydromorphe</a:t>
            </a:r>
            <a:r>
              <a:rPr lang="fr-FR" altLang="fr-FR" dirty="0" smtClean="0">
                <a:solidFill>
                  <a:srgbClr val="000000"/>
                </a:solidFill>
              </a:rPr>
              <a:t>) rendant la culture de céréales possible – secteurs drainés très présents dans les franges Yvelines - Eure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Irrigation : secteurs qui se limitent quasi exclusivement aux zones maraichères</a:t>
            </a:r>
            <a:endParaRPr lang="fr-FR" altLang="fr-FR" dirty="0" smtClean="0"/>
          </a:p>
          <a:p>
            <a:pPr lvl="1">
              <a:defRPr/>
            </a:pPr>
            <a:r>
              <a:rPr lang="fr-FR" altLang="fr-FR" dirty="0" smtClean="0"/>
              <a:t>Outils d’intervention foncière en faveur de l’agriculture</a:t>
            </a:r>
            <a:endParaRPr lang="fr-FR" altLang="fr-FR" dirty="0"/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Prise en compte de l’aménagement foncier de l’A150 et recensement des ouvrages d’hydrauliques douces pour limiter le risque inondation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Recensement des Zones </a:t>
            </a:r>
            <a:r>
              <a:rPr lang="fr-FR" altLang="fr-FR" dirty="0">
                <a:solidFill>
                  <a:srgbClr val="000000"/>
                </a:solidFill>
              </a:rPr>
              <a:t>A</a:t>
            </a:r>
            <a:r>
              <a:rPr lang="fr-FR" altLang="fr-FR" dirty="0" smtClean="0">
                <a:solidFill>
                  <a:srgbClr val="000000"/>
                </a:solidFill>
              </a:rPr>
              <a:t>gricoles </a:t>
            </a:r>
            <a:r>
              <a:rPr lang="fr-FR" altLang="fr-FR" dirty="0">
                <a:solidFill>
                  <a:srgbClr val="000000"/>
                </a:solidFill>
              </a:rPr>
              <a:t>P</a:t>
            </a:r>
            <a:r>
              <a:rPr lang="fr-FR" altLang="fr-FR" dirty="0" smtClean="0">
                <a:solidFill>
                  <a:srgbClr val="000000"/>
                </a:solidFill>
              </a:rPr>
              <a:t>rotégées (ZAP)  et des Périmètres régionaux d’intervention foncière (PRIF), une spécificité de l’Ile-de-France</a:t>
            </a:r>
          </a:p>
          <a:p>
            <a:pPr lvl="2"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  <a:p>
            <a:pPr marL="842962" lvl="2" indent="0">
              <a:buNone/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43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605729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35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 d’aménagement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474815"/>
          </a:xfrm>
        </p:spPr>
        <p:txBody>
          <a:bodyPr/>
          <a:lstStyle/>
          <a:p>
            <a:pPr lvl="1">
              <a:defRPr/>
            </a:pPr>
            <a:r>
              <a:rPr lang="fr-FR" altLang="fr-FR" dirty="0" smtClean="0"/>
              <a:t>Equipements agricoles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Drainage : réseaux de drains enterrés sur les plateaux agricoles dans des sols composés d’argiles à silex (tendance </a:t>
            </a:r>
            <a:r>
              <a:rPr lang="fr-FR" altLang="fr-FR" dirty="0" err="1" smtClean="0">
                <a:solidFill>
                  <a:srgbClr val="000000"/>
                </a:solidFill>
              </a:rPr>
              <a:t>hydromorphe</a:t>
            </a:r>
            <a:r>
              <a:rPr lang="fr-FR" altLang="fr-FR" dirty="0" smtClean="0">
                <a:solidFill>
                  <a:srgbClr val="000000"/>
                </a:solidFill>
              </a:rPr>
              <a:t>) rendant la culture de céréales possible – secteurs drainés très présents dans les franges Yvelines - Eure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Irrigation : secteurs qui se limitent quasi exclusivement aux zones maraichères</a:t>
            </a:r>
            <a:endParaRPr lang="fr-FR" altLang="fr-FR" dirty="0" smtClean="0"/>
          </a:p>
          <a:p>
            <a:pPr lvl="1">
              <a:defRPr/>
            </a:pPr>
            <a:r>
              <a:rPr lang="fr-FR" altLang="fr-FR" dirty="0" smtClean="0"/>
              <a:t>Outils d’intervention foncière en faveur de l’agriculture</a:t>
            </a:r>
            <a:endParaRPr lang="fr-FR" altLang="fr-FR" dirty="0"/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Aménagement foncier de l’A150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Ouvrages d’hydrauliques douces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ZAP – PRIF en Ile-de-France</a:t>
            </a:r>
          </a:p>
          <a:p>
            <a:pPr lvl="2"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  <a:p>
            <a:pPr marL="842962" lvl="2" indent="0">
              <a:buNone/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605729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925" y="-23435"/>
            <a:ext cx="9458325" cy="688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0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Avancement des travaux thème 2 &amp;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474815"/>
          </a:xfrm>
        </p:spPr>
        <p:txBody>
          <a:bodyPr/>
          <a:lstStyle/>
          <a:p>
            <a:pPr marL="0" indent="0">
              <a:defRPr/>
            </a:pPr>
            <a:r>
              <a:rPr lang="fr-FR" altLang="fr-FR" dirty="0" smtClean="0"/>
              <a:t>Thème 2 Structures agricoles</a:t>
            </a:r>
          </a:p>
          <a:p>
            <a:pPr lvl="1">
              <a:defRPr/>
            </a:pPr>
            <a:r>
              <a:rPr lang="fr-FR" altLang="fr-FR" dirty="0" smtClean="0"/>
              <a:t>Localisation des fermes en activités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Identification </a:t>
            </a:r>
            <a:r>
              <a:rPr lang="fr-FR" altLang="fr-FR" dirty="0">
                <a:solidFill>
                  <a:srgbClr val="000000"/>
                </a:solidFill>
              </a:rPr>
              <a:t>des fermes en activités au sein du périmètre par grand type de production (polyculture, élevage, mixte, maraichage…) : travail en cours de consolidation, encore quelques vérifications terrains à </a:t>
            </a:r>
            <a:r>
              <a:rPr lang="fr-FR" altLang="fr-FR" dirty="0" smtClean="0">
                <a:solidFill>
                  <a:srgbClr val="000000"/>
                </a:solidFill>
              </a:rPr>
              <a:t>réaliser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Zoom sur l’activité d’élevage : ICPE-RSD – données récoltées, analyse et synthèse à réaliser</a:t>
            </a:r>
            <a:endParaRPr lang="fr-FR" altLang="fr-FR" dirty="0" smtClean="0"/>
          </a:p>
          <a:p>
            <a:pPr lvl="1">
              <a:defRPr/>
            </a:pPr>
            <a:r>
              <a:rPr lang="fr-FR" altLang="fr-FR" dirty="0" smtClean="0"/>
              <a:t>Identification des signes de qualité et des formes de diversification</a:t>
            </a:r>
            <a:endParaRPr lang="fr-FR" altLang="fr-FR" dirty="0"/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Signes de qualité : localisation des fermes orientées en agriculture biologique, périmètre AOC, IGP – données récoltées, synthèse à réaliser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Les producteurs fermiers par type de production – identification terminée, synthèse à réaliser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Les exploitations agricoles faisant de l’accueil de public (ferme pédagogique, ferme auberge, ferme équestre, gîte, vente directe…) – travail en cours de consolidation</a:t>
            </a:r>
          </a:p>
          <a:p>
            <a:pPr lvl="2"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  <a:p>
            <a:pPr marL="842962" lvl="2" indent="0">
              <a:buNone/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45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605729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86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Avancement des travaux thème 2 &amp;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474815"/>
          </a:xfrm>
        </p:spPr>
        <p:txBody>
          <a:bodyPr/>
          <a:lstStyle/>
          <a:p>
            <a:pPr marL="0" indent="0">
              <a:defRPr/>
            </a:pPr>
            <a:r>
              <a:rPr lang="fr-FR" altLang="fr-FR" dirty="0" smtClean="0"/>
              <a:t>Thème 3 Tissu agricole</a:t>
            </a:r>
            <a:endParaRPr lang="fr-FR" altLang="fr-FR" dirty="0"/>
          </a:p>
          <a:p>
            <a:pPr lvl="1">
              <a:defRPr/>
            </a:pPr>
            <a:r>
              <a:rPr lang="fr-FR" altLang="fr-FR" dirty="0" smtClean="0"/>
              <a:t>Emplois directs et indirects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Données RGA (Registre Parcellaire Graphique) concaténées et analysées pour les emplois directs en nombre d’Unité de Travail Annuel (UTA)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Emplois indirects : identification des opérateurs concernés (coopérative, silos, CUMA…) - Enquête en cours auprès de ces opérateurs pour évaluer les emplois indirects sur le périmètre</a:t>
            </a:r>
          </a:p>
          <a:p>
            <a:pPr lvl="1">
              <a:defRPr/>
            </a:pPr>
            <a:r>
              <a:rPr lang="fr-FR" altLang="fr-FR" dirty="0" smtClean="0"/>
              <a:t>Filières agricoles et grands flux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Données RGA concaténées et analysées – collecte de données locales sur les filières auprès des opérateurs et partenaires économique en cours</a:t>
            </a:r>
          </a:p>
          <a:p>
            <a:pPr lvl="2">
              <a:defRPr/>
            </a:pPr>
            <a:r>
              <a:rPr lang="fr-FR" altLang="fr-FR" dirty="0" smtClean="0">
                <a:solidFill>
                  <a:srgbClr val="000000"/>
                </a:solidFill>
              </a:rPr>
              <a:t>Flux – données capitalisées, synthèse à réaliser</a:t>
            </a:r>
          </a:p>
          <a:p>
            <a:pPr marL="842962" lvl="2" indent="0">
              <a:buNone/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46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6057292"/>
            <a:ext cx="840721" cy="708094"/>
          </a:xfrm>
          <a:prstGeom prst="rect">
            <a:avLst/>
          </a:prstGeom>
        </p:spPr>
      </p:pic>
      <p:pic>
        <p:nvPicPr>
          <p:cNvPr id="7" name="Picture 2" descr="C:\Documents and Settings\VANDENABEELE Sandrin\Mes documents\sandrine\AMENAGEMENT\FONCIER\LNPN\LNPN 2014\réunion de lancement 03-fév\logo ca\logo_CsA_Normandie_IDF-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0666"/>
            <a:ext cx="640982" cy="79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28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Hiérarchisation des enjeux</a:t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Atelier </a:t>
            </a:r>
            <a:r>
              <a:rPr lang="fr-FR" dirty="0"/>
              <a:t>Insertion territoriale </a:t>
            </a:r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– Notion d’enjeu et objectif de la hiérarchisation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1576" y="786757"/>
            <a:ext cx="7991475" cy="5563831"/>
          </a:xfrm>
        </p:spPr>
        <p:txBody>
          <a:bodyPr>
            <a:spAutoFit/>
          </a:bodyPr>
          <a:lstStyle/>
          <a:p>
            <a:r>
              <a:rPr lang="fr-FR" dirty="0" smtClean="0"/>
              <a:t> 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Qu’est ce qu’un enjeu?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Elément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caractérisant le territoire traversé et valeur prise par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un usage,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une fonction, un territoire au regard de considérations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multiples : 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santé et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sécurité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publique,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développement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public,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qualité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de la vie,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préoccupations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écologiques, patrimoniales, paysagères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ou socio-économiques</a:t>
            </a:r>
          </a:p>
          <a:p>
            <a:pPr lvl="2">
              <a:buClr>
                <a:srgbClr val="FA1035"/>
              </a:buClr>
            </a:pP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b="1" u="sng" dirty="0" smtClean="0">
                <a:solidFill>
                  <a:schemeClr val="bg2">
                    <a:lumMod val="50000"/>
                  </a:schemeClr>
                </a:solidFill>
              </a:rPr>
              <a:t>Et aussi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: Élément dont la destruction ou l’altération pourrait représenter directement ou indirectement une perte pour les composantes et / ou les acteurs du territoire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Objectifs principaux de la hiérarchisation des enjeux</a:t>
            </a:r>
          </a:p>
          <a:p>
            <a:pPr lvl="2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Participer à la définition des Zones de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passage et donc proposer une 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Contribuer à l’outil d’aide à la décision pour définir un projet de moindre impact répondant aux objectifs du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projet</a:t>
            </a:r>
          </a:p>
          <a:p>
            <a:pPr marL="3175" lvl="2" indent="0" algn="ctr">
              <a:buClr>
                <a:srgbClr val="FA1035"/>
              </a:buClr>
              <a:buNone/>
            </a:pP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marL="3175" lvl="2" indent="0" algn="ctr">
              <a:buClr>
                <a:srgbClr val="FA1035"/>
              </a:buClr>
              <a:buNone/>
            </a:pPr>
            <a:r>
              <a:rPr lang="fr-FR" b="1" i="1" dirty="0" smtClean="0">
                <a:solidFill>
                  <a:schemeClr val="bg2">
                    <a:lumMod val="50000"/>
                  </a:schemeClr>
                </a:solidFill>
              </a:rPr>
              <a:t>L’analyse doit donc permettre une lecture discriminée du territoire</a:t>
            </a:r>
            <a:endParaRPr lang="fr-FR" b="1" i="1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48</a:t>
            </a:fld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– Quelles données prendre en compte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0" y="925416"/>
            <a:ext cx="7991475" cy="3867213"/>
          </a:xfrm>
        </p:spPr>
        <p:txBody>
          <a:bodyPr>
            <a:spAutoFit/>
          </a:bodyPr>
          <a:lstStyle/>
          <a:p>
            <a:r>
              <a:rPr lang="fr-FR" dirty="0" smtClean="0"/>
              <a:t> 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Conditions </a:t>
            </a:r>
            <a:r>
              <a:rPr lang="fr-FR" dirty="0">
                <a:solidFill>
                  <a:srgbClr val="000000"/>
                </a:solidFill>
              </a:rPr>
              <a:t>nécessaire pour </a:t>
            </a:r>
            <a:r>
              <a:rPr lang="fr-FR" dirty="0" smtClean="0">
                <a:solidFill>
                  <a:srgbClr val="000000"/>
                </a:solidFill>
              </a:rPr>
              <a:t>valoriser une donnée de territoire  comme un enjeu à  stade des études</a:t>
            </a:r>
          </a:p>
          <a:p>
            <a:pPr lvl="1">
              <a:buClr>
                <a:srgbClr val="FA1035"/>
              </a:buClr>
            </a:pPr>
            <a:endParaRPr lang="fr-FR" dirty="0">
              <a:solidFill>
                <a:srgbClr val="000000"/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Disponibilité de l’information à l’échelle de toute le territoire 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Information donnant une lecture fine du territoire et non globale (échelle communale , départementale…) </a:t>
            </a:r>
          </a:p>
          <a:p>
            <a:pPr lvl="2">
              <a:buClr>
                <a:srgbClr val="FA1035"/>
              </a:buClr>
            </a:pP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Information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suffisamment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discrétisée / variée 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pour apporter une information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intéressante  </a:t>
            </a:r>
          </a:p>
          <a:p>
            <a:pPr lvl="2">
              <a:buClr>
                <a:srgbClr val="FA1035"/>
              </a:buClr>
            </a:pPr>
            <a:endParaRPr lang="fr-F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49</a:t>
            </a:fld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Principes retenus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30925"/>
            <a:ext cx="8016874" cy="1012585"/>
          </a:xfrm>
        </p:spPr>
        <p:txBody>
          <a:bodyPr>
            <a:spAutoFit/>
          </a:bodyPr>
          <a:lstStyle/>
          <a:p>
            <a:r>
              <a:rPr lang="fr-FR" dirty="0" smtClean="0"/>
              <a:t>Principes généraux retenus</a:t>
            </a:r>
          </a:p>
          <a:p>
            <a:pPr lvl="1">
              <a:buClr>
                <a:srgbClr val="FA1035"/>
              </a:buClr>
            </a:pPr>
            <a:endParaRPr lang="fr-FR" sz="1000" dirty="0" smtClean="0">
              <a:solidFill>
                <a:srgbClr val="000000"/>
              </a:solidFill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Thématiques retenues pour la hiérarchisation des enjeux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50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918477"/>
              </p:ext>
            </p:extLst>
          </p:nvPr>
        </p:nvGraphicFramePr>
        <p:xfrm>
          <a:off x="488950" y="1399313"/>
          <a:ext cx="8016875" cy="4225392"/>
        </p:xfrm>
        <a:graphic>
          <a:graphicData uri="http://schemas.openxmlformats.org/drawingml/2006/table">
            <a:tbl>
              <a:tblPr/>
              <a:tblGrid>
                <a:gridCol w="2748847"/>
                <a:gridCol w="193505"/>
                <a:gridCol w="5074523"/>
              </a:tblGrid>
              <a:tr h="26945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Composante  du territoire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Enjeu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10998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Milieu physique 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299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Risques Souterrains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Risque retrait-gonflement d’argile 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Bétoires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Risques carrières et PPRMT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>
                        <a:solidFill>
                          <a:srgbClr val="373737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Zone rouge des PPRMT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Ressources en eau 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Captages AEP et périmètres de protections associés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Captages Grenelle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Captages prioritaires du SDAGE Seine-Normandie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Aire d’alimentation des captages Grenelle et prioritaires SDAGE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Vulnérabilité des aquifères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Autres points d’eau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Eaux superficielles et risques inondations 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Cours d’eau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Cours d’eau couvert par un SAGE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Zones inondables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Paysage et patrimoine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22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Zonage de protection du patrimoine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PNR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Parc National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Site UNESCO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Site inscrit ou classé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9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ZPPAUP/AMVAP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54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Monuments historiques et périmètres associés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071986"/>
              </p:ext>
            </p:extLst>
          </p:nvPr>
        </p:nvGraphicFramePr>
        <p:xfrm>
          <a:off x="488951" y="1466384"/>
          <a:ext cx="8324850" cy="4656626"/>
        </p:xfrm>
        <a:graphic>
          <a:graphicData uri="http://schemas.openxmlformats.org/drawingml/2006/table">
            <a:tbl>
              <a:tblPr/>
              <a:tblGrid>
                <a:gridCol w="3055385"/>
                <a:gridCol w="5269465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Composante du territoire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Élément</a:t>
                      </a:r>
                      <a:r>
                        <a:rPr lang="fr-F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d’e</a:t>
                      </a:r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njeu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2480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Milieu </a:t>
                      </a:r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naturel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8033">
                <a:tc row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Protections réglementaires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Site </a:t>
                      </a:r>
                      <a:r>
                        <a:rPr lang="fr-FR" sz="1200" dirty="0" err="1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Natura</a:t>
                      </a: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 2000 </a:t>
                      </a:r>
                      <a:endParaRPr lang="fr-FR" sz="1200" b="0" i="0" u="none" strike="noStrike" dirty="0">
                        <a:solidFill>
                          <a:srgbClr val="373737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547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Arrêté Préfectoral de Protection de Biotope  (validé ou projet)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Cours d'eau soumis au décret </a:t>
                      </a:r>
                      <a:r>
                        <a:rPr lang="fr-F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« frayère »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Cours d’eau soumis au décret « continuité écologique »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Zone humide d'intérêt environnemental particulier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rowSpan="6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Outils de gestion /</a:t>
                      </a: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planification territoriale</a:t>
                      </a:r>
                      <a:endParaRPr lang="fr-FR" sz="1200" dirty="0" smtClean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SDAGE, SAGE, SRCE, SCOT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i="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Zone humide stratégique pour la gestion de l'Eau</a:t>
                      </a:r>
                      <a:endParaRPr lang="fr-FR" sz="1200" i="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Cours d'eau réservoir biologique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ZAP</a:t>
                      </a:r>
                      <a:r>
                        <a:rPr lang="fr-FR" sz="1200" baseline="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 anguille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Réservoir de biodiversité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Corridor fonctionnel (</a:t>
                      </a:r>
                      <a:r>
                        <a:rPr lang="fr-FR" sz="1200" dirty="0" err="1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)</a:t>
                      </a:r>
                      <a:endParaRPr lang="fr-FR" sz="1200" b="0" i="0" u="none" strike="noStrike" dirty="0">
                        <a:solidFill>
                          <a:srgbClr val="373737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Corridor à fonctionnalité réduite (</a:t>
                      </a:r>
                      <a:r>
                        <a:rPr lang="fr-FR" sz="1200" dirty="0" err="1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)</a:t>
                      </a:r>
                      <a:endParaRPr lang="fr-FR" sz="1200" b="0" i="0" u="none" strike="noStrike" dirty="0">
                        <a:solidFill>
                          <a:srgbClr val="373737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92971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Site des Conservatoires d'Espaces Naturels </a:t>
                      </a:r>
                      <a:r>
                        <a:rPr lang="fr-FR" sz="1200" kern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et de l’Agence des Espaces Verts (</a:t>
                      </a:r>
                      <a:r>
                        <a:rPr lang="fr-FR" sz="1200" kern="1200" dirty="0" err="1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200" kern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)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 rowSpan="3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Inventaires et outils foncier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Zone de compensation de pr</a:t>
                      </a: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ojet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ENS et ZPENS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</a:rPr>
                        <a:t>ZNIEFF I , ZNIEFF II</a:t>
                      </a:r>
                      <a:endParaRPr lang="fr-FR" sz="1200" b="0" i="0" u="none" strike="noStrike" dirty="0">
                        <a:solidFill>
                          <a:srgbClr val="373737"/>
                        </a:solidFill>
                        <a:effectLst/>
                        <a:latin typeface="+mn-lt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80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373737"/>
                          </a:solidFill>
                          <a:effectLst/>
                          <a:latin typeface="+mn-lt"/>
                          <a:ea typeface="Arial"/>
                          <a:cs typeface="Times New Roman"/>
                        </a:rPr>
                        <a:t>Intérêt écologique </a:t>
                      </a:r>
                      <a:endParaRPr lang="fr-FR" sz="1200" b="1" kern="1200" dirty="0">
                        <a:solidFill>
                          <a:srgbClr val="373737"/>
                        </a:solidFill>
                        <a:effectLst/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Site d’intérêt</a:t>
                      </a:r>
                      <a:endParaRPr lang="fr-FR" sz="1200" b="0" i="0" u="none" strike="noStrike" dirty="0">
                        <a:solidFill>
                          <a:srgbClr val="373737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179001"/>
              </p:ext>
            </p:extLst>
          </p:nvPr>
        </p:nvGraphicFramePr>
        <p:xfrm>
          <a:off x="488950" y="1474931"/>
          <a:ext cx="8324850" cy="4915123"/>
        </p:xfrm>
        <a:graphic>
          <a:graphicData uri="http://schemas.openxmlformats.org/drawingml/2006/table">
            <a:tbl>
              <a:tblPr/>
              <a:tblGrid>
                <a:gridCol w="3055385"/>
                <a:gridCol w="5269465"/>
              </a:tblGrid>
              <a:tr h="3539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Composante du territoire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Élément</a:t>
                      </a:r>
                      <a:r>
                        <a:rPr lang="fr-F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d’e</a:t>
                      </a:r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njeu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498" marR="5498" marT="549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24747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Milieu humain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74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Urbanisation et équipement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Zone urbanisée à vocation d’habitat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539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Zone de développement de l'urbanisation et de projet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Zone urbanisée pour les activités, l’industrie et le commerce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Industrie et réseau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ICPE 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SEVESO et PPRT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Réseau de transport et d’alimentation en énergie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Assainissement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Éoliennes et zone de développement de l’éolien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Loisirs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Chemin de grande randonnée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Équipements de loisirs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Forêt et boisement (hors esp. </a:t>
                      </a:r>
                      <a:r>
                        <a:rPr lang="fr-FR" sz="1200" b="1" i="0" u="none" strike="noStrike" kern="1200" dirty="0" err="1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nat</a:t>
                      </a:r>
                      <a:r>
                        <a:rPr lang="fr-FR" sz="1200" b="1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373737"/>
                          </a:solidFill>
                          <a:effectLst/>
                          <a:latin typeface="Arial"/>
                        </a:rPr>
                        <a:t>Forêt PEFC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Forêt domaniale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Forêt soumise à PSG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Forêt de protection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474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Agriculture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Terres labourables, prairies, maraichage, horticulture, vergers, Agroforesterie</a:t>
                      </a:r>
                      <a:endParaRPr lang="fr-FR" sz="1200" b="0" i="0" u="none" strike="noStrike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Exploitations agricoles et équipements</a:t>
                      </a:r>
                      <a:endParaRPr lang="fr-FR" sz="1200" b="0" i="0" u="none" strike="noStrike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47479"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Potentiel agricole</a:t>
                      </a:r>
                      <a:endParaRPr lang="fr-FR" sz="1200" b="0" i="0" u="none" strike="noStrike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8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Principes retenus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30925"/>
            <a:ext cx="8016874" cy="4929811"/>
          </a:xfrm>
        </p:spPr>
        <p:txBody>
          <a:bodyPr>
            <a:spAutoFit/>
          </a:bodyPr>
          <a:lstStyle/>
          <a:p>
            <a:r>
              <a:rPr lang="fr-FR" dirty="0" smtClean="0"/>
              <a:t>Principes généraux retenus</a:t>
            </a:r>
          </a:p>
          <a:p>
            <a:pPr lvl="1">
              <a:buClr>
                <a:srgbClr val="FA1035"/>
              </a:buClr>
            </a:pPr>
            <a:endParaRPr lang="fr-FR" sz="1000" dirty="0" smtClean="0">
              <a:solidFill>
                <a:srgbClr val="000000"/>
              </a:solidFill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Analyse faites sur les 4 grandes thématiques : Physique, Naturel , Humain, Paysage</a:t>
            </a:r>
          </a:p>
          <a:p>
            <a:pPr lvl="1">
              <a:buClr>
                <a:srgbClr val="FA1035"/>
              </a:buClr>
            </a:pPr>
            <a:endParaRPr lang="fr-FR" dirty="0" smtClean="0">
              <a:solidFill>
                <a:srgbClr val="000000"/>
              </a:solidFill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3 niveaux d’enjeux 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dirty="0" smtClean="0">
                <a:solidFill>
                  <a:srgbClr val="000000"/>
                </a:solidFill>
              </a:rPr>
              <a:t>considérés 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Modéré : </a:t>
            </a:r>
            <a:r>
              <a:rPr lang="fr-FR" dirty="0" smtClean="0"/>
              <a:t>Élément qui représente un intérêt pour le territoire et qui nécessitera la mise en place de mesures courantes dans l’hypothèse de la réalisation du projet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Fort : </a:t>
            </a:r>
            <a:r>
              <a:rPr lang="fr-FR" dirty="0" smtClean="0"/>
              <a:t>Elément reconnu  comme d’intérêt significatif et qui nécessitera la mise en place de mesures importantes dans l’hypothèse de la réalisation du projet 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Très fort : Élément dont la rareté ou l’intérêt stratégique en fait  un point dur et qui peut remettre en cause la faisabilité du projet.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51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52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517525" y="923183"/>
            <a:ext cx="7940675" cy="4054475"/>
          </a:xfrm>
        </p:spPr>
        <p:txBody>
          <a:bodyPr/>
          <a:lstStyle/>
          <a:p>
            <a:r>
              <a:rPr lang="fr-FR" dirty="0" smtClean="0"/>
              <a:t>Méthode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Travail sur une grille avec des mailles hexagonales 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Cumul des enjeux</a:t>
            </a: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Valorisation en cas d’accumulation d’enjeux très forts</a:t>
            </a:r>
          </a:p>
          <a:p>
            <a:pPr lvl="1">
              <a:buClr>
                <a:srgbClr val="FA1035"/>
              </a:buClr>
            </a:pPr>
            <a:endParaRPr lang="fr-FR" dirty="0">
              <a:solidFill>
                <a:srgbClr val="000000"/>
              </a:solidFill>
            </a:endParaRP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662452"/>
              </p:ext>
            </p:extLst>
          </p:nvPr>
        </p:nvGraphicFramePr>
        <p:xfrm>
          <a:off x="1534477" y="2655145"/>
          <a:ext cx="5906769" cy="3408998"/>
        </p:xfrm>
        <a:graphic>
          <a:graphicData uri="http://schemas.openxmlformats.org/drawingml/2006/table">
            <a:tbl>
              <a:tblPr firstRow="1" firstCol="1" bandRow="1"/>
              <a:tblGrid>
                <a:gridCol w="2086909"/>
                <a:gridCol w="954965"/>
                <a:gridCol w="954965"/>
                <a:gridCol w="954965"/>
                <a:gridCol w="954965"/>
              </a:tblGrid>
              <a:tr h="71882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3"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59105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Synthèse par thématique à portée pédagogique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57593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Synthèse globale tenant compte de l’ensemble des sous-thématiques étudiées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40335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Échelle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de gradation des enjeux hiérarchisés</a:t>
                      </a:r>
                      <a:endParaRPr lang="fr-FR" sz="16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1 ou plusieurs enjeux</a:t>
                      </a:r>
                      <a:b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</a:b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Modéré</a:t>
                      </a:r>
                      <a:endParaRPr lang="fr-FR" sz="16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1 ou plusieurs 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enjeux</a:t>
                      </a:r>
                      <a:b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</a:b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fr-FR" sz="110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Fort</a:t>
                      </a:r>
                      <a:endParaRPr lang="fr-FR" sz="16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1 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</a:t>
                      </a:r>
                      <a:b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</a:b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Très </a:t>
                      </a:r>
                      <a:r>
                        <a:rPr lang="fr-FR" sz="110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fort</a:t>
                      </a:r>
                      <a:endParaRPr lang="fr-FR" sz="16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Plusieurs enjeux</a:t>
                      </a:r>
                      <a:b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</a:b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Très fort</a:t>
                      </a:r>
                      <a:endParaRPr lang="fr-FR" sz="16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335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Représentation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Modéré</a:t>
                      </a:r>
                      <a:endParaRPr lang="fr-FR" sz="1100" b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Fort</a:t>
                      </a:r>
                      <a:endParaRPr lang="fr-FR" sz="1100" b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Très</a:t>
                      </a:r>
                      <a:r>
                        <a:rPr lang="fr-FR" sz="1100" b="1" baseline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fort</a:t>
                      </a: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Plusieurs enjeux très fort</a:t>
                      </a: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pic>
        <p:nvPicPr>
          <p:cNvPr id="15363" name="Imag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62" y="2706263"/>
            <a:ext cx="221932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6"/>
          <a:stretch/>
        </p:blipFill>
        <p:spPr bwMode="auto">
          <a:xfrm>
            <a:off x="9895806" y="838200"/>
            <a:ext cx="77343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0"/>
          <p:cNvGrpSpPr/>
          <p:nvPr/>
        </p:nvGrpSpPr>
        <p:grpSpPr>
          <a:xfrm>
            <a:off x="12321506" y="2385647"/>
            <a:ext cx="2882900" cy="2924903"/>
            <a:chOff x="-139700" y="-1674001"/>
            <a:chExt cx="11709400" cy="11880002"/>
          </a:xfrm>
        </p:grpSpPr>
        <p:sp>
          <p:nvSpPr>
            <p:cNvPr id="13" name="Hexagone 12"/>
            <p:cNvSpPr/>
            <p:nvPr/>
          </p:nvSpPr>
          <p:spPr>
            <a:xfrm>
              <a:off x="3429000" y="6246001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 flipH="1">
              <a:off x="5517054" y="6245999"/>
              <a:ext cx="0" cy="3960000"/>
            </a:xfrm>
            <a:prstGeom prst="straightConnector1">
              <a:avLst/>
            </a:prstGeom>
            <a:solidFill>
              <a:schemeClr val="bg1"/>
            </a:solidFill>
            <a:ln w="38100"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ZoneTexte 14"/>
            <p:cNvSpPr txBox="1"/>
            <p:nvPr/>
          </p:nvSpPr>
          <p:spPr>
            <a:xfrm rot="5400000">
              <a:off x="4162096" y="7600953"/>
              <a:ext cx="3960002" cy="125009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/>
                <a:t>50m</a:t>
              </a:r>
              <a:endParaRPr lang="fr-FR" sz="1400" b="1" dirty="0"/>
            </a:p>
          </p:txBody>
        </p:sp>
        <p:sp>
          <p:nvSpPr>
            <p:cNvPr id="16" name="Hexagone 15"/>
            <p:cNvSpPr/>
            <p:nvPr/>
          </p:nvSpPr>
          <p:spPr>
            <a:xfrm>
              <a:off x="6997700" y="4265999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17" name="Hexagone 16"/>
            <p:cNvSpPr/>
            <p:nvPr/>
          </p:nvSpPr>
          <p:spPr>
            <a:xfrm>
              <a:off x="6997700" y="323333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18" name="Hexagone 17"/>
            <p:cNvSpPr/>
            <p:nvPr/>
          </p:nvSpPr>
          <p:spPr>
            <a:xfrm>
              <a:off x="-139700" y="4265999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19" name="Hexagone 18"/>
            <p:cNvSpPr/>
            <p:nvPr/>
          </p:nvSpPr>
          <p:spPr>
            <a:xfrm>
              <a:off x="-139700" y="305999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0" name="Hexagone 19"/>
            <p:cNvSpPr/>
            <p:nvPr/>
          </p:nvSpPr>
          <p:spPr>
            <a:xfrm>
              <a:off x="3429000" y="-1674001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526F97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Hexagone 20"/>
            <p:cNvSpPr/>
            <p:nvPr/>
          </p:nvSpPr>
          <p:spPr>
            <a:xfrm>
              <a:off x="3429000" y="2285999"/>
              <a:ext cx="4572000" cy="3960000"/>
            </a:xfrm>
            <a:prstGeom prst="hexagon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429001" y="3821667"/>
              <a:ext cx="4571999" cy="112508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A ~ 2 165 m²</a:t>
              </a:r>
              <a:endParaRPr lang="fr-FR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7028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08092E-6 L -1.0026 -2.0809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026 4.21965E-6 L -2.04392 4.21965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6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33287E-7 L -1.00261 7.33287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026 4.21965E-6 L -2.04392 4.2196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53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pic>
        <p:nvPicPr>
          <p:cNvPr id="35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6861" y="1971985"/>
            <a:ext cx="6241162" cy="126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0160" y="1971985"/>
            <a:ext cx="6241162" cy="126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461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-8880" y="-43861"/>
            <a:ext cx="8564069" cy="5938634"/>
            <a:chOff x="-40" y="-25"/>
            <a:chExt cx="5512" cy="3789"/>
          </a:xfrm>
          <a:solidFill>
            <a:schemeClr val="bg1"/>
          </a:solidFill>
        </p:grpSpPr>
        <p:sp>
          <p:nvSpPr>
            <p:cNvPr id="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9" name="Rectangle 11"/>
            <p:cNvSpPr>
              <a:spLocks noChangeArrowheads="1"/>
            </p:cNvSpPr>
            <p:nvPr userDrawn="1"/>
          </p:nvSpPr>
          <p:spPr bwMode="gray">
            <a:xfrm>
              <a:off x="-40" y="-25"/>
              <a:ext cx="5511" cy="315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0" name="Rectangle 18"/>
            <p:cNvSpPr>
              <a:spLocks noChangeArrowheads="1"/>
            </p:cNvSpPr>
            <p:nvPr userDrawn="1"/>
          </p:nvSpPr>
          <p:spPr bwMode="gray">
            <a:xfrm>
              <a:off x="-40" y="2329"/>
              <a:ext cx="2172" cy="143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387475"/>
            <a:ext cx="8667750" cy="3284538"/>
          </a:xfrm>
        </p:spPr>
        <p:txBody>
          <a:bodyPr/>
          <a:lstStyle/>
          <a:p>
            <a:pPr algn="ctr"/>
            <a:r>
              <a:rPr lang="fr-FR" sz="44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déjeuner</a:t>
            </a:r>
            <a:endParaRPr lang="fr-FR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Atelier </a:t>
            </a:r>
            <a:r>
              <a:rPr lang="fr-FR" dirty="0">
                <a:solidFill>
                  <a:schemeClr val="accent1"/>
                </a:solidFill>
              </a:rPr>
              <a:t>Insertion territoriale </a:t>
            </a:r>
            <a:r>
              <a:rPr lang="fr-FR" dirty="0" smtClean="0">
                <a:solidFill>
                  <a:schemeClr val="accent1"/>
                </a:solidFill>
              </a:rPr>
              <a:t>3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42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Présentation de la hiérarchisation retenue</a:t>
            </a: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Atelier </a:t>
            </a:r>
            <a:r>
              <a:rPr lang="fr-FR" dirty="0"/>
              <a:t>Insertion territoriale </a:t>
            </a:r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2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47451"/>
            <a:ext cx="8016874" cy="714811"/>
          </a:xfrm>
        </p:spPr>
        <p:txBody>
          <a:bodyPr>
            <a:spAutoFit/>
          </a:bodyPr>
          <a:lstStyle/>
          <a:p>
            <a:r>
              <a:rPr lang="fr-FR" dirty="0" smtClean="0"/>
              <a:t>Proposition de grille</a:t>
            </a:r>
            <a:endParaRPr lang="fr-FR" dirty="0" smtClean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842962" lvl="2" indent="0">
              <a:buClr>
                <a:srgbClr val="FA1035"/>
              </a:buClr>
              <a:buNone/>
            </a:pP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56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183671"/>
              </p:ext>
            </p:extLst>
          </p:nvPr>
        </p:nvGraphicFramePr>
        <p:xfrm>
          <a:off x="268730" y="1320572"/>
          <a:ext cx="8606541" cy="4408951"/>
        </p:xfrm>
        <a:graphic>
          <a:graphicData uri="http://schemas.openxmlformats.org/drawingml/2006/table">
            <a:tbl>
              <a:tblPr firstRow="1" bandRow="1"/>
              <a:tblGrid>
                <a:gridCol w="1740996"/>
                <a:gridCol w="2288515"/>
                <a:gridCol w="2288515"/>
                <a:gridCol w="2288515"/>
              </a:tblGrid>
              <a:tr h="19261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Composantes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modéré</a:t>
                      </a:r>
                      <a:endParaRPr lang="fr-FR" sz="14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fort</a:t>
                      </a:r>
                      <a:endParaRPr lang="fr-FR" sz="14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très fort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192612"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Milieu physique 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299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23271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Risques Souterrains 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Risque retrait-gonflement d’argile fort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Autres cavités</a:t>
                      </a:r>
                      <a:endParaRPr lang="fr-FR" sz="1100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Zonages des Plans de Préventions des Risques de Mouvement de Terrain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Bétoires</a:t>
                      </a:r>
                      <a:endParaRPr lang="fr-FR" sz="1400" i="1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Risque lié aux anciennes carrières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Ressources en eau </a:t>
                      </a:r>
                      <a:endParaRPr lang="fr-FR" sz="14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Périmètre de captage éloigné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Aire d’alimentation des captages Grenelle et prioritaires SDAGE s’ils sont définis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Aquifère fortement vulnérable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Périmètre de captage rapproché des autres captages</a:t>
                      </a:r>
                      <a:endParaRPr lang="fr-FR" sz="140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Périmètre éloigné de captage AEP Grenelle et prioritaire SDAGE</a:t>
                      </a:r>
                      <a:endParaRPr lang="fr-FR" sz="140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Autres captage connu (industriel, agricole, usage domestique, source…) </a:t>
                      </a:r>
                      <a:endParaRPr lang="fr-FR" sz="140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Aquifère très fortement vulnérable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Captage AEP 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Périmètre rapproché de captage AEP Grenelle et prioritaire SDAGE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88601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Eaux superficielles et risques inondations 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Commune ayant subit des coulées de boues classées</a:t>
                      </a:r>
                      <a:r>
                        <a:rPr lang="fr-FR" sz="1100" baseline="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catastrophe naturelle par arrêté plus de 5 fois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Cours d’eau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Plans d’eau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inondable hors zone rouge des PPRI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Cours d’eau couvert par un SAGE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4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rouge des PPRI</a:t>
                      </a:r>
                      <a:endParaRPr lang="fr-FR" sz="14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86675" marR="866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3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47451"/>
            <a:ext cx="8016874" cy="292388"/>
          </a:xfrm>
        </p:spPr>
        <p:txBody>
          <a:bodyPr>
            <a:spAutoFit/>
          </a:bodyPr>
          <a:lstStyle/>
          <a:p>
            <a:r>
              <a:rPr lang="fr-FR" dirty="0"/>
              <a:t>Proposition de </a:t>
            </a:r>
            <a:r>
              <a:rPr lang="fr-FR" dirty="0" smtClean="0"/>
              <a:t>grille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57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507610"/>
              </p:ext>
            </p:extLst>
          </p:nvPr>
        </p:nvGraphicFramePr>
        <p:xfrm>
          <a:off x="268729" y="1295172"/>
          <a:ext cx="8606540" cy="5520261"/>
        </p:xfrm>
        <a:graphic>
          <a:graphicData uri="http://schemas.openxmlformats.org/drawingml/2006/table">
            <a:tbl>
              <a:tblPr firstRow="1" bandRow="1"/>
              <a:tblGrid>
                <a:gridCol w="1740995"/>
                <a:gridCol w="2288515"/>
                <a:gridCol w="2288515"/>
                <a:gridCol w="2288515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Composantes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modéré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fort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très fort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200047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Milieu naturel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2622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200281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Protections réglementaires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Cours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d'eau soumis au décret </a:t>
                      </a:r>
                      <a:r>
                        <a:rPr lang="fr-FR" sz="1100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«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frayère </a:t>
                      </a:r>
                      <a:r>
                        <a:rPr lang="fr-FR" sz="1100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Cours d’eau soumis au décret « continuité écologique »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Arrêté Préfectoral de Protection de Biotope  (validé ou projet)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Natura 2000 (ZPS, ZSC, SIC et </a:t>
                      </a:r>
                      <a:r>
                        <a:rPr lang="fr-FR" sz="1100" dirty="0" err="1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pSIC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53649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Outils de gestion /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planification territoriale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SDAGE, SAGE, SRCE, SCOT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Corridor à fonctionnalité 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réduite 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</a:t>
                      </a:r>
                      <a:r>
                        <a:rPr lang="fr-FR" sz="1100" kern="1200" dirty="0" err="1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  <a:endParaRPr lang="fr-FR" sz="1100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Cours d'eau réservoir biologique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ZAP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anguille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Réservoir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de biodiversité</a:t>
                      </a:r>
                    </a:p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Corridor fonctionnel 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</a:t>
                      </a:r>
                      <a:r>
                        <a:rPr lang="fr-FR" sz="1100" kern="1200" dirty="0" err="1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  <a:endParaRPr lang="fr-FR" sz="1100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Autres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zones humides (des </a:t>
                      </a:r>
                      <a:r>
                        <a:rPr lang="fr-FR" sz="1100" dirty="0" err="1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SAGEs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ou autres documents)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humide </a:t>
                      </a: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d'intérêt </a:t>
                      </a:r>
                      <a:r>
                        <a:rPr lang="fr-FR" sz="110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environnemental </a:t>
                      </a:r>
                      <a:r>
                        <a:rPr lang="fr-FR" sz="110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particulier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100" i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humide stratégique pour la gestion de l'Eau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40032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Inventaires et outils foncier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ZNIEFF II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ZNIEFF I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</a:t>
                      </a: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des Conservatoires d'Espaces 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Naturels 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et de l’Agence des Espaces Verts (</a:t>
                      </a:r>
                      <a:r>
                        <a:rPr lang="fr-FR" sz="1100" kern="1200" dirty="0" err="1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IdF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</a:t>
                      </a:r>
                      <a:r>
                        <a:rPr lang="fr-FR" sz="1100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de compensation de </a:t>
                      </a:r>
                      <a:r>
                        <a:rPr lang="fr-FR" sz="110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pr</a:t>
                      </a:r>
                      <a:r>
                        <a:rPr lang="fr-FR" sz="11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ojet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ENS et ZPENS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00023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Intérêt écologique 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d'intérêt  modéré (abritant  ou pouvant abriter au moins une espèce ou un habitat vulnérable (VU) ou assez rare régionalement)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d'intérêt  fort (abritant ou pouvant abriter au moins une espèce ou un habitat en danger (EN) ou rare</a:t>
                      </a:r>
                      <a:r>
                        <a:rPr lang="fr-FR" sz="1100" i="1" strike="sngStrik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</a:t>
                      </a: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régionalement</a:t>
                      </a:r>
                      <a:r>
                        <a:rPr lang="fr-FR" sz="1100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)</a:t>
                      </a: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d'intérêt  très fort (abritant ou pouvant abriter au moins une espèce ou un habitat en danger critique (CR) ou très rare</a:t>
                      </a:r>
                      <a:r>
                        <a:rPr lang="fr-FR" sz="1100" i="1" strike="sngStrik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</a:t>
                      </a: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fr-FR" sz="1100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régionalement)</a:t>
                      </a:r>
                      <a:endParaRPr lang="fr-FR" sz="1100" i="1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34167" marR="341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03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47451"/>
            <a:ext cx="8016874" cy="1168012"/>
          </a:xfrm>
        </p:spPr>
        <p:txBody>
          <a:bodyPr>
            <a:spAutoFit/>
          </a:bodyPr>
          <a:lstStyle/>
          <a:p>
            <a:r>
              <a:rPr lang="fr-FR" dirty="0"/>
              <a:t>Proposition de grille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fr-FR" dirty="0" smtClean="0"/>
              <a:t>Présentation</a:t>
            </a:r>
            <a:endParaRPr lang="fr-FR" dirty="0" smtClean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842962" lvl="2" indent="0">
              <a:buClr>
                <a:srgbClr val="FA1035"/>
              </a:buClr>
              <a:buNone/>
            </a:pP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58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829214"/>
              </p:ext>
            </p:extLst>
          </p:nvPr>
        </p:nvGraphicFramePr>
        <p:xfrm>
          <a:off x="268730" y="1320572"/>
          <a:ext cx="8606538" cy="4993339"/>
        </p:xfrm>
        <a:graphic>
          <a:graphicData uri="http://schemas.openxmlformats.org/drawingml/2006/table">
            <a:tbl>
              <a:tblPr firstRow="1" bandRow="1"/>
              <a:tblGrid>
                <a:gridCol w="1740996"/>
                <a:gridCol w="2288514"/>
                <a:gridCol w="2288514"/>
                <a:gridCol w="2288514"/>
              </a:tblGrid>
              <a:tr h="1940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Composantes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modéré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fort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très fort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194069"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Milieu </a:t>
                      </a:r>
                      <a:r>
                        <a:rPr lang="fr-FR" sz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humain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6441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Urbanisation et équipement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Route, voie ferrée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Zone urbanisée à vocation d’activité, d’industrie et de commerce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Carrières</a:t>
                      </a:r>
                      <a:r>
                        <a:rPr lang="fr-FR" sz="1050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fr-FR" sz="1050" kern="120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Zone urbanisée à vocation d’habitat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Équipement public sensible 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Équipement 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majeur (aéroport, aérodrome, Infrastructure militaire, cimetière, STEP)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761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Industrie et réseau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ICPE 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Autre Réseau de transport et d’alimentation en énergie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Zone </a:t>
                      </a:r>
                      <a:r>
                        <a:rPr lang="fr-FR" sz="1050" i="1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de développement de l’éolie</a:t>
                      </a: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endParaRPr lang="fr-FR" sz="1050" i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SEVESO seuil bas 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Zonage 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des Plans de Prévention des Risques Technologiques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Pipeline 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de l’OTAN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endParaRPr lang="fr-FR" sz="1050" dirty="0" smtClean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Collecteurs du SIAAP</a:t>
                      </a:r>
                      <a:endParaRPr lang="fr-FR" sz="1050" i="1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SEVESO seuil haut 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Installations </a:t>
                      </a: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énergétiques lourdes (Éolienne construite, Centre THT, </a:t>
                      </a:r>
                      <a:r>
                        <a:rPr lang="fr-FR" sz="105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Stockage de gaz</a:t>
                      </a:r>
                      <a:r>
                        <a:rPr lang="fr-FR" sz="105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  <a:r>
                        <a:rPr lang="fr-FR" sz="1050" i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…)</a:t>
                      </a: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2350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Loisirs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Chemin de grande randonnée</a:t>
                      </a:r>
                      <a:endParaRPr lang="fr-FR" sz="105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Équipements de loisirs</a:t>
                      </a:r>
                      <a:endParaRPr lang="fr-FR" sz="105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8220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Forêt et boisement (hors esp. </a:t>
                      </a:r>
                      <a:r>
                        <a:rPr lang="fr-FR" sz="1100" b="1" dirty="0" err="1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nat</a:t>
                      </a: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.)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u="none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Autre forêt PEFC ou soumise à PSG</a:t>
                      </a:r>
                      <a:endParaRPr lang="fr-FR" sz="1050" i="1" u="none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Forêt domaniale ou </a:t>
                      </a: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forêt  gérée par un Plan Simple de Gestion (PSG) </a:t>
                      </a:r>
                      <a:r>
                        <a:rPr lang="fr-FR" sz="1050" i="1" u="sng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et</a:t>
                      </a: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 labellisée PEFC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»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Forêt de protection ou en cours de protection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2350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Outil de protection foncière</a:t>
                      </a:r>
                      <a:endParaRPr lang="fr-FR" sz="1100" b="1" kern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Terres agricoles dans un Périmètre Régional d’Intervention Foncière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Agricole</a:t>
                      </a:r>
                      <a:r>
                        <a:rPr lang="fr-FR" sz="1050" baseline="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Protégée (ZAP)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2350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Typologie des cultures / Occupation du sol* </a:t>
                      </a: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Terres arables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Prairies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Maraichage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Horticulture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Vergers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Agroforesterie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13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Potentiel agricole</a:t>
                      </a:r>
                      <a:endParaRPr lang="fr-FR" sz="1100" b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Bon potentiel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Très bon potentiel</a:t>
                      </a:r>
                      <a:endParaRPr lang="fr-FR" sz="1050" i="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i="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8813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Exploitation et équipement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Exploitation et équipement agricole</a:t>
                      </a:r>
                      <a:endParaRPr lang="fr-FR" sz="1050" i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i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Exploitation agricole diversifiée</a:t>
                      </a:r>
                      <a:endParaRPr lang="fr-FR" sz="1050" i="1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13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Structuration parcellaire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Ilot entre 5 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à 15 ha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 smtClean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Ilot supérieur </a:t>
                      </a: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à 15 ha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fr-FR" sz="105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7390" marR="473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7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1" y="947451"/>
            <a:ext cx="8016874" cy="292388"/>
          </a:xfrm>
        </p:spPr>
        <p:txBody>
          <a:bodyPr>
            <a:spAutoFit/>
          </a:bodyPr>
          <a:lstStyle/>
          <a:p>
            <a:r>
              <a:rPr lang="fr-FR" dirty="0"/>
              <a:t>Proposition de grille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59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883162"/>
              </p:ext>
            </p:extLst>
          </p:nvPr>
        </p:nvGraphicFramePr>
        <p:xfrm>
          <a:off x="268729" y="1320572"/>
          <a:ext cx="8606541" cy="1691640"/>
        </p:xfrm>
        <a:graphic>
          <a:graphicData uri="http://schemas.openxmlformats.org/drawingml/2006/table">
            <a:tbl>
              <a:tblPr firstRow="1" bandRow="1"/>
              <a:tblGrid>
                <a:gridCol w="1740996"/>
                <a:gridCol w="2288515"/>
                <a:gridCol w="2288515"/>
                <a:gridCol w="2288515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Composantes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modéré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fort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Enjeu très fort</a:t>
                      </a:r>
                      <a:endParaRPr lang="fr-FR" sz="120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833D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Paysage et patrimoine</a:t>
                      </a:r>
                      <a:endParaRPr lang="fr-FR" sz="12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22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Zonage de protection du patrimoine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PNR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de protection de monument historique inscrit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inscrit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Zone de protection de monument historique classé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ZPPAUP / AMVAP / Zone de mise en valeur du Patrimoine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Monument historique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classé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Paysage </a:t>
                      </a:r>
                      <a:endParaRPr lang="fr-FR" sz="1100" dirty="0">
                        <a:solidFill>
                          <a:srgbClr val="373737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d’intérêt fort (issu des entretiens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d’intérêt très fort (issu des entretiens)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6032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Archéologie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Site connu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dirty="0">
                          <a:solidFill>
                            <a:srgbClr val="373737"/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5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950" y="883951"/>
            <a:ext cx="8426450" cy="5449184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Travail en groupe</a:t>
            </a:r>
            <a:endParaRPr lang="fr-FR" dirty="0" smtClean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</a:rPr>
              <a:t>Analyse de la proposition de hiérarchisation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Travail </a:t>
            </a: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en groupe de 6-8 personnes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pendant </a:t>
            </a: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30-45 mn sur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les thèmes </a:t>
            </a:r>
            <a:endParaRPr lang="fr-FR" kern="1200" dirty="0">
              <a:solidFill>
                <a:schemeClr val="bg2">
                  <a:lumMod val="50000"/>
                </a:schemeClr>
              </a:solidFill>
              <a:cs typeface="+mn-cs"/>
            </a:endParaRPr>
          </a:p>
          <a:p>
            <a:pPr lvl="2">
              <a:buClr>
                <a:srgbClr val="FA1035"/>
              </a:buClr>
            </a:pP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Centralisation des commentaires par un chef de table + remplir le tableau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vierge</a:t>
            </a:r>
            <a:endParaRPr lang="fr-FR" kern="1200" dirty="0">
              <a:solidFill>
                <a:schemeClr val="bg2">
                  <a:lumMod val="50000"/>
                </a:schemeClr>
              </a:solidFill>
              <a:cs typeface="+mn-cs"/>
            </a:endParaRPr>
          </a:p>
          <a:p>
            <a:pPr lvl="2">
              <a:buClr>
                <a:srgbClr val="FA1035"/>
              </a:buClr>
            </a:pP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Restitution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de </a:t>
            </a: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l’atelier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45 mn</a:t>
            </a:r>
            <a:endParaRPr lang="fr-FR" kern="1200" dirty="0">
              <a:solidFill>
                <a:schemeClr val="bg2">
                  <a:lumMod val="50000"/>
                </a:schemeClr>
              </a:solidFill>
              <a:cs typeface="+mn-cs"/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Les éléments à disposition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Tableau des éléments hiérarchisés  +  tableau </a:t>
            </a:r>
            <a:r>
              <a:rPr lang="fr-FR" kern="1200" dirty="0">
                <a:solidFill>
                  <a:schemeClr val="bg2">
                    <a:lumMod val="50000"/>
                  </a:schemeClr>
                </a:solidFill>
                <a:cs typeface="+mn-cs"/>
              </a:rPr>
              <a:t>de </a:t>
            </a: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hiérarchisation vierge</a:t>
            </a:r>
            <a:endParaRPr lang="fr-FR" kern="1200" dirty="0">
              <a:solidFill>
                <a:schemeClr val="bg2">
                  <a:lumMod val="50000"/>
                </a:schemeClr>
              </a:solidFill>
              <a:cs typeface="+mn-cs"/>
            </a:endParaRPr>
          </a:p>
          <a:p>
            <a:pPr lvl="1">
              <a:buClr>
                <a:srgbClr val="FA1035"/>
              </a:buClr>
            </a:pPr>
            <a:r>
              <a:rPr lang="fr-F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La règle du jeu / les attentes 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Quels enjeux ne sont actuellement pas pris en compte, ou pas suffisamment? Quelle serait la justification d’une modification de la prise en compte de ces enjeux : sur tout le territoire?  Au regard d’une problématique locale?</a:t>
            </a:r>
          </a:p>
          <a:p>
            <a:pPr lvl="1">
              <a:buClr>
                <a:srgbClr val="FA1035"/>
              </a:buClr>
            </a:pPr>
            <a:r>
              <a:rPr lang="fr-FR" dirty="0">
                <a:latin typeface="Arial" charset="0"/>
                <a:cs typeface="Arial" charset="0"/>
              </a:rPr>
              <a:t>La prise en compte en sortie </a:t>
            </a:r>
            <a:r>
              <a:rPr lang="fr-FR" dirty="0" smtClean="0">
                <a:latin typeface="Arial" charset="0"/>
                <a:cs typeface="Arial" charset="0"/>
              </a:rPr>
              <a:t>d’atelier de certains sujets abordés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Premiers éléments de réponses en séance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Arbitrages sur les propositions : SNCF / SETEC</a:t>
            </a:r>
          </a:p>
          <a:p>
            <a:pPr lvl="2">
              <a:buClr>
                <a:srgbClr val="FA1035"/>
              </a:buClr>
            </a:pPr>
            <a:r>
              <a:rPr lang="fr-FR" kern="1200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Présentation à l’atelier 4</a:t>
            </a:r>
            <a:endParaRPr lang="fr-FR" kern="1200" dirty="0">
              <a:solidFill>
                <a:schemeClr val="bg2">
                  <a:lumMod val="50000"/>
                </a:schemeClr>
              </a:solidFill>
              <a:cs typeface="+mn-cs"/>
            </a:endParaRPr>
          </a:p>
          <a:p>
            <a:pPr lvl="1">
              <a:buClr>
                <a:srgbClr val="FA1035"/>
              </a:buClr>
            </a:pPr>
            <a:endParaRPr lang="fr-FR" kern="1200" dirty="0">
              <a:solidFill>
                <a:srgbClr val="9966FF"/>
              </a:solidFill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60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hiérarchisation des enjeux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/>
            <a:r>
              <a:rPr lang="fr-FR" sz="2800" dirty="0" smtClean="0"/>
              <a:t>Restitution</a:t>
            </a:r>
          </a:p>
          <a:p>
            <a:pPr algn="ctr"/>
            <a:r>
              <a:rPr lang="fr-FR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45 minutes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61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68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62</a:t>
            </a:fld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972175" y="3387894"/>
            <a:ext cx="3143250" cy="461665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Première couronne – Ouest Parisien 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: </a:t>
            </a:r>
            <a:r>
              <a:rPr lang="fr-FR" sz="1200" dirty="0" smtClean="0"/>
              <a:t>La seine et les captages prédominants</a:t>
            </a:r>
            <a:endParaRPr lang="fr-FR" sz="12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662113" y="4742690"/>
            <a:ext cx="2657475" cy="830997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Yvelines - Eure : </a:t>
            </a:r>
            <a:endParaRPr lang="fr-FR" sz="1200" b="1" dirty="0" smtClean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L’Eure et l’Iton ainsi que les périmètres de protection des captages AEP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4944" y="1209615"/>
            <a:ext cx="2581129" cy="1015663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Nord de Rouen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: </a:t>
            </a:r>
            <a:endParaRPr lang="fr-FR" sz="1200" dirty="0" smtClean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Les communes soumises au risque coulée de boue identifiable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Des bétoires et cavités non visibles à cette échelle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895797" y="2292350"/>
            <a:ext cx="2581129" cy="461665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Sud de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Rouen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: </a:t>
            </a:r>
            <a:endParaRPr lang="fr-FR" sz="1200" dirty="0" smtClean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La Seine comme barrière physique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911927" y="3897184"/>
            <a:ext cx="2526508" cy="253916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05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Périmètre de protection rapproché AEP </a:t>
            </a:r>
            <a:endParaRPr lang="fr-FR" sz="1050" dirty="0"/>
          </a:p>
        </p:txBody>
      </p:sp>
      <p:sp>
        <p:nvSpPr>
          <p:cNvPr id="18" name="ZoneTexte 17"/>
          <p:cNvSpPr txBox="1"/>
          <p:nvPr/>
        </p:nvSpPr>
        <p:spPr>
          <a:xfrm>
            <a:off x="640625" y="550161"/>
            <a:ext cx="1909765" cy="430887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05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Périmètre de protection éloigné AEP </a:t>
            </a:r>
            <a:endParaRPr lang="fr-FR" sz="105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6987350" y="653942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901625" y="624429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5368099" y="59713"/>
            <a:ext cx="32385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fr-FR" sz="1400" b="1" dirty="0" smtClean="0">
                <a:solidFill>
                  <a:schemeClr val="bg1"/>
                </a:solidFill>
              </a:rPr>
              <a:t>Enjeux hiérarchisés pour la thématique milieu physique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368099" y="582933"/>
            <a:ext cx="3238501" cy="646331"/>
          </a:xfrm>
          <a:prstGeom prst="rect">
            <a:avLst/>
          </a:prstGeom>
          <a:solidFill>
            <a:srgbClr val="8FDCFF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Généralités</a:t>
            </a:r>
            <a:endParaRPr lang="fr-FR" sz="1200" dirty="0" smtClean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Pas de zones qui ressortent en cumul d’enjeux très forts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2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1" grpId="0" animBg="1"/>
      <p:bldP spid="16" grpId="0" animBg="1"/>
      <p:bldP spid="18" grpId="0" animBg="1"/>
      <p:bldP spid="5" grpId="0" animBg="1"/>
      <p:bldP spid="1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63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249069" y="115876"/>
            <a:ext cx="2935288" cy="523220"/>
          </a:xfrm>
          <a:prstGeom prst="rect">
            <a:avLst/>
          </a:prstGeom>
          <a:solidFill>
            <a:srgbClr val="B6CA00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fr-FR" sz="1400" b="1" dirty="0" smtClean="0">
                <a:solidFill>
                  <a:schemeClr val="bg1"/>
                </a:solidFill>
              </a:rPr>
              <a:t>Enjeux hiérarchisés pour la thématique milieu naturel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822825" y="2671959"/>
            <a:ext cx="2254250" cy="1446550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1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Forêt de Rosny: </a:t>
            </a:r>
          </a:p>
          <a:p>
            <a:pPr marL="171450" lvl="2" indent="-171450">
              <a:buFontTx/>
              <a:buChar char="-"/>
            </a:pPr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classée </a:t>
            </a:r>
            <a:r>
              <a:rPr lang="fr-FR" sz="11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Natura</a:t>
            </a:r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 2000, ZNIEFF I et II, Réserve de biodiversité</a:t>
            </a:r>
          </a:p>
          <a:p>
            <a:pPr marL="171450" lvl="2" indent="-171450">
              <a:buFontTx/>
              <a:buChar char="-"/>
            </a:pPr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contient des corridors fonctionnels</a:t>
            </a:r>
          </a:p>
          <a:p>
            <a:pPr marL="171450" lvl="2" indent="-171450">
              <a:buFontTx/>
              <a:buChar char="-"/>
            </a:pPr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Site d’intervention de l’Agence des Espaces Verts Ile-de-France</a:t>
            </a:r>
            <a:endParaRPr lang="fr-FR" sz="11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281908" y="3733788"/>
            <a:ext cx="1804897" cy="769441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1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Forêt de Saint-Germain-en-Laye: </a:t>
            </a:r>
          </a:p>
          <a:p>
            <a:pPr marL="0" lvl="2"/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Réserve de biodiversité et ZNIEFF II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000920" y="647667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896145" y="619240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52303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9126537" cy="567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64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268912" y="76586"/>
            <a:ext cx="2859087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fr-FR" sz="1400" b="1" dirty="0" smtClean="0">
                <a:solidFill>
                  <a:schemeClr val="bg1"/>
                </a:solidFill>
              </a:rPr>
              <a:t>Enjeux hiérarchisés pour la thématique milieu humain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36775" y="3614260"/>
            <a:ext cx="1616075" cy="646331"/>
          </a:xfrm>
          <a:prstGeom prst="rect">
            <a:avLst/>
          </a:prstGeom>
          <a:solidFill>
            <a:srgbClr val="FDC3C6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Eure: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Base aérienne 105D </a:t>
            </a:r>
            <a:r>
              <a:rPr lang="fr-FR" sz="12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Evreux-Fauville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243512" y="3333569"/>
            <a:ext cx="3567113" cy="830997"/>
          </a:xfrm>
          <a:prstGeom prst="rect">
            <a:avLst/>
          </a:prstGeom>
          <a:solidFill>
            <a:srgbClr val="FDC3C6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Cumul d’enjeux très forts 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(Est Mantes-la-Jolie):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- Équipement majeur : Usine de traitement des eaux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- Zone bâtie à vocation d’habitat</a:t>
            </a:r>
            <a:endParaRPr lang="fr-FR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4319588" y="5440749"/>
            <a:ext cx="3678237" cy="646331"/>
          </a:xfrm>
          <a:prstGeom prst="rect">
            <a:avLst/>
          </a:prstGeom>
          <a:solidFill>
            <a:srgbClr val="FDC3C6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Cumul d’enjeux très fort 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(Ouest de Nanterre) 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- Forêt de protection de Saint-Germain-en-Laye</a:t>
            </a:r>
          </a:p>
          <a:p>
            <a:pPr marL="0" lvl="2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- Équipement majeur: Quartier Général des Loges</a:t>
            </a:r>
            <a:endParaRPr lang="fr-FR" sz="12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6981915" y="599806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896282" y="599806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103408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9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65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370000" y="77798"/>
            <a:ext cx="2960687" cy="523220"/>
          </a:xfrm>
          <a:prstGeom prst="rect">
            <a:avLst/>
          </a:prstGeom>
          <a:solidFill>
            <a:srgbClr val="F08800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fr-FR" sz="1400" b="1" dirty="0" smtClean="0">
                <a:solidFill>
                  <a:schemeClr val="bg1"/>
                </a:solidFill>
              </a:rPr>
              <a:t>Enjeux hiérarchisés pour la thématique Patrimoine-paysage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10176" y="3289683"/>
            <a:ext cx="3609974" cy="830997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Première couronne Ouest-Parisien : </a:t>
            </a:r>
          </a:p>
          <a:p>
            <a:pPr marL="171450" lvl="2" indent="-171450">
              <a:buFontTx/>
              <a:buChar char="-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Sites classés : Château de </a:t>
            </a:r>
            <a:r>
              <a:rPr lang="fr-FR" sz="12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Maisons-Laffittes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…</a:t>
            </a:r>
          </a:p>
          <a:p>
            <a:pPr marL="171450" lvl="2" indent="-171450">
              <a:buFontTx/>
              <a:buChar char="-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Sites inscrits : Vallée de la Haute-</a:t>
            </a:r>
            <a:r>
              <a:rPr lang="fr-FR" sz="12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Vaucouleur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…</a:t>
            </a:r>
          </a:p>
          <a:p>
            <a:pPr marL="171450" lvl="2" indent="-171450">
              <a:buFontTx/>
              <a:buChar char="-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ZPPAUP (Nanterre, Mantes-la-Jolie …)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065668" y="4898719"/>
            <a:ext cx="2304332" cy="276999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marL="0" lvl="2" algn="ctr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Forêt de Rosny : 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site inscrit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93943" y="1524485"/>
            <a:ext cx="2649332" cy="1015663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Nord et Sud de Rouen:</a:t>
            </a:r>
          </a:p>
          <a:p>
            <a:pPr marL="171450" lvl="2" indent="-171450">
              <a:buFontTx/>
              <a:buChar char="-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Sites classés : le château d’</a:t>
            </a:r>
            <a:r>
              <a:rPr lang="fr-FR" sz="12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Esneval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 et son parc…</a:t>
            </a:r>
          </a:p>
          <a:p>
            <a:pPr marL="171450" lvl="2" indent="-171450">
              <a:buFontTx/>
              <a:buChar char="-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Monuments historiques: abbaye de </a:t>
            </a:r>
            <a:r>
              <a:rPr lang="fr-FR" sz="1200" dirty="0" err="1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Bonport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…</a:t>
            </a:r>
            <a:endParaRPr lang="fr-FR" sz="1200" dirty="0">
              <a:solidFill>
                <a:schemeClr val="bg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988546" y="601018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8743" y="601018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306620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  <p:bldP spid="1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9" y="0"/>
            <a:ext cx="9126537" cy="567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66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444749" y="69413"/>
            <a:ext cx="294798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fr-FR" sz="1400" b="1" dirty="0" smtClean="0">
                <a:solidFill>
                  <a:schemeClr val="bg1"/>
                </a:solidFill>
              </a:rPr>
              <a:t>Enjeux hiérarchisés – Synthèse globale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842000" y="3148907"/>
            <a:ext cx="314325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Première couronne – Ouest Parisien 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: </a:t>
            </a:r>
            <a:r>
              <a:rPr lang="fr-FR" sz="1200" dirty="0"/>
              <a:t>C</a:t>
            </a:r>
            <a:r>
              <a:rPr lang="fr-FR" sz="1200" dirty="0" smtClean="0"/>
              <a:t>umul d’enjeux très forts aux abords de la Seine et dans l’agglomération de Mantes-la-Jolie</a:t>
            </a:r>
            <a:endParaRPr lang="fr-FR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14713" y="5044436"/>
            <a:ext cx="218598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Point dur </a:t>
            </a:r>
            <a:r>
              <a:rPr lang="fr-FR" sz="1200" dirty="0" smtClean="0"/>
              <a:t>: la Forêt de Rosny</a:t>
            </a:r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228725" y="1720211"/>
            <a:ext cx="218598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Rouen :</a:t>
            </a:r>
          </a:p>
          <a:p>
            <a:pPr marL="0" lvl="2"/>
            <a:r>
              <a:rPr lang="fr-FR" sz="1200" dirty="0" smtClean="0"/>
              <a:t>Cumul d’enjeux très forts</a:t>
            </a:r>
            <a:endParaRPr lang="fr-FR" sz="12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969543" y="602158"/>
            <a:ext cx="638175" cy="1124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913563" y="593836"/>
            <a:ext cx="9048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dirty="0" smtClean="0"/>
              <a:t>Aire d’étude rapprochée</a:t>
            </a:r>
            <a:endParaRPr lang="fr-FR" sz="500" i="1" dirty="0"/>
          </a:p>
        </p:txBody>
      </p:sp>
    </p:spTree>
    <p:extLst>
      <p:ext uri="{BB962C8B-B14F-4D97-AF65-F5344CB8AC3E}">
        <p14:creationId xmlns:p14="http://schemas.microsoft.com/office/powerpoint/2010/main" val="415562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9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67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0" y="5972994"/>
            <a:ext cx="9144000" cy="8850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graphicFrame>
        <p:nvGraphicFramePr>
          <p:cNvPr id="53" name="Diagramme 52"/>
          <p:cNvGraphicFramePr/>
          <p:nvPr>
            <p:extLst>
              <p:ext uri="{D42A27DB-BD31-4B8C-83A1-F6EECF244321}">
                <p14:modId xmlns:p14="http://schemas.microsoft.com/office/powerpoint/2010/main" val="963732955"/>
              </p:ext>
            </p:extLst>
          </p:nvPr>
        </p:nvGraphicFramePr>
        <p:xfrm>
          <a:off x="1113087" y="1403944"/>
          <a:ext cx="7384042" cy="4869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4" name="Groupe 53"/>
          <p:cNvGrpSpPr/>
          <p:nvPr/>
        </p:nvGrpSpPr>
        <p:grpSpPr>
          <a:xfrm>
            <a:off x="773102" y="6153014"/>
            <a:ext cx="7364680" cy="516346"/>
            <a:chOff x="170864" y="-18181"/>
            <a:chExt cx="7055506" cy="516346"/>
          </a:xfrm>
        </p:grpSpPr>
        <p:sp>
          <p:nvSpPr>
            <p:cNvPr id="55" name="ZoneTexte 54"/>
            <p:cNvSpPr txBox="1"/>
            <p:nvPr/>
          </p:nvSpPr>
          <p:spPr>
            <a:xfrm>
              <a:off x="5040794" y="64353"/>
              <a:ext cx="662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6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+</a:t>
              </a:r>
              <a:endParaRPr lang="fr-FR" sz="16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490943" y="36500"/>
              <a:ext cx="15697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dirty="0" smtClean="0">
                  <a:solidFill>
                    <a:prstClr val="black"/>
                  </a:solidFill>
                  <a:latin typeface="Calibri"/>
                  <a:ea typeface="+mn-ea"/>
                </a:rPr>
                <a:t>Composante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SERVICE</a:t>
              </a:r>
              <a:endParaRPr lang="fr-FR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3297720" y="-18181"/>
              <a:ext cx="2074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dirty="0" smtClean="0">
                  <a:solidFill>
                    <a:prstClr val="black"/>
                  </a:solidFill>
                  <a:latin typeface="Calibri"/>
                  <a:ea typeface="+mn-ea"/>
                </a:rPr>
                <a:t>Composante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 INFRASTRUCTURE</a:t>
              </a:r>
              <a:endParaRPr lang="fr-FR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5500415" y="36500"/>
              <a:ext cx="17259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dirty="0" smtClean="0">
                  <a:solidFill>
                    <a:prstClr val="black"/>
                  </a:solidFill>
                  <a:latin typeface="Calibri"/>
                  <a:ea typeface="+mn-ea"/>
                </a:rPr>
                <a:t>Composante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GEOGRAPHIQUE</a:t>
              </a:r>
              <a:endParaRPr lang="fr-FR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170864" y="125908"/>
              <a:ext cx="1440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2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SCÉNARIO</a:t>
              </a:r>
              <a:endParaRPr lang="fr-FR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068250" y="79320"/>
              <a:ext cx="662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6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=</a:t>
              </a:r>
              <a:endParaRPr lang="fr-FR" sz="16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2955028" y="84578"/>
              <a:ext cx="662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600" b="1" dirty="0" smtClean="0">
                  <a:solidFill>
                    <a:prstClr val="black"/>
                  </a:solidFill>
                  <a:latin typeface="Calibri"/>
                  <a:ea typeface="+mn-ea"/>
                </a:rPr>
                <a:t>+</a:t>
              </a:r>
              <a:endParaRPr lang="fr-FR" sz="16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2275839" y="1592040"/>
            <a:ext cx="3859706" cy="750652"/>
            <a:chOff x="1557933" y="1225420"/>
            <a:chExt cx="3859706" cy="750651"/>
          </a:xfrm>
        </p:grpSpPr>
        <p:sp>
          <p:nvSpPr>
            <p:cNvPr id="63" name="Rectangle à coins arrondis 62"/>
            <p:cNvSpPr/>
            <p:nvPr/>
          </p:nvSpPr>
          <p:spPr>
            <a:xfrm>
              <a:off x="1557933" y="1225420"/>
              <a:ext cx="1642037" cy="750651"/>
            </a:xfrm>
            <a:prstGeom prst="roundRect">
              <a:avLst/>
            </a:prstGeom>
            <a:solidFill>
              <a:srgbClr val="9BBB59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Objectifs</a:t>
              </a:r>
            </a:p>
          </p:txBody>
        </p:sp>
        <p:sp>
          <p:nvSpPr>
            <p:cNvPr id="64" name="Rectangle à coins arrondis 63"/>
            <p:cNvSpPr/>
            <p:nvPr/>
          </p:nvSpPr>
          <p:spPr>
            <a:xfrm>
              <a:off x="3674470" y="1225420"/>
              <a:ext cx="1743169" cy="750651"/>
            </a:xfrm>
            <a:prstGeom prst="roundRect">
              <a:avLst/>
            </a:prstGeom>
            <a:solidFill>
              <a:srgbClr val="9BBB59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Périmètre fonctionnel</a:t>
              </a:r>
            </a:p>
          </p:txBody>
        </p:sp>
        <p:cxnSp>
          <p:nvCxnSpPr>
            <p:cNvPr id="65" name="Connecteur droit avec flèche 64"/>
            <p:cNvCxnSpPr>
              <a:stCxn id="63" idx="3"/>
              <a:endCxn id="64" idx="1"/>
            </p:cNvCxnSpPr>
            <p:nvPr/>
          </p:nvCxnSpPr>
          <p:spPr>
            <a:xfrm>
              <a:off x="3199970" y="1600746"/>
              <a:ext cx="474500" cy="0"/>
            </a:xfrm>
            <a:prstGeom prst="straightConnector1">
              <a:avLst/>
            </a:prstGeom>
            <a:noFill/>
            <a:ln w="158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arrow" w="sm" len="sm"/>
              <a:tailEnd type="arrow" w="sm" len="sm"/>
            </a:ln>
            <a:effectLst/>
          </p:spPr>
        </p:cxnSp>
      </p:grpSp>
      <p:sp>
        <p:nvSpPr>
          <p:cNvPr id="67" name="Rectangle à coins arrondis 66"/>
          <p:cNvSpPr/>
          <p:nvPr/>
        </p:nvSpPr>
        <p:spPr>
          <a:xfrm>
            <a:off x="2277147" y="2708165"/>
            <a:ext cx="1640729" cy="806510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sommaire</a:t>
            </a:r>
          </a:p>
        </p:txBody>
      </p:sp>
      <p:sp>
        <p:nvSpPr>
          <p:cNvPr id="68" name="Rectangle à coins arrondis 67"/>
          <p:cNvSpPr/>
          <p:nvPr/>
        </p:nvSpPr>
        <p:spPr>
          <a:xfrm>
            <a:off x="4392377" y="2715470"/>
            <a:ext cx="1743170" cy="799381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 d’aménagement</a:t>
            </a:r>
          </a:p>
        </p:txBody>
      </p:sp>
      <p:cxnSp>
        <p:nvCxnSpPr>
          <p:cNvPr id="69" name="Connecteur droit avec flèche 68"/>
          <p:cNvCxnSpPr>
            <a:stCxn id="67" idx="3"/>
            <a:endCxn id="68" idx="1"/>
          </p:cNvCxnSpPr>
          <p:nvPr/>
        </p:nvCxnSpPr>
        <p:spPr>
          <a:xfrm>
            <a:off x="3917876" y="3111420"/>
            <a:ext cx="474501" cy="3741"/>
          </a:xfrm>
          <a:prstGeom prst="straightConnector1">
            <a:avLst/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arrow" w="sm" len="sm"/>
            <a:tailEnd type="arrow" w="sm" len="sm"/>
          </a:ln>
          <a:effectLst/>
        </p:spPr>
      </p:cxnSp>
      <p:grpSp>
        <p:nvGrpSpPr>
          <p:cNvPr id="70" name="Groupe 69"/>
          <p:cNvGrpSpPr/>
          <p:nvPr/>
        </p:nvGrpSpPr>
        <p:grpSpPr>
          <a:xfrm>
            <a:off x="2275839" y="3824289"/>
            <a:ext cx="4151601" cy="2052983"/>
            <a:chOff x="1557933" y="3429000"/>
            <a:chExt cx="4151601" cy="2052983"/>
          </a:xfrm>
        </p:grpSpPr>
        <p:grpSp>
          <p:nvGrpSpPr>
            <p:cNvPr id="72" name="Groupe 71"/>
            <p:cNvGrpSpPr/>
            <p:nvPr/>
          </p:nvGrpSpPr>
          <p:grpSpPr>
            <a:xfrm>
              <a:off x="1557933" y="3429000"/>
              <a:ext cx="3859707" cy="914660"/>
              <a:chOff x="1557933" y="3429000"/>
              <a:chExt cx="3859707" cy="914660"/>
            </a:xfrm>
          </p:grpSpPr>
          <p:sp>
            <p:nvSpPr>
              <p:cNvPr id="79" name="Rectangle à coins arrondis 78"/>
              <p:cNvSpPr/>
              <p:nvPr/>
            </p:nvSpPr>
            <p:spPr>
              <a:xfrm>
                <a:off x="1557933" y="3429000"/>
                <a:ext cx="1729511" cy="912757"/>
              </a:xfrm>
              <a:prstGeom prst="roundRect">
                <a:avLst/>
              </a:prstGeom>
              <a:solidFill>
                <a:srgbClr val="608CA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rtlCol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Schéma de desserte détaillé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(horaires systématiques)</a:t>
                </a:r>
              </a:p>
            </p:txBody>
          </p:sp>
          <p:sp>
            <p:nvSpPr>
              <p:cNvPr id="80" name="Rectangle à coins arrondis 79"/>
              <p:cNvSpPr/>
              <p:nvPr/>
            </p:nvSpPr>
            <p:spPr>
              <a:xfrm>
                <a:off x="3674471" y="3430903"/>
                <a:ext cx="1743169" cy="912757"/>
              </a:xfrm>
              <a:prstGeom prst="roundRect">
                <a:avLst/>
              </a:prstGeom>
              <a:solidFill>
                <a:srgbClr val="608CA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Infrastructure fonctionnelle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(SIF d’orientation)</a:t>
                </a:r>
              </a:p>
            </p:txBody>
          </p:sp>
          <p:cxnSp>
            <p:nvCxnSpPr>
              <p:cNvPr id="81" name="Connecteur droit avec flèche 80"/>
              <p:cNvCxnSpPr>
                <a:stCxn id="79" idx="3"/>
                <a:endCxn id="80" idx="1"/>
              </p:cNvCxnSpPr>
              <p:nvPr/>
            </p:nvCxnSpPr>
            <p:spPr>
              <a:xfrm>
                <a:off x="3287444" y="3885379"/>
                <a:ext cx="387027" cy="1903"/>
              </a:xfrm>
              <a:prstGeom prst="straightConnector1">
                <a:avLst/>
              </a:prstGeom>
              <a:noFill/>
              <a:ln w="15875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headEnd type="arrow" w="sm" len="sm"/>
                <a:tailEnd type="arrow" w="sm" len="sm"/>
              </a:ln>
              <a:effectLst/>
            </p:spPr>
          </p:cxnSp>
        </p:grpSp>
        <p:grpSp>
          <p:nvGrpSpPr>
            <p:cNvPr id="73" name="Groupe 72"/>
            <p:cNvGrpSpPr/>
            <p:nvPr/>
          </p:nvGrpSpPr>
          <p:grpSpPr>
            <a:xfrm>
              <a:off x="1557933" y="4589037"/>
              <a:ext cx="3859706" cy="892946"/>
              <a:chOff x="1557933" y="4589037"/>
              <a:chExt cx="3859706" cy="892946"/>
            </a:xfrm>
          </p:grpSpPr>
          <p:sp>
            <p:nvSpPr>
              <p:cNvPr id="76" name="Rectangle à coins arrondis 75"/>
              <p:cNvSpPr/>
              <p:nvPr/>
            </p:nvSpPr>
            <p:spPr>
              <a:xfrm>
                <a:off x="1557933" y="4653137"/>
                <a:ext cx="1729511" cy="764746"/>
              </a:xfrm>
              <a:prstGeom prst="roundRect">
                <a:avLst/>
              </a:prstGeom>
              <a:solidFill>
                <a:srgbClr val="8064A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0" rIns="72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Horaire</a:t>
                </a:r>
              </a:p>
            </p:txBody>
          </p:sp>
          <p:sp>
            <p:nvSpPr>
              <p:cNvPr id="77" name="Rectangle à coins arrondis 76"/>
              <p:cNvSpPr/>
              <p:nvPr/>
            </p:nvSpPr>
            <p:spPr>
              <a:xfrm>
                <a:off x="3674470" y="4589037"/>
                <a:ext cx="1743169" cy="892946"/>
              </a:xfrm>
              <a:prstGeom prst="roundRect">
                <a:avLst/>
              </a:prstGeom>
              <a:solidFill>
                <a:srgbClr val="8064A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Schéma d’infrastructure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(SIF optimisé)</a:t>
                </a:r>
              </a:p>
            </p:txBody>
          </p:sp>
          <p:cxnSp>
            <p:nvCxnSpPr>
              <p:cNvPr id="78" name="Connecteur droit avec flèche 77"/>
              <p:cNvCxnSpPr>
                <a:stCxn id="76" idx="3"/>
                <a:endCxn id="77" idx="1"/>
              </p:cNvCxnSpPr>
              <p:nvPr/>
            </p:nvCxnSpPr>
            <p:spPr>
              <a:xfrm>
                <a:off x="3287444" y="5035510"/>
                <a:ext cx="387026" cy="0"/>
              </a:xfrm>
              <a:prstGeom prst="straightConnector1">
                <a:avLst/>
              </a:prstGeom>
              <a:noFill/>
              <a:ln w="15875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headEnd type="arrow" w="sm" len="sm"/>
                <a:tailEnd type="arrow" w="sm" len="sm"/>
              </a:ln>
              <a:effectLst/>
            </p:spPr>
          </p:cxnSp>
        </p:grpSp>
        <p:cxnSp>
          <p:nvCxnSpPr>
            <p:cNvPr id="74" name="Connecteur droit avec flèche 73"/>
            <p:cNvCxnSpPr/>
            <p:nvPr/>
          </p:nvCxnSpPr>
          <p:spPr>
            <a:xfrm>
              <a:off x="5417640" y="3837393"/>
              <a:ext cx="291894" cy="0"/>
            </a:xfrm>
            <a:prstGeom prst="straightConnector1">
              <a:avLst/>
            </a:prstGeom>
            <a:noFill/>
            <a:ln w="158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none" w="sm" len="sm"/>
              <a:tailEnd type="arrow" w="sm" len="sm"/>
            </a:ln>
            <a:effectLst/>
          </p:spPr>
        </p:cxnSp>
        <p:cxnSp>
          <p:nvCxnSpPr>
            <p:cNvPr id="75" name="Connecteur droit avec flèche 74"/>
            <p:cNvCxnSpPr/>
            <p:nvPr/>
          </p:nvCxnSpPr>
          <p:spPr>
            <a:xfrm flipH="1">
              <a:off x="5417642" y="5015971"/>
              <a:ext cx="291892" cy="0"/>
            </a:xfrm>
            <a:prstGeom prst="straightConnector1">
              <a:avLst/>
            </a:prstGeom>
            <a:noFill/>
            <a:ln w="158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none" w="sm" len="sm"/>
              <a:tailEnd type="arrow" w="sm" len="sm"/>
            </a:ln>
            <a:effectLst/>
          </p:spPr>
        </p:cxnSp>
      </p:grpSp>
      <p:sp>
        <p:nvSpPr>
          <p:cNvPr id="83" name="Rectangle à coins arrondis 82"/>
          <p:cNvSpPr/>
          <p:nvPr/>
        </p:nvSpPr>
        <p:spPr>
          <a:xfrm>
            <a:off x="6427440" y="1591010"/>
            <a:ext cx="1530672" cy="1823077"/>
          </a:xfrm>
          <a:prstGeom prst="roundRect">
            <a:avLst/>
          </a:prstGeom>
          <a:gradFill>
            <a:gsLst>
              <a:gs pos="97917">
                <a:srgbClr val="4BB37D"/>
              </a:gs>
              <a:gs pos="1000">
                <a:srgbClr val="9BBB59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rPr>
              <a:t>Aire d’étude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 smtClean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Option de passage </a:t>
            </a:r>
          </a:p>
        </p:txBody>
      </p:sp>
      <p:cxnSp>
        <p:nvCxnSpPr>
          <p:cNvPr id="84" name="Connecteur droit avec flèche 83"/>
          <p:cNvCxnSpPr>
            <a:stCxn id="68" idx="3"/>
          </p:cNvCxnSpPr>
          <p:nvPr/>
        </p:nvCxnSpPr>
        <p:spPr>
          <a:xfrm>
            <a:off x="6135547" y="3115161"/>
            <a:ext cx="291893" cy="0"/>
          </a:xfrm>
          <a:prstGeom prst="straightConnector1">
            <a:avLst/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arrow" w="sm" len="sm"/>
            <a:tailEnd type="none" w="sm" len="sm"/>
          </a:ln>
          <a:effectLst/>
        </p:spPr>
      </p:cxnSp>
      <p:cxnSp>
        <p:nvCxnSpPr>
          <p:cNvPr id="85" name="Connecteur droit avec flèche 84"/>
          <p:cNvCxnSpPr>
            <a:stCxn id="64" idx="3"/>
          </p:cNvCxnSpPr>
          <p:nvPr/>
        </p:nvCxnSpPr>
        <p:spPr>
          <a:xfrm>
            <a:off x="6135545" y="1967366"/>
            <a:ext cx="291895" cy="1"/>
          </a:xfrm>
          <a:prstGeom prst="straightConnector1">
            <a:avLst/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87" name="Rectangle à coins arrondis 86"/>
          <p:cNvSpPr/>
          <p:nvPr/>
        </p:nvSpPr>
        <p:spPr>
          <a:xfrm>
            <a:off x="6427440" y="4004309"/>
            <a:ext cx="1463417" cy="1678113"/>
          </a:xfrm>
          <a:prstGeom prst="roundRect">
            <a:avLst/>
          </a:prstGeom>
          <a:gradFill>
            <a:gsLst>
              <a:gs pos="29000">
                <a:srgbClr val="608CAB"/>
              </a:gs>
              <a:gs pos="75000">
                <a:srgbClr val="8064A2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Zone</a:t>
            </a:r>
            <a:r>
              <a:rPr kumimoji="0" lang="fr-FR" sz="1400" b="1" i="0" u="sng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passage préférentielle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(ZPP) </a:t>
            </a:r>
          </a:p>
        </p:txBody>
      </p:sp>
      <p:cxnSp>
        <p:nvCxnSpPr>
          <p:cNvPr id="135" name="Connecteur droit avec flèche 134"/>
          <p:cNvCxnSpPr/>
          <p:nvPr/>
        </p:nvCxnSpPr>
        <p:spPr bwMode="auto">
          <a:xfrm>
            <a:off x="360736" y="2656378"/>
            <a:ext cx="0" cy="33648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6" name="ZoneTexte 135"/>
          <p:cNvSpPr txBox="1"/>
          <p:nvPr/>
        </p:nvSpPr>
        <p:spPr>
          <a:xfrm rot="5400000">
            <a:off x="-1450954" y="4122721"/>
            <a:ext cx="3271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Précision</a:t>
            </a: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9" name="Connecteur droit avec flèche 138"/>
          <p:cNvCxnSpPr/>
          <p:nvPr/>
        </p:nvCxnSpPr>
        <p:spPr bwMode="auto">
          <a:xfrm>
            <a:off x="611560" y="2649073"/>
            <a:ext cx="0" cy="336279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0" name="ZoneTexte 139"/>
          <p:cNvSpPr txBox="1"/>
          <p:nvPr/>
        </p:nvSpPr>
        <p:spPr>
          <a:xfrm rot="16200000">
            <a:off x="-859489" y="4169528"/>
            <a:ext cx="336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Nombre</a:t>
            </a: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2087724" y="1412609"/>
            <a:ext cx="2042455" cy="2244009"/>
          </a:xfrm>
          <a:prstGeom prst="rect">
            <a:avLst/>
          </a:prstGeom>
          <a:noFill/>
          <a:ln w="381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55126" y="112022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rgbClr val="F2C400"/>
                </a:solidFill>
                <a:latin typeface="+mn-lt"/>
                <a:ea typeface="+mn-ea"/>
              </a:rPr>
              <a:t>Contributions des ateliers de la 1ère </a:t>
            </a:r>
            <a:r>
              <a:rPr lang="fr-FR" sz="1400" b="1" dirty="0" smtClean="0">
                <a:solidFill>
                  <a:srgbClr val="F2C400"/>
                </a:solidFill>
                <a:latin typeface="+mn-lt"/>
                <a:ea typeface="+mn-ea"/>
              </a:rPr>
              <a:t>vague</a:t>
            </a:r>
            <a:endParaRPr lang="fr-FR" sz="1400" b="1" dirty="0">
              <a:solidFill>
                <a:srgbClr val="F2C400"/>
              </a:solidFill>
              <a:latin typeface="+mn-lt"/>
              <a:ea typeface="+mn-ea"/>
            </a:endParaRPr>
          </a:p>
        </p:txBody>
      </p:sp>
      <p:cxnSp>
        <p:nvCxnSpPr>
          <p:cNvPr id="6" name="Connecteur droit 5"/>
          <p:cNvCxnSpPr/>
          <p:nvPr/>
        </p:nvCxnSpPr>
        <p:spPr bwMode="auto">
          <a:xfrm flipV="1">
            <a:off x="4155126" y="1340768"/>
            <a:ext cx="215709" cy="250242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CC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3860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972994"/>
            <a:ext cx="9144000" cy="8850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sp>
        <p:nvSpPr>
          <p:cNvPr id="67" name="Rectangle à coins arrondis 66"/>
          <p:cNvSpPr/>
          <p:nvPr/>
        </p:nvSpPr>
        <p:spPr>
          <a:xfrm>
            <a:off x="2277147" y="2708165"/>
            <a:ext cx="1640729" cy="806510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sommaire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115616" y="2729592"/>
            <a:ext cx="817222" cy="1167460"/>
            <a:chOff x="-9587" y="1340467"/>
            <a:chExt cx="817222" cy="1167460"/>
          </a:xfrm>
        </p:grpSpPr>
        <p:sp>
          <p:nvSpPr>
            <p:cNvPr id="12" name="Chevron 11"/>
            <p:cNvSpPr/>
            <p:nvPr/>
          </p:nvSpPr>
          <p:spPr>
            <a:xfrm rot="5400000">
              <a:off x="-184706" y="1515586"/>
              <a:ext cx="1167460" cy="817222"/>
            </a:xfrm>
            <a:prstGeom prst="chevron">
              <a:avLst/>
            </a:prstGeom>
            <a:solidFill>
              <a:srgbClr val="4BB37D"/>
            </a:solidFill>
            <a:ln w="25400" cap="flat" cmpd="sng" algn="ctr">
              <a:solidFill>
                <a:srgbClr val="9BBB59">
                  <a:hueOff val="3750088"/>
                  <a:satOff val="-5627"/>
                  <a:lumOff val="-9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Chevron 4"/>
            <p:cNvSpPr/>
            <p:nvPr/>
          </p:nvSpPr>
          <p:spPr>
            <a:xfrm>
              <a:off x="-9587" y="1749078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8255" rIns="0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Scénarios fonctionnel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122090" y="1795435"/>
            <a:ext cx="817222" cy="1167460"/>
            <a:chOff x="-9587" y="176771"/>
            <a:chExt cx="817222" cy="1167460"/>
          </a:xfrm>
        </p:grpSpPr>
        <p:sp>
          <p:nvSpPr>
            <p:cNvPr id="16" name="Chevron 15"/>
            <p:cNvSpPr/>
            <p:nvPr/>
          </p:nvSpPr>
          <p:spPr>
            <a:xfrm rot="5400000">
              <a:off x="-184706" y="351890"/>
              <a:ext cx="1167460" cy="817222"/>
            </a:xfrm>
            <a:prstGeom prst="chevron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Chevron 4"/>
            <p:cNvSpPr/>
            <p:nvPr/>
          </p:nvSpPr>
          <p:spPr>
            <a:xfrm>
              <a:off x="-9587" y="58538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Objectifs et périmètre du projet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2087724" y="1412609"/>
            <a:ext cx="2042455" cy="2244009"/>
          </a:xfrm>
          <a:prstGeom prst="rect">
            <a:avLst/>
          </a:prstGeom>
          <a:noFill/>
          <a:ln w="381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55126" y="112022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rgbClr val="F2C400"/>
                </a:solidFill>
                <a:latin typeface="+mn-lt"/>
                <a:ea typeface="+mn-ea"/>
              </a:rPr>
              <a:t>Contributions des ateliers de la 1ère </a:t>
            </a:r>
            <a:r>
              <a:rPr lang="fr-FR" sz="1400" b="1" dirty="0" smtClean="0">
                <a:solidFill>
                  <a:srgbClr val="F2C400"/>
                </a:solidFill>
                <a:latin typeface="+mn-lt"/>
                <a:ea typeface="+mn-ea"/>
              </a:rPr>
              <a:t>vague</a:t>
            </a:r>
            <a:endParaRPr lang="fr-FR" sz="1400" b="1" dirty="0">
              <a:solidFill>
                <a:srgbClr val="F2C400"/>
              </a:solidFill>
              <a:latin typeface="+mn-lt"/>
              <a:ea typeface="+mn-ea"/>
            </a:endParaRPr>
          </a:p>
        </p:txBody>
      </p:sp>
      <p:cxnSp>
        <p:nvCxnSpPr>
          <p:cNvPr id="23" name="Connecteur droit 22"/>
          <p:cNvCxnSpPr/>
          <p:nvPr/>
        </p:nvCxnSpPr>
        <p:spPr bwMode="auto">
          <a:xfrm flipV="1">
            <a:off x="4155126" y="1340768"/>
            <a:ext cx="215709" cy="250242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CC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sp>
        <p:nvSpPr>
          <p:cNvPr id="18" name="Rectangle à coins arrondis 17"/>
          <p:cNvSpPr/>
          <p:nvPr/>
        </p:nvSpPr>
        <p:spPr>
          <a:xfrm>
            <a:off x="2275839" y="1592040"/>
            <a:ext cx="1642037" cy="750652"/>
          </a:xfrm>
          <a:prstGeom prst="roundRect">
            <a:avLst/>
          </a:prstGeom>
          <a:solidFill>
            <a:srgbClr val="9BBB59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4" b="1504"/>
          <a:stretch/>
        </p:blipFill>
        <p:spPr>
          <a:xfrm>
            <a:off x="4262980" y="3308875"/>
            <a:ext cx="4989540" cy="3378335"/>
          </a:xfrm>
          <a:prstGeom prst="rect">
            <a:avLst/>
          </a:prstGeom>
        </p:spPr>
      </p:pic>
      <p:cxnSp>
        <p:nvCxnSpPr>
          <p:cNvPr id="4" name="Connecteur en angle 3"/>
          <p:cNvCxnSpPr>
            <a:stCxn id="19" idx="2"/>
            <a:endCxn id="20" idx="1"/>
          </p:cNvCxnSpPr>
          <p:nvPr/>
        </p:nvCxnSpPr>
        <p:spPr bwMode="auto">
          <a:xfrm rot="16200000" flipH="1">
            <a:off x="3015254" y="3750316"/>
            <a:ext cx="1341425" cy="115402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1497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972994"/>
            <a:ext cx="9144000" cy="8850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sp>
        <p:nvSpPr>
          <p:cNvPr id="83" name="Rectangle à coins arrondis 82"/>
          <p:cNvSpPr/>
          <p:nvPr/>
        </p:nvSpPr>
        <p:spPr>
          <a:xfrm>
            <a:off x="6427440" y="1591010"/>
            <a:ext cx="1530672" cy="1823077"/>
          </a:xfrm>
          <a:prstGeom prst="roundRect">
            <a:avLst/>
          </a:prstGeom>
          <a:gradFill>
            <a:gsLst>
              <a:gs pos="97917">
                <a:srgbClr val="4BB37D"/>
              </a:gs>
              <a:gs pos="1000">
                <a:srgbClr val="9BBB59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rPr>
              <a:t>Aire d’étude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 smtClean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Option de passage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115616" y="2729592"/>
            <a:ext cx="817222" cy="1167460"/>
            <a:chOff x="-9587" y="1340467"/>
            <a:chExt cx="817222" cy="1167460"/>
          </a:xfrm>
        </p:grpSpPr>
        <p:sp>
          <p:nvSpPr>
            <p:cNvPr id="9" name="Chevron 8"/>
            <p:cNvSpPr/>
            <p:nvPr/>
          </p:nvSpPr>
          <p:spPr>
            <a:xfrm rot="5400000">
              <a:off x="-184706" y="1515586"/>
              <a:ext cx="1167460" cy="817222"/>
            </a:xfrm>
            <a:prstGeom prst="chevron">
              <a:avLst/>
            </a:prstGeom>
            <a:solidFill>
              <a:srgbClr val="4BB37D"/>
            </a:solidFill>
            <a:ln w="25400" cap="flat" cmpd="sng" algn="ctr">
              <a:solidFill>
                <a:srgbClr val="9BBB59">
                  <a:hueOff val="3750088"/>
                  <a:satOff val="-5627"/>
                  <a:lumOff val="-9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Chevron 4"/>
            <p:cNvSpPr/>
            <p:nvPr/>
          </p:nvSpPr>
          <p:spPr>
            <a:xfrm>
              <a:off x="-9587" y="1749078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8255" rIns="0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Scénarios fonctionnel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122090" y="1795435"/>
            <a:ext cx="817222" cy="1167460"/>
            <a:chOff x="-9587" y="176771"/>
            <a:chExt cx="817222" cy="1167460"/>
          </a:xfrm>
        </p:grpSpPr>
        <p:sp>
          <p:nvSpPr>
            <p:cNvPr id="13" name="Chevron 12"/>
            <p:cNvSpPr/>
            <p:nvPr/>
          </p:nvSpPr>
          <p:spPr>
            <a:xfrm rot="5400000">
              <a:off x="-184706" y="351890"/>
              <a:ext cx="1167460" cy="817222"/>
            </a:xfrm>
            <a:prstGeom prst="chevron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Chevron 4"/>
            <p:cNvSpPr/>
            <p:nvPr/>
          </p:nvSpPr>
          <p:spPr>
            <a:xfrm>
              <a:off x="-9587" y="58538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Objectifs et périmètre du projet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ctangle à coins arrondis 15"/>
          <p:cNvSpPr/>
          <p:nvPr/>
        </p:nvSpPr>
        <p:spPr>
          <a:xfrm>
            <a:off x="2277147" y="2708165"/>
            <a:ext cx="1640729" cy="806510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sommaire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sp>
        <p:nvSpPr>
          <p:cNvPr id="18" name="Rectangle 17"/>
          <p:cNvSpPr/>
          <p:nvPr/>
        </p:nvSpPr>
        <p:spPr bwMode="auto">
          <a:xfrm>
            <a:off x="2087724" y="1412609"/>
            <a:ext cx="2042455" cy="2244009"/>
          </a:xfrm>
          <a:prstGeom prst="rect">
            <a:avLst/>
          </a:prstGeom>
          <a:noFill/>
          <a:ln w="381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55126" y="112022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rgbClr val="F2C400"/>
                </a:solidFill>
                <a:latin typeface="+mn-lt"/>
                <a:ea typeface="+mn-ea"/>
              </a:rPr>
              <a:t>Contributions des ateliers de la 1ère </a:t>
            </a:r>
            <a:r>
              <a:rPr lang="fr-FR" sz="1400" b="1" dirty="0" smtClean="0">
                <a:solidFill>
                  <a:srgbClr val="F2C400"/>
                </a:solidFill>
                <a:latin typeface="+mn-lt"/>
                <a:ea typeface="+mn-ea"/>
              </a:rPr>
              <a:t>vague</a:t>
            </a:r>
            <a:endParaRPr lang="fr-FR" sz="1400" b="1" dirty="0">
              <a:solidFill>
                <a:srgbClr val="F2C400"/>
              </a:solidFill>
              <a:latin typeface="+mn-lt"/>
              <a:ea typeface="+mn-ea"/>
            </a:endParaRPr>
          </a:p>
        </p:txBody>
      </p:sp>
      <p:cxnSp>
        <p:nvCxnSpPr>
          <p:cNvPr id="20" name="Connecteur droit 19"/>
          <p:cNvCxnSpPr/>
          <p:nvPr/>
        </p:nvCxnSpPr>
        <p:spPr bwMode="auto">
          <a:xfrm flipV="1">
            <a:off x="4155126" y="1340768"/>
            <a:ext cx="215709" cy="250242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CC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Rectangle à coins arrondis 20"/>
          <p:cNvSpPr/>
          <p:nvPr/>
        </p:nvSpPr>
        <p:spPr>
          <a:xfrm>
            <a:off x="2275839" y="1592040"/>
            <a:ext cx="1642037" cy="750652"/>
          </a:xfrm>
          <a:prstGeom prst="roundRect">
            <a:avLst/>
          </a:prstGeom>
          <a:solidFill>
            <a:srgbClr val="9BBB59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</a:t>
            </a:r>
          </a:p>
        </p:txBody>
      </p:sp>
      <p:pic>
        <p:nvPicPr>
          <p:cNvPr id="25" name="Picture 2" descr="Y:\_LNPN_\02_Etudes Prealables EUP\2013_10_10_Options web\2014_12_06_LNPN_CARTE_COM_projet cible et sections prioritaires_sans_calplinna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3" b="5749"/>
          <a:stretch/>
        </p:blipFill>
        <p:spPr bwMode="auto">
          <a:xfrm>
            <a:off x="1889297" y="3961744"/>
            <a:ext cx="6211095" cy="28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cteur en angle 21"/>
          <p:cNvCxnSpPr>
            <a:stCxn id="83" idx="2"/>
            <a:endCxn id="25" idx="0"/>
          </p:cNvCxnSpPr>
          <p:nvPr/>
        </p:nvCxnSpPr>
        <p:spPr bwMode="auto">
          <a:xfrm rot="5400000">
            <a:off x="5819983" y="2588950"/>
            <a:ext cx="547657" cy="2197931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80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972994"/>
            <a:ext cx="9144000" cy="8850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sp>
        <p:nvSpPr>
          <p:cNvPr id="68" name="Rectangle à coins arrondis 67"/>
          <p:cNvSpPr/>
          <p:nvPr/>
        </p:nvSpPr>
        <p:spPr>
          <a:xfrm>
            <a:off x="4392377" y="2715470"/>
            <a:ext cx="1743170" cy="799381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 d’aménagement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1115616" y="2729592"/>
            <a:ext cx="817222" cy="1167460"/>
            <a:chOff x="-9587" y="1340467"/>
            <a:chExt cx="817222" cy="1167460"/>
          </a:xfrm>
        </p:grpSpPr>
        <p:sp>
          <p:nvSpPr>
            <p:cNvPr id="13" name="Chevron 12"/>
            <p:cNvSpPr/>
            <p:nvPr/>
          </p:nvSpPr>
          <p:spPr>
            <a:xfrm rot="5400000">
              <a:off x="-184706" y="1515586"/>
              <a:ext cx="1167460" cy="817222"/>
            </a:xfrm>
            <a:prstGeom prst="chevron">
              <a:avLst/>
            </a:prstGeom>
            <a:solidFill>
              <a:srgbClr val="4BB37D"/>
            </a:solidFill>
            <a:ln w="25400" cap="flat" cmpd="sng" algn="ctr">
              <a:solidFill>
                <a:srgbClr val="9BBB59">
                  <a:hueOff val="3750088"/>
                  <a:satOff val="-5627"/>
                  <a:lumOff val="-9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Chevron 4"/>
            <p:cNvSpPr/>
            <p:nvPr/>
          </p:nvSpPr>
          <p:spPr>
            <a:xfrm>
              <a:off x="-9587" y="1749078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8255" rIns="0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Scénarios fonctionnel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122090" y="1795435"/>
            <a:ext cx="817222" cy="1167460"/>
            <a:chOff x="-9587" y="176771"/>
            <a:chExt cx="817222" cy="1167460"/>
          </a:xfrm>
        </p:grpSpPr>
        <p:sp>
          <p:nvSpPr>
            <p:cNvPr id="16" name="Chevron 15"/>
            <p:cNvSpPr/>
            <p:nvPr/>
          </p:nvSpPr>
          <p:spPr>
            <a:xfrm rot="5400000">
              <a:off x="-184706" y="351890"/>
              <a:ext cx="1167460" cy="817222"/>
            </a:xfrm>
            <a:prstGeom prst="chevron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Chevron 4"/>
            <p:cNvSpPr/>
            <p:nvPr/>
          </p:nvSpPr>
          <p:spPr>
            <a:xfrm>
              <a:off x="-9587" y="58538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Objectifs et périmètre du projet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Rectangle à coins arrondis 17"/>
          <p:cNvSpPr/>
          <p:nvPr/>
        </p:nvSpPr>
        <p:spPr>
          <a:xfrm>
            <a:off x="2277147" y="2708165"/>
            <a:ext cx="1640729" cy="806510"/>
          </a:xfrm>
          <a:prstGeom prst="roundRect">
            <a:avLst/>
          </a:prstGeom>
          <a:solidFill>
            <a:srgbClr val="4BB37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sommaire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6427440" y="1591010"/>
            <a:ext cx="1530672" cy="1823077"/>
          </a:xfrm>
          <a:prstGeom prst="roundRect">
            <a:avLst/>
          </a:prstGeom>
          <a:gradFill>
            <a:gsLst>
              <a:gs pos="97917">
                <a:srgbClr val="4BB37D"/>
              </a:gs>
              <a:gs pos="1000">
                <a:srgbClr val="9BBB59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rPr>
              <a:t>Aire d’étude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 smtClean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u="sng" kern="0" dirty="0">
              <a:solidFill>
                <a:prstClr val="white"/>
              </a:solidFill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Option de passage </a:t>
            </a:r>
          </a:p>
        </p:txBody>
      </p:sp>
      <p:sp>
        <p:nvSpPr>
          <p:cNvPr id="21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sp>
        <p:nvSpPr>
          <p:cNvPr id="22" name="Rectangle à coins arrondis 21"/>
          <p:cNvSpPr/>
          <p:nvPr/>
        </p:nvSpPr>
        <p:spPr>
          <a:xfrm>
            <a:off x="2275839" y="1592040"/>
            <a:ext cx="1642037" cy="750652"/>
          </a:xfrm>
          <a:prstGeom prst="roundRect">
            <a:avLst/>
          </a:prstGeom>
          <a:solidFill>
            <a:srgbClr val="9BBB59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2087724" y="1412609"/>
            <a:ext cx="2042455" cy="2244009"/>
          </a:xfrm>
          <a:prstGeom prst="rect">
            <a:avLst/>
          </a:prstGeom>
          <a:noFill/>
          <a:ln w="381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55126" y="112022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rgbClr val="F2C400"/>
                </a:solidFill>
                <a:latin typeface="+mn-lt"/>
                <a:ea typeface="+mn-ea"/>
              </a:rPr>
              <a:t>Contributions des ateliers de la 1ère </a:t>
            </a:r>
            <a:r>
              <a:rPr lang="fr-FR" sz="1400" b="1" dirty="0" smtClean="0">
                <a:solidFill>
                  <a:srgbClr val="F2C400"/>
                </a:solidFill>
                <a:latin typeface="+mn-lt"/>
                <a:ea typeface="+mn-ea"/>
              </a:rPr>
              <a:t>vague</a:t>
            </a:r>
            <a:endParaRPr lang="fr-FR" sz="1400" b="1" dirty="0">
              <a:solidFill>
                <a:srgbClr val="F2C400"/>
              </a:solidFill>
              <a:latin typeface="+mn-lt"/>
              <a:ea typeface="+mn-ea"/>
            </a:endParaRPr>
          </a:p>
        </p:txBody>
      </p:sp>
      <p:cxnSp>
        <p:nvCxnSpPr>
          <p:cNvPr id="25" name="Connecteur droit 24"/>
          <p:cNvCxnSpPr/>
          <p:nvPr/>
        </p:nvCxnSpPr>
        <p:spPr bwMode="auto">
          <a:xfrm flipV="1">
            <a:off x="4155126" y="1340768"/>
            <a:ext cx="215709" cy="250242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CC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8" t="23280" r="16668" b="24805"/>
          <a:stretch/>
        </p:blipFill>
        <p:spPr bwMode="auto">
          <a:xfrm>
            <a:off x="3491880" y="3897052"/>
            <a:ext cx="4572508" cy="2968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en angle 3"/>
          <p:cNvCxnSpPr>
            <a:stCxn id="68" idx="2"/>
            <a:endCxn id="26" idx="0"/>
          </p:cNvCxnSpPr>
          <p:nvPr/>
        </p:nvCxnSpPr>
        <p:spPr bwMode="auto">
          <a:xfrm rot="16200000" flipH="1">
            <a:off x="5329948" y="3448865"/>
            <a:ext cx="382201" cy="514172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779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sp>
        <p:nvSpPr>
          <p:cNvPr id="79" name="Rectangle à coins arrondis 78"/>
          <p:cNvSpPr/>
          <p:nvPr/>
        </p:nvSpPr>
        <p:spPr>
          <a:xfrm>
            <a:off x="2275839" y="3824289"/>
            <a:ext cx="1729511" cy="912757"/>
          </a:xfrm>
          <a:prstGeom prst="roundRect">
            <a:avLst/>
          </a:prstGeom>
          <a:solidFill>
            <a:srgbClr val="608CAB"/>
          </a:solidFill>
          <a:ln w="25400" cap="flat" cmpd="sng" algn="ctr">
            <a:noFill/>
            <a:prstDash val="solid"/>
          </a:ln>
          <a:effectLst/>
        </p:spPr>
        <p:txBody>
          <a:bodyPr lIns="0" tIns="0" r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détaillé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(horaires systématiques)</a:t>
            </a: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790825" y="980728"/>
            <a:ext cx="5961063" cy="2589212"/>
            <a:chOff x="1758" y="743"/>
            <a:chExt cx="3755" cy="1631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758" y="743"/>
              <a:ext cx="3753" cy="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8198" name="Picture 6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33"/>
            <a:stretch/>
          </p:blipFill>
          <p:spPr bwMode="auto">
            <a:xfrm>
              <a:off x="1758" y="936"/>
              <a:ext cx="3755" cy="1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48" y="3554251"/>
            <a:ext cx="2833145" cy="1537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ZoneTexte 46"/>
          <p:cNvSpPr txBox="1"/>
          <p:nvPr/>
        </p:nvSpPr>
        <p:spPr>
          <a:xfrm>
            <a:off x="2790825" y="1485900"/>
            <a:ext cx="1535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/>
              <a:t>Ex LGV PACA</a:t>
            </a:r>
            <a:endParaRPr lang="fr-FR" sz="1600" b="1" i="1" dirty="0"/>
          </a:p>
        </p:txBody>
      </p:sp>
      <p:grpSp>
        <p:nvGrpSpPr>
          <p:cNvPr id="10" name="Groupe 9"/>
          <p:cNvGrpSpPr/>
          <p:nvPr/>
        </p:nvGrpSpPr>
        <p:grpSpPr>
          <a:xfrm>
            <a:off x="1103041" y="3696937"/>
            <a:ext cx="817222" cy="1167460"/>
            <a:chOff x="-9587" y="2488731"/>
            <a:chExt cx="817222" cy="1167460"/>
          </a:xfrm>
        </p:grpSpPr>
        <p:sp>
          <p:nvSpPr>
            <p:cNvPr id="11" name="Chevron 10"/>
            <p:cNvSpPr/>
            <p:nvPr/>
          </p:nvSpPr>
          <p:spPr>
            <a:xfrm rot="5400000">
              <a:off x="-184706" y="2663850"/>
              <a:ext cx="1167460" cy="817222"/>
            </a:xfrm>
            <a:prstGeom prst="chevron">
              <a:avLst/>
            </a:prstGeom>
            <a:solidFill>
              <a:srgbClr val="608CAB"/>
            </a:solidFill>
            <a:ln w="25400" cap="flat" cmpd="sng" algn="ctr">
              <a:solidFill>
                <a:srgbClr val="9BBB59">
                  <a:hueOff val="7500176"/>
                  <a:satOff val="-11253"/>
                  <a:lumOff val="-183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Chevron 4"/>
            <p:cNvSpPr/>
            <p:nvPr/>
          </p:nvSpPr>
          <p:spPr>
            <a:xfrm>
              <a:off x="-9587" y="289734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30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</a:t>
              </a:r>
              <a:r>
                <a:rPr lang="fr-FR" sz="1300" b="1" u="sng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 </a:t>
              </a:r>
              <a:r>
                <a:rPr lang="fr-FR" sz="130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détaillé</a:t>
              </a:r>
              <a:endParaRPr lang="fr-FR" sz="130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1115616" y="2729592"/>
            <a:ext cx="817222" cy="1167460"/>
            <a:chOff x="-9587" y="1340467"/>
            <a:chExt cx="817222" cy="1167460"/>
          </a:xfrm>
        </p:grpSpPr>
        <p:sp>
          <p:nvSpPr>
            <p:cNvPr id="14" name="Chevron 13"/>
            <p:cNvSpPr/>
            <p:nvPr/>
          </p:nvSpPr>
          <p:spPr>
            <a:xfrm rot="5400000">
              <a:off x="-184706" y="1515586"/>
              <a:ext cx="1167460" cy="817222"/>
            </a:xfrm>
            <a:prstGeom prst="chevron">
              <a:avLst/>
            </a:prstGeom>
            <a:solidFill>
              <a:srgbClr val="4BB37D"/>
            </a:solidFill>
            <a:ln w="25400" cap="flat" cmpd="sng" algn="ctr">
              <a:solidFill>
                <a:srgbClr val="9BBB59">
                  <a:hueOff val="3750088"/>
                  <a:satOff val="-5627"/>
                  <a:lumOff val="-9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Chevron 4"/>
            <p:cNvSpPr/>
            <p:nvPr/>
          </p:nvSpPr>
          <p:spPr>
            <a:xfrm>
              <a:off x="-9587" y="1749078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8255" rIns="0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Scénarios fonctionnel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122090" y="1795435"/>
            <a:ext cx="817222" cy="1167460"/>
            <a:chOff x="-9587" y="176771"/>
            <a:chExt cx="817222" cy="1167460"/>
          </a:xfrm>
        </p:grpSpPr>
        <p:sp>
          <p:nvSpPr>
            <p:cNvPr id="17" name="Chevron 16"/>
            <p:cNvSpPr/>
            <p:nvPr/>
          </p:nvSpPr>
          <p:spPr>
            <a:xfrm rot="5400000">
              <a:off x="-184706" y="351890"/>
              <a:ext cx="1167460" cy="817222"/>
            </a:xfrm>
            <a:prstGeom prst="chevron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Chevron 4"/>
            <p:cNvSpPr/>
            <p:nvPr/>
          </p:nvSpPr>
          <p:spPr>
            <a:xfrm>
              <a:off x="-9587" y="58538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Objectifs et périmètre du projet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9" name="Connecteur droit avec flèche 18"/>
          <p:cNvCxnSpPr>
            <a:stCxn id="79" idx="0"/>
          </p:cNvCxnSpPr>
          <p:nvPr/>
        </p:nvCxnSpPr>
        <p:spPr>
          <a:xfrm flipH="1">
            <a:off x="3140594" y="3824289"/>
            <a:ext cx="1" cy="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2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cxnSp>
        <p:nvCxnSpPr>
          <p:cNvPr id="6" name="Connecteur en angle 5"/>
          <p:cNvCxnSpPr>
            <a:stCxn id="8198" idx="2"/>
            <a:endCxn id="79" idx="3"/>
          </p:cNvCxnSpPr>
          <p:nvPr/>
        </p:nvCxnSpPr>
        <p:spPr bwMode="auto">
          <a:xfrm rot="5400000">
            <a:off x="4532990" y="3042301"/>
            <a:ext cx="710728" cy="176600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49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1258396"/>
            <a:ext cx="4336547" cy="2502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  <p:sp>
        <p:nvSpPr>
          <p:cNvPr id="87" name="Rectangle à coins arrondis 86"/>
          <p:cNvSpPr/>
          <p:nvPr/>
        </p:nvSpPr>
        <p:spPr>
          <a:xfrm>
            <a:off x="6427440" y="4004309"/>
            <a:ext cx="1463417" cy="1678113"/>
          </a:xfrm>
          <a:prstGeom prst="roundRect">
            <a:avLst/>
          </a:prstGeom>
          <a:gradFill>
            <a:gsLst>
              <a:gs pos="29000">
                <a:srgbClr val="608CAB"/>
              </a:gs>
              <a:gs pos="75000">
                <a:srgbClr val="8064A2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Zone</a:t>
            </a:r>
            <a:r>
              <a:rPr kumimoji="0" lang="fr-FR" sz="1400" b="1" i="0" u="sng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passage préférentielle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(ZPP) 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3563887" y="1258396"/>
            <a:ext cx="1535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/>
              <a:t>Ex LGV PACA</a:t>
            </a:r>
            <a:endParaRPr lang="fr-FR" sz="1600" b="1" i="1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103041" y="3696937"/>
            <a:ext cx="817222" cy="1167460"/>
            <a:chOff x="-9587" y="2488731"/>
            <a:chExt cx="817222" cy="1167460"/>
          </a:xfrm>
        </p:grpSpPr>
        <p:sp>
          <p:nvSpPr>
            <p:cNvPr id="12" name="Chevron 11"/>
            <p:cNvSpPr/>
            <p:nvPr/>
          </p:nvSpPr>
          <p:spPr>
            <a:xfrm rot="5400000">
              <a:off x="-184706" y="2663850"/>
              <a:ext cx="1167460" cy="817222"/>
            </a:xfrm>
            <a:prstGeom prst="chevron">
              <a:avLst/>
            </a:prstGeom>
            <a:solidFill>
              <a:srgbClr val="608CAB"/>
            </a:solidFill>
            <a:ln w="25400" cap="flat" cmpd="sng" algn="ctr">
              <a:solidFill>
                <a:srgbClr val="9BBB59">
                  <a:hueOff val="7500176"/>
                  <a:satOff val="-11253"/>
                  <a:lumOff val="-183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Chevron 4"/>
            <p:cNvSpPr/>
            <p:nvPr/>
          </p:nvSpPr>
          <p:spPr>
            <a:xfrm>
              <a:off x="-9587" y="289734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30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</a:t>
              </a:r>
              <a:r>
                <a:rPr lang="fr-FR" sz="1300" b="1" u="sng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 </a:t>
              </a:r>
              <a:r>
                <a:rPr lang="fr-FR" sz="130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détaillé</a:t>
              </a:r>
              <a:endParaRPr lang="fr-FR" sz="130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115616" y="2729592"/>
            <a:ext cx="817222" cy="1167460"/>
            <a:chOff x="-9587" y="1340467"/>
            <a:chExt cx="817222" cy="1167460"/>
          </a:xfrm>
        </p:grpSpPr>
        <p:sp>
          <p:nvSpPr>
            <p:cNvPr id="15" name="Chevron 14"/>
            <p:cNvSpPr/>
            <p:nvPr/>
          </p:nvSpPr>
          <p:spPr>
            <a:xfrm rot="5400000">
              <a:off x="-184706" y="1515586"/>
              <a:ext cx="1167460" cy="817222"/>
            </a:xfrm>
            <a:prstGeom prst="chevron">
              <a:avLst/>
            </a:prstGeom>
            <a:solidFill>
              <a:srgbClr val="4BB37D"/>
            </a:solidFill>
            <a:ln w="25400" cap="flat" cmpd="sng" algn="ctr">
              <a:solidFill>
                <a:srgbClr val="9BBB59">
                  <a:hueOff val="3750088"/>
                  <a:satOff val="-5627"/>
                  <a:lumOff val="-9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Chevron 4"/>
            <p:cNvSpPr/>
            <p:nvPr/>
          </p:nvSpPr>
          <p:spPr>
            <a:xfrm>
              <a:off x="-9587" y="1749078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8255" rIns="0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Scénarios fonctionnel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122090" y="1795435"/>
            <a:ext cx="817222" cy="1167460"/>
            <a:chOff x="-9587" y="176771"/>
            <a:chExt cx="817222" cy="1167460"/>
          </a:xfrm>
        </p:grpSpPr>
        <p:sp>
          <p:nvSpPr>
            <p:cNvPr id="18" name="Chevron 17"/>
            <p:cNvSpPr/>
            <p:nvPr/>
          </p:nvSpPr>
          <p:spPr>
            <a:xfrm rot="5400000">
              <a:off x="-184706" y="351890"/>
              <a:ext cx="1167460" cy="817222"/>
            </a:xfrm>
            <a:prstGeom prst="chevron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Chevron 4"/>
            <p:cNvSpPr/>
            <p:nvPr/>
          </p:nvSpPr>
          <p:spPr>
            <a:xfrm>
              <a:off x="-9587" y="585382"/>
              <a:ext cx="817222" cy="3502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50" b="1" u="none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Objectifs et périmètre du projet</a:t>
              </a:r>
              <a:endParaRPr lang="fr-FR" sz="1250" u="none" kern="1200" dirty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Rectangle à coins arrondis 20"/>
          <p:cNvSpPr/>
          <p:nvPr/>
        </p:nvSpPr>
        <p:spPr>
          <a:xfrm>
            <a:off x="2275839" y="3824289"/>
            <a:ext cx="1729511" cy="912757"/>
          </a:xfrm>
          <a:prstGeom prst="roundRect">
            <a:avLst/>
          </a:prstGeom>
          <a:solidFill>
            <a:srgbClr val="608CAB"/>
          </a:solidFill>
          <a:ln w="25400" cap="flat" cmpd="sng" algn="ctr">
            <a:noFill/>
            <a:prstDash val="solid"/>
          </a:ln>
          <a:effectLst/>
        </p:spPr>
        <p:txBody>
          <a:bodyPr lIns="0" tIns="0" r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Schéma de desserte détaillé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(horaires systématiques)</a:t>
            </a:r>
          </a:p>
        </p:txBody>
      </p:sp>
      <p:sp>
        <p:nvSpPr>
          <p:cNvPr id="22" name="Espace réservé du contenu 2"/>
          <p:cNvSpPr>
            <a:spLocks noGrp="1"/>
          </p:cNvSpPr>
          <p:nvPr>
            <p:ph idx="1"/>
          </p:nvPr>
        </p:nvSpPr>
        <p:spPr>
          <a:xfrm>
            <a:off x="517525" y="906756"/>
            <a:ext cx="8230939" cy="4896544"/>
          </a:xfrm>
        </p:spPr>
        <p:txBody>
          <a:bodyPr/>
          <a:lstStyle/>
          <a:p>
            <a:r>
              <a:rPr lang="fr-FR" sz="1600" dirty="0" smtClean="0"/>
              <a:t>Méthode de définition progressive des scénarios </a:t>
            </a:r>
            <a:endParaRPr lang="fr-FR" sz="1400" b="0" dirty="0" smtClean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400" b="0" dirty="0" smtClean="0"/>
          </a:p>
        </p:txBody>
      </p:sp>
      <p:cxnSp>
        <p:nvCxnSpPr>
          <p:cNvPr id="4" name="Connecteur en angle 3"/>
          <p:cNvCxnSpPr>
            <a:stCxn id="87" idx="1"/>
            <a:endCxn id="1026" idx="2"/>
          </p:cNvCxnSpPr>
          <p:nvPr/>
        </p:nvCxnSpPr>
        <p:spPr bwMode="auto">
          <a:xfrm rot="10800000">
            <a:off x="5732162" y="3761164"/>
            <a:ext cx="695279" cy="108220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31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73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8592"/>
            <a:ext cx="2699792" cy="838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6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Articulation </a:t>
            </a:r>
            <a:r>
              <a:rPr lang="fr-FR" sz="1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études techniques / autres études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35" y="838200"/>
            <a:ext cx="7696049" cy="599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Première approche sur le thème « fonctionnalités »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6578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 bwMode="auto">
          <a:xfrm>
            <a:off x="-508" y="2283259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-508" y="2283259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-508" y="2283259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Rectangle à coins arrondis 70"/>
          <p:cNvSpPr/>
          <p:nvPr/>
        </p:nvSpPr>
        <p:spPr bwMode="auto">
          <a:xfrm>
            <a:off x="4103948" y="3068961"/>
            <a:ext cx="5004048" cy="16265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rgbClr val="8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Flèche vers le bas 68"/>
          <p:cNvSpPr/>
          <p:nvPr/>
        </p:nvSpPr>
        <p:spPr bwMode="auto">
          <a:xfrm>
            <a:off x="683568" y="908720"/>
            <a:ext cx="7308812" cy="1582355"/>
          </a:xfrm>
          <a:prstGeom prst="downArrow">
            <a:avLst>
              <a:gd name="adj1" fmla="val 73914"/>
              <a:gd name="adj2" fmla="val 50000"/>
            </a:avLst>
          </a:prstGeom>
          <a:solidFill>
            <a:srgbClr val="FA1035">
              <a:alpha val="25098"/>
            </a:srgbClr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03511" y="772598"/>
            <a:ext cx="1086224" cy="838200"/>
          </a:xfrm>
        </p:spPr>
        <p:txBody>
          <a:bodyPr/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Rappel des évolutions du projet</a:t>
            </a:r>
          </a:p>
        </p:txBody>
      </p:sp>
      <p:sp>
        <p:nvSpPr>
          <p:cNvPr id="15" name="Forme libre 14"/>
          <p:cNvSpPr/>
          <p:nvPr/>
        </p:nvSpPr>
        <p:spPr bwMode="auto">
          <a:xfrm>
            <a:off x="1099416" y="2491075"/>
            <a:ext cx="1036320" cy="990600"/>
          </a:xfrm>
          <a:custGeom>
            <a:avLst/>
            <a:gdLst>
              <a:gd name="connsiteX0" fmla="*/ 1036320 w 1036320"/>
              <a:gd name="connsiteY0" fmla="*/ 990600 h 990600"/>
              <a:gd name="connsiteX1" fmla="*/ 373380 w 1036320"/>
              <a:gd name="connsiteY1" fmla="*/ 175260 h 990600"/>
              <a:gd name="connsiteX2" fmla="*/ 335280 w 1036320"/>
              <a:gd name="connsiteY2" fmla="*/ 137160 h 990600"/>
              <a:gd name="connsiteX3" fmla="*/ 243840 w 1036320"/>
              <a:gd name="connsiteY3" fmla="*/ 15240 h 990600"/>
              <a:gd name="connsiteX4" fmla="*/ 0 w 1036320"/>
              <a:gd name="connsiteY4" fmla="*/ 4572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990600">
                <a:moveTo>
                  <a:pt x="1036320" y="990600"/>
                </a:moveTo>
                <a:lnTo>
                  <a:pt x="373380" y="175260"/>
                </a:lnTo>
                <a:cubicBezTo>
                  <a:pt x="256540" y="33020"/>
                  <a:pt x="356870" y="163830"/>
                  <a:pt x="335280" y="137160"/>
                </a:cubicBezTo>
                <a:cubicBezTo>
                  <a:pt x="313690" y="110490"/>
                  <a:pt x="299720" y="30480"/>
                  <a:pt x="243840" y="15240"/>
                </a:cubicBezTo>
                <a:cubicBezTo>
                  <a:pt x="187960" y="0"/>
                  <a:pt x="93980" y="22860"/>
                  <a:pt x="0" y="4572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2123728" y="3507395"/>
            <a:ext cx="180020" cy="15831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83568" y="2283259"/>
            <a:ext cx="612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Yvetot</a:t>
            </a:r>
            <a:endParaRPr lang="fr-FR" sz="1200" dirty="0"/>
          </a:p>
        </p:txBody>
      </p:sp>
      <p:sp>
        <p:nvSpPr>
          <p:cNvPr id="21" name="ZoneTexte 20"/>
          <p:cNvSpPr txBox="1"/>
          <p:nvPr/>
        </p:nvSpPr>
        <p:spPr>
          <a:xfrm>
            <a:off x="2231740" y="3446420"/>
            <a:ext cx="1784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Rouen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691157" y="542477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Evreux</a:t>
            </a:r>
            <a:endParaRPr lang="fr-FR" sz="1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5647449" y="555962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Paris </a:t>
            </a:r>
          </a:p>
          <a:p>
            <a:r>
              <a:rPr lang="fr-FR" sz="1200" dirty="0" smtClean="0"/>
              <a:t>Saint </a:t>
            </a:r>
          </a:p>
          <a:p>
            <a:r>
              <a:rPr lang="fr-FR" sz="1200" dirty="0" smtClean="0"/>
              <a:t>Lazare</a:t>
            </a:r>
            <a:endParaRPr lang="fr-FR" sz="1200" dirty="0"/>
          </a:p>
        </p:txBody>
      </p:sp>
      <p:sp>
        <p:nvSpPr>
          <p:cNvPr id="25" name="Ellipse 24"/>
          <p:cNvSpPr/>
          <p:nvPr/>
        </p:nvSpPr>
        <p:spPr bwMode="auto">
          <a:xfrm>
            <a:off x="5808576" y="6179155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258029" y="555962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Ellipse 27"/>
          <p:cNvSpPr/>
          <p:nvPr/>
        </p:nvSpPr>
        <p:spPr bwMode="auto">
          <a:xfrm>
            <a:off x="1043608" y="249928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2231740" y="4803539"/>
            <a:ext cx="432048" cy="6212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35"/>
          <p:cNvCxnSpPr>
            <a:stCxn id="16" idx="4"/>
          </p:cNvCxnSpPr>
          <p:nvPr/>
        </p:nvCxnSpPr>
        <p:spPr bwMode="auto">
          <a:xfrm>
            <a:off x="2213738" y="3665711"/>
            <a:ext cx="18002" cy="113782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03548" y="4803539"/>
            <a:ext cx="1728192" cy="3240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ZoneTexte 42"/>
          <p:cNvSpPr txBox="1"/>
          <p:nvPr/>
        </p:nvSpPr>
        <p:spPr>
          <a:xfrm>
            <a:off x="13192" y="512757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Bernay</a:t>
            </a:r>
            <a:endParaRPr lang="fr-FR" sz="1200" dirty="0"/>
          </a:p>
        </p:txBody>
      </p:sp>
      <p:sp>
        <p:nvSpPr>
          <p:cNvPr id="44" name="Ellipse 43"/>
          <p:cNvSpPr/>
          <p:nvPr/>
        </p:nvSpPr>
        <p:spPr bwMode="auto">
          <a:xfrm>
            <a:off x="493833" y="511786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389764" y="3212976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prioritaire (avant 2030)</a:t>
            </a:r>
          </a:p>
        </p:txBody>
      </p:sp>
      <p:cxnSp>
        <p:nvCxnSpPr>
          <p:cNvPr id="49" name="Connecteur droit 48"/>
          <p:cNvCxnSpPr/>
          <p:nvPr/>
        </p:nvCxnSpPr>
        <p:spPr bwMode="auto">
          <a:xfrm>
            <a:off x="4941979" y="3392996"/>
            <a:ext cx="447785" cy="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>
            <a:off x="4941979" y="3897052"/>
            <a:ext cx="447785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" name="ZoneTexte 52"/>
          <p:cNvSpPr txBox="1"/>
          <p:nvPr/>
        </p:nvSpPr>
        <p:spPr>
          <a:xfrm>
            <a:off x="5074312" y="6279703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La Défense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606260" y="5271591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Confluence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5403464" y="3728065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cible (après 2030)</a:t>
            </a:r>
          </a:p>
        </p:txBody>
      </p:sp>
      <p:sp>
        <p:nvSpPr>
          <p:cNvPr id="62" name="Rectangle à coins arrondis 61"/>
          <p:cNvSpPr/>
          <p:nvPr/>
        </p:nvSpPr>
        <p:spPr bwMode="auto">
          <a:xfrm>
            <a:off x="1753973" y="991833"/>
            <a:ext cx="5194291" cy="276927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Débat public (2012)</a:t>
            </a:r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17636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Commission 21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(2013)</a:t>
            </a: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3411613" y="1340768"/>
            <a:ext cx="1880467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Cadrage ministériel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(2013)</a:t>
            </a: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53640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Comités de pilotage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Ellipse 71"/>
          <p:cNvSpPr/>
          <p:nvPr/>
        </p:nvSpPr>
        <p:spPr bwMode="auto">
          <a:xfrm>
            <a:off x="4325136" y="3176972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rPr>
              <a:t>1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Ellipse 72"/>
          <p:cNvSpPr/>
          <p:nvPr/>
        </p:nvSpPr>
        <p:spPr bwMode="auto">
          <a:xfrm>
            <a:off x="4319972" y="3645024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2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Forme libre 65"/>
          <p:cNvSpPr/>
          <p:nvPr/>
        </p:nvSpPr>
        <p:spPr bwMode="auto">
          <a:xfrm>
            <a:off x="4185920" y="5784748"/>
            <a:ext cx="1595120" cy="416560"/>
          </a:xfrm>
          <a:custGeom>
            <a:avLst/>
            <a:gdLst>
              <a:gd name="connsiteX0" fmla="*/ 1595120 w 1595120"/>
              <a:gd name="connsiteY0" fmla="*/ 416560 h 416560"/>
              <a:gd name="connsiteX1" fmla="*/ 746760 w 1595120"/>
              <a:gd name="connsiteY1" fmla="*/ 127000 h 416560"/>
              <a:gd name="connsiteX2" fmla="*/ 0 w 1595120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5120" h="416560">
                <a:moveTo>
                  <a:pt x="1595120" y="416560"/>
                </a:moveTo>
                <a:cubicBezTo>
                  <a:pt x="1303866" y="306493"/>
                  <a:pt x="1012613" y="196427"/>
                  <a:pt x="746760" y="127000"/>
                </a:cubicBezTo>
                <a:cubicBezTo>
                  <a:pt x="480907" y="57573"/>
                  <a:pt x="240453" y="28786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2326640" y="5448300"/>
            <a:ext cx="1651000" cy="266700"/>
          </a:xfrm>
          <a:custGeom>
            <a:avLst/>
            <a:gdLst>
              <a:gd name="connsiteX0" fmla="*/ 0 w 1651000"/>
              <a:gd name="connsiteY0" fmla="*/ 124460 h 266700"/>
              <a:gd name="connsiteX1" fmla="*/ 391160 w 1651000"/>
              <a:gd name="connsiteY1" fmla="*/ 38100 h 266700"/>
              <a:gd name="connsiteX2" fmla="*/ 751840 w 1651000"/>
              <a:gd name="connsiteY2" fmla="*/ 2540 h 266700"/>
              <a:gd name="connsiteX3" fmla="*/ 1076960 w 1651000"/>
              <a:gd name="connsiteY3" fmla="*/ 53340 h 266700"/>
              <a:gd name="connsiteX4" fmla="*/ 1651000 w 1651000"/>
              <a:gd name="connsiteY4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266700">
                <a:moveTo>
                  <a:pt x="0" y="124460"/>
                </a:moveTo>
                <a:cubicBezTo>
                  <a:pt x="132926" y="91440"/>
                  <a:pt x="265853" y="58420"/>
                  <a:pt x="391160" y="38100"/>
                </a:cubicBezTo>
                <a:cubicBezTo>
                  <a:pt x="516467" y="17780"/>
                  <a:pt x="637540" y="0"/>
                  <a:pt x="751840" y="2540"/>
                </a:cubicBezTo>
                <a:cubicBezTo>
                  <a:pt x="866140" y="5080"/>
                  <a:pt x="927100" y="9313"/>
                  <a:pt x="1076960" y="53340"/>
                </a:cubicBezTo>
                <a:cubicBezTo>
                  <a:pt x="1226820" y="97367"/>
                  <a:pt x="1438910" y="182033"/>
                  <a:pt x="1651000" y="26670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Forme libre 74"/>
          <p:cNvSpPr/>
          <p:nvPr/>
        </p:nvSpPr>
        <p:spPr bwMode="auto">
          <a:xfrm>
            <a:off x="3572933" y="5596467"/>
            <a:ext cx="956734" cy="392289"/>
          </a:xfrm>
          <a:custGeom>
            <a:avLst/>
            <a:gdLst>
              <a:gd name="connsiteX0" fmla="*/ 956734 w 956734"/>
              <a:gd name="connsiteY0" fmla="*/ 262466 h 392289"/>
              <a:gd name="connsiteX1" fmla="*/ 736600 w 956734"/>
              <a:gd name="connsiteY1" fmla="*/ 372533 h 392289"/>
              <a:gd name="connsiteX2" fmla="*/ 279400 w 956734"/>
              <a:gd name="connsiteY2" fmla="*/ 330200 h 392289"/>
              <a:gd name="connsiteX3" fmla="*/ 0 w 956734"/>
              <a:gd name="connsiteY3" fmla="*/ 0 h 3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734" h="392289">
                <a:moveTo>
                  <a:pt x="956734" y="262466"/>
                </a:moveTo>
                <a:cubicBezTo>
                  <a:pt x="903111" y="311855"/>
                  <a:pt x="849489" y="361244"/>
                  <a:pt x="736600" y="372533"/>
                </a:cubicBezTo>
                <a:cubicBezTo>
                  <a:pt x="623711" y="383822"/>
                  <a:pt x="402167" y="392289"/>
                  <a:pt x="279400" y="330200"/>
                </a:cubicBezTo>
                <a:cubicBezTo>
                  <a:pt x="156633" y="268111"/>
                  <a:pt x="78316" y="134055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37312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74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2303748" y="4537211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519772" y="4443499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Louviers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6" name="Ellipse 55"/>
          <p:cNvSpPr/>
          <p:nvPr/>
        </p:nvSpPr>
        <p:spPr bwMode="auto">
          <a:xfrm>
            <a:off x="2483768" y="5272567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7" name="Ellipse 56"/>
          <p:cNvSpPr/>
          <p:nvPr/>
        </p:nvSpPr>
        <p:spPr bwMode="auto">
          <a:xfrm>
            <a:off x="4968044" y="5706204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689936" y="577564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Evreux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403464" y="42117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à étudier</a:t>
            </a:r>
          </a:p>
        </p:txBody>
      </p:sp>
      <p:sp>
        <p:nvSpPr>
          <p:cNvPr id="74" name="Ellipse 73"/>
          <p:cNvSpPr/>
          <p:nvPr/>
        </p:nvSpPr>
        <p:spPr bwMode="auto">
          <a:xfrm>
            <a:off x="4319972" y="4149080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3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953236" y="4293096"/>
            <a:ext cx="410852" cy="205172"/>
          </a:xfrm>
          <a:prstGeom prst="rect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Ellipse 51"/>
          <p:cNvSpPr/>
          <p:nvPr/>
        </p:nvSpPr>
        <p:spPr bwMode="auto">
          <a:xfrm>
            <a:off x="5508104" y="6115000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8" name="Ellipse 77"/>
          <p:cNvSpPr/>
          <p:nvPr/>
        </p:nvSpPr>
        <p:spPr bwMode="auto">
          <a:xfrm>
            <a:off x="4058229" y="57150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3841658" y="5411971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Mantes</a:t>
            </a:r>
            <a:endParaRPr lang="fr-FR" sz="1200" dirty="0"/>
          </a:p>
        </p:txBody>
      </p:sp>
      <p:sp>
        <p:nvSpPr>
          <p:cNvPr id="76" name="Titre 1"/>
          <p:cNvSpPr txBox="1">
            <a:spLocks/>
          </p:cNvSpPr>
          <p:nvPr/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Première approche sur le thème « fonctionnalités »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13413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51" grpId="0" animBg="1"/>
      <p:bldP spid="70" grpId="0" animBg="1"/>
      <p:bldP spid="71" grpId="0" animBg="1"/>
      <p:bldP spid="69" grpId="0" animBg="1"/>
      <p:bldP spid="15" grpId="0" animBg="1"/>
      <p:bldP spid="16" grpId="0" animBg="1"/>
      <p:bldP spid="17" grpId="0"/>
      <p:bldP spid="21" grpId="0"/>
      <p:bldP spid="22" grpId="0"/>
      <p:bldP spid="24" grpId="0"/>
      <p:bldP spid="25" grpId="0" animBg="1"/>
      <p:bldP spid="27" grpId="0" animBg="1"/>
      <p:bldP spid="28" grpId="0" animBg="1"/>
      <p:bldP spid="43" grpId="0"/>
      <p:bldP spid="44" grpId="0" animBg="1"/>
      <p:bldP spid="47" grpId="0"/>
      <p:bldP spid="47" grpId="1"/>
      <p:bldP spid="47" grpId="2"/>
      <p:bldP spid="53" grpId="0"/>
      <p:bldP spid="53" grpId="1"/>
      <p:bldP spid="58" grpId="0"/>
      <p:bldP spid="58" grpId="1"/>
      <p:bldP spid="61" grpId="0"/>
      <p:bldP spid="61" grpId="1"/>
      <p:bldP spid="61" grpId="2"/>
      <p:bldP spid="62" grpId="0" animBg="1"/>
      <p:bldP spid="63" grpId="0" animBg="1"/>
      <p:bldP spid="64" grpId="0" animBg="1"/>
      <p:bldP spid="65" grpId="0" animBg="1"/>
      <p:bldP spid="72" grpId="0" animBg="1"/>
      <p:bldP spid="72" grpId="1" animBg="1"/>
      <p:bldP spid="72" grpId="2" animBg="1"/>
      <p:bldP spid="73" grpId="0" animBg="1"/>
      <p:bldP spid="73" grpId="1" animBg="1"/>
      <p:bldP spid="66" grpId="0" animBg="1"/>
      <p:bldP spid="67" grpId="0" animBg="1"/>
      <p:bldP spid="75" grpId="0" animBg="1"/>
      <p:bldP spid="75" grpId="1" animBg="1"/>
      <p:bldP spid="54" grpId="0" animBg="1"/>
      <p:bldP spid="54" grpId="1" animBg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9" grpId="0"/>
      <p:bldP spid="59" grpId="1"/>
      <p:bldP spid="60" grpId="0"/>
      <p:bldP spid="60" grpId="1"/>
      <p:bldP spid="74" grpId="0" animBg="1"/>
      <p:bldP spid="74" grpId="1" animBg="1"/>
      <p:bldP spid="46" grpId="0" animBg="1"/>
      <p:bldP spid="52" grpId="0" animBg="1"/>
      <p:bldP spid="52" grpId="1" animBg="1"/>
      <p:bldP spid="78" grpId="0" animBg="1"/>
      <p:bldP spid="7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Connecteur droit avec flèche 35"/>
          <p:cNvCxnSpPr>
            <a:stCxn id="32" idx="1"/>
            <a:endCxn id="22" idx="3"/>
          </p:cNvCxnSpPr>
          <p:nvPr/>
        </p:nvCxnSpPr>
        <p:spPr bwMode="auto">
          <a:xfrm flipH="1" flipV="1">
            <a:off x="4525362" y="4615400"/>
            <a:ext cx="2714141" cy="1131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7" name="Connecteur droit avec flèche 36"/>
          <p:cNvCxnSpPr/>
          <p:nvPr/>
        </p:nvCxnSpPr>
        <p:spPr bwMode="auto">
          <a:xfrm flipH="1">
            <a:off x="4525362" y="4094244"/>
            <a:ext cx="2364842" cy="563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75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215516" y="1119003"/>
            <a:ext cx="9229793" cy="4896544"/>
          </a:xfrm>
        </p:spPr>
        <p:txBody>
          <a:bodyPr/>
          <a:lstStyle/>
          <a:p>
            <a:r>
              <a:rPr lang="fr-FR" sz="2200" dirty="0" smtClean="0">
                <a:solidFill>
                  <a:srgbClr val="FF0000"/>
                </a:solidFill>
              </a:rPr>
              <a:t>Périmètres fonctionnels </a:t>
            </a:r>
            <a:endParaRPr lang="fr-FR" sz="22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endParaRPr lang="fr-FR" sz="1600" b="0" dirty="0"/>
          </a:p>
        </p:txBody>
      </p:sp>
      <p:sp>
        <p:nvSpPr>
          <p:cNvPr id="8" name="Ellipse 7"/>
          <p:cNvSpPr/>
          <p:nvPr/>
        </p:nvSpPr>
        <p:spPr bwMode="auto">
          <a:xfrm>
            <a:off x="1721843" y="2313906"/>
            <a:ext cx="5909519" cy="2998974"/>
          </a:xfrm>
          <a:prstGeom prst="ellipse">
            <a:avLst/>
          </a:prstGeom>
          <a:noFill/>
          <a:ln w="38100" cap="flat" cmpd="sng" algn="ctr">
            <a:solidFill>
              <a:srgbClr val="EAB2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Nuage 9"/>
          <p:cNvSpPr/>
          <p:nvPr/>
        </p:nvSpPr>
        <p:spPr bwMode="auto">
          <a:xfrm rot="19360414">
            <a:off x="4933422" y="3378619"/>
            <a:ext cx="4463878" cy="2937582"/>
          </a:xfrm>
          <a:prstGeom prst="cloud">
            <a:avLst/>
          </a:prstGeom>
          <a:solidFill>
            <a:schemeClr val="bg1">
              <a:alpha val="5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1951669" y="2992634"/>
            <a:ext cx="3621931" cy="1888197"/>
          </a:xfrm>
          <a:prstGeom prst="ellipse">
            <a:avLst/>
          </a:prstGeom>
          <a:noFill/>
          <a:ln w="38100" cap="flat" cmpd="sng" algn="ctr">
            <a:solidFill>
              <a:srgbClr val="FF575B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3318" y="3104964"/>
            <a:ext cx="17809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>
                <a:solidFill>
                  <a:srgbClr val="FF575B"/>
                </a:solidFill>
              </a:rPr>
              <a:t>LN Nanterre – Mantes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12719" y="3985785"/>
            <a:ext cx="1474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FF575B"/>
                </a:solidFill>
              </a:rPr>
              <a:t>Nœud de Mantes-la-Jolie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5544" y="3428776"/>
            <a:ext cx="1661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FF575B"/>
                </a:solidFill>
              </a:rPr>
              <a:t>LN Mantes – Evreux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67744" y="4129744"/>
            <a:ext cx="11723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FF575B"/>
                </a:solidFill>
              </a:rPr>
              <a:t>GN de Rouen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351774" y="3679554"/>
            <a:ext cx="15576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FF575B"/>
                </a:solidFill>
              </a:rPr>
              <a:t>LN Rouen – Yvetot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04257" y="2715307"/>
            <a:ext cx="1547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E6AF00"/>
                </a:solidFill>
              </a:rPr>
              <a:t>Contournement de Mantes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57783" y="2499283"/>
            <a:ext cx="2090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E6AF00"/>
                </a:solidFill>
              </a:rPr>
              <a:t>LN Evreux – Rouen – Bernay (Y de l’Eure)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93396" y="4476900"/>
            <a:ext cx="12319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Réservations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90086" y="5103779"/>
            <a:ext cx="1941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GN Nanterre-la-Folie 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86540" y="5948180"/>
            <a:ext cx="1231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Itinéraires </a:t>
            </a:r>
          </a:p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intersecteurs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05110" y="5523816"/>
            <a:ext cx="14243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GN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Confluence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98634" y="3447913"/>
            <a:ext cx="1025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Nœud de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Paris-St-Lazare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Légende encadrée 1 27"/>
          <p:cNvSpPr/>
          <p:nvPr/>
        </p:nvSpPr>
        <p:spPr bwMode="auto">
          <a:xfrm>
            <a:off x="94735" y="2600908"/>
            <a:ext cx="1627108" cy="642555"/>
          </a:xfrm>
          <a:prstGeom prst="borderCallout1">
            <a:avLst>
              <a:gd name="adj1" fmla="val 50630"/>
              <a:gd name="adj2" fmla="val 99648"/>
              <a:gd name="adj3" fmla="val 48934"/>
              <a:gd name="adj4" fmla="val 134660"/>
            </a:avLst>
          </a:prstGeom>
          <a:noFill/>
          <a:ln w="38100" cap="flat" cmpd="sng" algn="ctr">
            <a:solidFill>
              <a:srgbClr val="E6A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400" b="1" dirty="0" smtClean="0">
                <a:solidFill>
                  <a:srgbClr val="E6AF00"/>
                </a:solidFill>
              </a:rPr>
              <a:t>Socle </a:t>
            </a:r>
          </a:p>
          <a:p>
            <a:pPr algn="ctr"/>
            <a:r>
              <a:rPr lang="fr-FR" sz="1400" b="1" dirty="0" smtClean="0">
                <a:solidFill>
                  <a:srgbClr val="E6AF00"/>
                </a:solidFill>
              </a:rPr>
              <a:t>PROJET CIBLE</a:t>
            </a:r>
            <a:endParaRPr lang="fr-FR" sz="1400" b="1" dirty="0">
              <a:solidFill>
                <a:srgbClr val="E6AF00"/>
              </a:solidFill>
            </a:endParaRPr>
          </a:p>
        </p:txBody>
      </p:sp>
      <p:sp>
        <p:nvSpPr>
          <p:cNvPr id="29" name="Légende encadrée 1 28"/>
          <p:cNvSpPr/>
          <p:nvPr/>
        </p:nvSpPr>
        <p:spPr bwMode="auto">
          <a:xfrm>
            <a:off x="215516" y="5204229"/>
            <a:ext cx="2136258" cy="596586"/>
          </a:xfrm>
          <a:prstGeom prst="borderCallout1">
            <a:avLst>
              <a:gd name="adj1" fmla="val 49806"/>
              <a:gd name="adj2" fmla="val 101248"/>
              <a:gd name="adj3" fmla="val -57550"/>
              <a:gd name="adj4" fmla="val 141204"/>
            </a:avLst>
          </a:prstGeom>
          <a:noFill/>
          <a:ln w="38100" cap="flat" cmpd="sng" algn="ctr">
            <a:solidFill>
              <a:srgbClr val="FF575B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400" b="1" dirty="0" smtClean="0">
                <a:solidFill>
                  <a:srgbClr val="FF575B"/>
                </a:solidFill>
              </a:rPr>
              <a:t>Socle</a:t>
            </a:r>
          </a:p>
          <a:p>
            <a:pPr algn="ctr"/>
            <a:r>
              <a:rPr lang="fr-FR" sz="1400" b="1" dirty="0" smtClean="0">
                <a:solidFill>
                  <a:srgbClr val="FF575B"/>
                </a:solidFill>
              </a:rPr>
              <a:t>PROJET PRIORITAIRE</a:t>
            </a:r>
            <a:endParaRPr lang="fr-FR" sz="1400" b="1" dirty="0">
              <a:solidFill>
                <a:srgbClr val="FF575B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90204" y="3290276"/>
            <a:ext cx="13669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GN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Evreux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204775" y="2971450"/>
            <a:ext cx="1277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GN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Louviers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39503" y="4405353"/>
            <a:ext cx="1118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Allongement des quais en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Normandie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3" name="Connecteur droit avec flèche 32"/>
          <p:cNvCxnSpPr>
            <a:stCxn id="25" idx="1"/>
            <a:endCxn id="22" idx="3"/>
          </p:cNvCxnSpPr>
          <p:nvPr/>
        </p:nvCxnSpPr>
        <p:spPr bwMode="auto">
          <a:xfrm flipH="1" flipV="1">
            <a:off x="4525362" y="4615400"/>
            <a:ext cx="1179748" cy="10469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Connecteur droit avec flèche 33"/>
          <p:cNvCxnSpPr>
            <a:stCxn id="23" idx="1"/>
            <a:endCxn id="22" idx="3"/>
          </p:cNvCxnSpPr>
          <p:nvPr/>
        </p:nvCxnSpPr>
        <p:spPr bwMode="auto">
          <a:xfrm flipH="1" flipV="1">
            <a:off x="4525362" y="4615400"/>
            <a:ext cx="1064724" cy="6268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Connecteur droit avec flèche 34"/>
          <p:cNvCxnSpPr>
            <a:stCxn id="24" idx="1"/>
            <a:endCxn id="22" idx="3"/>
          </p:cNvCxnSpPr>
          <p:nvPr/>
        </p:nvCxnSpPr>
        <p:spPr bwMode="auto">
          <a:xfrm flipH="1" flipV="1">
            <a:off x="4525362" y="4615400"/>
            <a:ext cx="1561178" cy="15636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8" name="Rectangle 37"/>
          <p:cNvSpPr/>
          <p:nvPr/>
        </p:nvSpPr>
        <p:spPr>
          <a:xfrm>
            <a:off x="5428261" y="3322249"/>
            <a:ext cx="12319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Réservations 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9" name="Connecteur droit avec flèche 38"/>
          <p:cNvCxnSpPr>
            <a:stCxn id="31" idx="1"/>
            <a:endCxn id="38" idx="2"/>
          </p:cNvCxnSpPr>
          <p:nvPr/>
        </p:nvCxnSpPr>
        <p:spPr bwMode="auto">
          <a:xfrm flipH="1">
            <a:off x="6044244" y="3109950"/>
            <a:ext cx="1160531" cy="4892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Connecteur droit avec flèche 39"/>
          <p:cNvCxnSpPr>
            <a:stCxn id="30" idx="1"/>
            <a:endCxn id="38" idx="2"/>
          </p:cNvCxnSpPr>
          <p:nvPr/>
        </p:nvCxnSpPr>
        <p:spPr bwMode="auto">
          <a:xfrm flipH="1">
            <a:off x="6044244" y="3428776"/>
            <a:ext cx="845960" cy="170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>
          <a:xfrm>
            <a:off x="6714231" y="3863411"/>
            <a:ext cx="13669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Aménagement réseau existant?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Légende encadrée 1 79"/>
          <p:cNvSpPr/>
          <p:nvPr/>
        </p:nvSpPr>
        <p:spPr bwMode="auto">
          <a:xfrm>
            <a:off x="7289636" y="1629045"/>
            <a:ext cx="1782864" cy="329308"/>
          </a:xfrm>
          <a:prstGeom prst="borderCallout1">
            <a:avLst>
              <a:gd name="adj1" fmla="val 96347"/>
              <a:gd name="adj2" fmla="val 50291"/>
              <a:gd name="adj3" fmla="val 376728"/>
              <a:gd name="adj4" fmla="val 47720"/>
            </a:avLst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DETERMINER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approche sur le thème « fonctionnalités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56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de l’atelier 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Atelier </a:t>
            </a:r>
            <a:r>
              <a:rPr lang="fr-FR" dirty="0"/>
              <a:t>Insertion territoriale </a:t>
            </a:r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2000" dirty="0" smtClean="0"/>
              <a:t>Prochain atelier : rentrée 2015  </a:t>
            </a:r>
          </a:p>
          <a:p>
            <a:r>
              <a:rPr lang="fr-FR" dirty="0"/>
              <a:t>	</a:t>
            </a:r>
            <a:r>
              <a:rPr lang="fr-FR" b="0" dirty="0" smtClean="0">
                <a:solidFill>
                  <a:schemeClr val="tx1"/>
                </a:solidFill>
              </a:rPr>
              <a:t>Thème: finalisation du diagnostic de territoire et de la  hiérarchisation des enjeux </a:t>
            </a:r>
          </a:p>
          <a:p>
            <a:endParaRPr lang="fr-FR" b="0" dirty="0" smtClean="0">
              <a:solidFill>
                <a:schemeClr val="tx1"/>
              </a:solidFill>
            </a:endParaRPr>
          </a:p>
          <a:p>
            <a:r>
              <a:rPr lang="fr-FR" sz="2000" dirty="0"/>
              <a:t>Contacts</a:t>
            </a:r>
          </a:p>
          <a:p>
            <a:r>
              <a:rPr lang="fr-FR" b="0" dirty="0" smtClean="0">
                <a:solidFill>
                  <a:schemeClr val="tx1"/>
                </a:solidFill>
              </a:rPr>
              <a:t>	Concertation: Céline </a:t>
            </a:r>
            <a:r>
              <a:rPr lang="fr-FR" b="0" dirty="0" err="1" smtClean="0">
                <a:solidFill>
                  <a:schemeClr val="tx1"/>
                </a:solidFill>
              </a:rPr>
              <a:t>Cuchet</a:t>
            </a:r>
            <a:r>
              <a:rPr lang="fr-FR" b="0" dirty="0">
                <a:solidFill>
                  <a:schemeClr val="tx1"/>
                </a:solidFill>
              </a:rPr>
              <a:t> </a:t>
            </a:r>
            <a:r>
              <a:rPr lang="fr-FR" b="0" dirty="0" smtClean="0">
                <a:solidFill>
                  <a:schemeClr val="tx1"/>
                </a:solidFill>
              </a:rPr>
              <a:t>(</a:t>
            </a:r>
            <a:r>
              <a:rPr lang="fr-FR" b="0" dirty="0" smtClean="0">
                <a:solidFill>
                  <a:schemeClr val="tx1"/>
                </a:solidFill>
                <a:hlinkClick r:id="rId3"/>
              </a:rPr>
              <a:t>celine.cuchet@rff.fr</a:t>
            </a:r>
            <a:r>
              <a:rPr lang="fr-FR" b="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b="0" dirty="0">
                <a:solidFill>
                  <a:schemeClr val="tx1"/>
                </a:solidFill>
              </a:rPr>
              <a:t>	</a:t>
            </a:r>
            <a:r>
              <a:rPr lang="fr-FR" b="0" dirty="0" smtClean="0">
                <a:solidFill>
                  <a:schemeClr val="tx1"/>
                </a:solidFill>
              </a:rPr>
              <a:t>Environnement: Julien </a:t>
            </a:r>
            <a:r>
              <a:rPr lang="fr-FR" b="0" dirty="0" err="1" smtClean="0">
                <a:solidFill>
                  <a:schemeClr val="tx1"/>
                </a:solidFill>
              </a:rPr>
              <a:t>Loiselay</a:t>
            </a:r>
            <a:r>
              <a:rPr lang="fr-FR" b="0" dirty="0" smtClean="0">
                <a:solidFill>
                  <a:schemeClr val="tx1"/>
                </a:solidFill>
              </a:rPr>
              <a:t> (</a:t>
            </a:r>
            <a:r>
              <a:rPr lang="fr-FR" b="0" dirty="0" smtClean="0">
                <a:solidFill>
                  <a:schemeClr val="tx1"/>
                </a:solidFill>
                <a:hlinkClick r:id="rId4"/>
              </a:rPr>
              <a:t>julien.loiselay@rff.fr</a:t>
            </a:r>
            <a:r>
              <a:rPr lang="fr-FR" b="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b="0" dirty="0">
                <a:solidFill>
                  <a:schemeClr val="tx1"/>
                </a:solidFill>
              </a:rPr>
              <a:t>	</a:t>
            </a:r>
            <a:r>
              <a:rPr lang="fr-FR" b="0" dirty="0" smtClean="0">
                <a:solidFill>
                  <a:schemeClr val="tx1"/>
                </a:solidFill>
              </a:rPr>
              <a:t>		André Guilsou (</a:t>
            </a:r>
            <a:r>
              <a:rPr lang="fr-FR" b="0" dirty="0" smtClean="0">
                <a:solidFill>
                  <a:schemeClr val="tx1"/>
                </a:solidFill>
                <a:hlinkClick r:id="rId5"/>
              </a:rPr>
              <a:t>andre.guilsou@inter.setec.fr</a:t>
            </a:r>
            <a:r>
              <a:rPr lang="fr-FR" b="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77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935596" y="188640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Atelier insertion territoriale n°2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</a:rPr>
              <a:t/>
            </a:r>
            <a:br>
              <a:rPr lang="fr-FR" b="1" dirty="0">
                <a:solidFill>
                  <a:srgbClr val="FFFFFF"/>
                </a:solidFill>
                <a:latin typeface="Arial"/>
                <a:ea typeface="ＭＳ Ｐゴシック"/>
              </a:rPr>
            </a:br>
            <a:endParaRPr lang="fr-FR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058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4800" dirty="0" smtClean="0"/>
          </a:p>
          <a:p>
            <a:pPr algn="ctr"/>
            <a:r>
              <a:rPr lang="fr-FR" sz="4800" dirty="0" smtClean="0">
                <a:solidFill>
                  <a:srgbClr val="E41648"/>
                </a:solidFill>
              </a:rPr>
              <a:t>Fin du diaporama</a:t>
            </a:r>
            <a:endParaRPr lang="fr-FR" sz="4800" dirty="0">
              <a:solidFill>
                <a:srgbClr val="E41648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6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14246</TotalTime>
  <Words>5810</Words>
  <Application>Microsoft Office PowerPoint</Application>
  <PresentationFormat>Affichage à l'écran (4:3)</PresentationFormat>
  <Paragraphs>1158</Paragraphs>
  <Slides>78</Slides>
  <Notes>77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78</vt:i4>
      </vt:variant>
    </vt:vector>
  </HeadingPairs>
  <TitlesOfParts>
    <vt:vector size="80" baseType="lpstr">
      <vt:lpstr>rff</vt:lpstr>
      <vt:lpstr>1_rff</vt:lpstr>
      <vt:lpstr> Ligne Nouvelle Paris-Normandie Concertation – Atelier Insertion territoriale du projet 3 16 juin 2015 - Paris</vt:lpstr>
      <vt:lpstr> Objectif et ordre du jour de l’atelier insertion territoriale n°3  </vt:lpstr>
      <vt:lpstr>1 – Objectif et ordre du jour de l’atelier insertion territoriale n°3</vt:lpstr>
      <vt:lpstr>1 – Objectif et ordre du jour de l’atelier insertion territoriale n°2 </vt:lpstr>
      <vt:lpstr> Historique et principes de conception du projet  </vt:lpstr>
      <vt:lpstr>2 – Objectifs et principes de conception du projet</vt:lpstr>
      <vt:lpstr>Présentation PowerPoint</vt:lpstr>
      <vt:lpstr>Présentation PowerPoint</vt:lpstr>
      <vt:lpstr> Organisation de la concertation  </vt:lpstr>
      <vt:lpstr>3 – Organisation de la concertation </vt:lpstr>
      <vt:lpstr>3 – Organisation de la concertation </vt:lpstr>
      <vt:lpstr>Les études environnementales :   Identification des  enjeux de territoire </vt:lpstr>
      <vt:lpstr>L’étape 1 – Rappel des objectifs</vt:lpstr>
      <vt:lpstr>L’étape 1 – Rappel des objectifs</vt:lpstr>
      <vt:lpstr>Étape 1 – Atelier territorial n°3</vt:lpstr>
      <vt:lpstr>Méthodologie   </vt:lpstr>
      <vt:lpstr>Présentation PowerPoint</vt:lpstr>
      <vt:lpstr>Présentation PowerPoint</vt:lpstr>
      <vt:lpstr>Présentation PowerPoint</vt:lpstr>
      <vt:lpstr>Présentation des compléments apportés à l’analyse - setec</vt:lpstr>
      <vt:lpstr>Les compléments – Occupation du sol</vt:lpstr>
      <vt:lpstr>Les compléments – Occupation du sol</vt:lpstr>
      <vt:lpstr>Présentation PowerPoint</vt:lpstr>
      <vt:lpstr>Les compléments – Thématiques - 1</vt:lpstr>
      <vt:lpstr>Présentation PowerPoint</vt:lpstr>
      <vt:lpstr>Les compléments – Thématiques - 2</vt:lpstr>
      <vt:lpstr>Les compléments – Thématiques - 3</vt:lpstr>
      <vt:lpstr>Présentation PowerPoint</vt:lpstr>
      <vt:lpstr>Les compléments – Thématiques - 4</vt:lpstr>
      <vt:lpstr>Présentation des compléments apportés à l’analyse – Chambre d’agriculture</vt:lpstr>
      <vt:lpstr>Le contenu de l’étude agricole</vt:lpstr>
      <vt:lpstr>Espaces agricoles</vt:lpstr>
      <vt:lpstr>Occupation du sol Zoom Zone A</vt:lpstr>
      <vt:lpstr>Evolution des espaces agricoles</vt:lpstr>
      <vt:lpstr>Evolution des espaces agricoles</vt:lpstr>
      <vt:lpstr>Evolution des surfaces</vt:lpstr>
      <vt:lpstr>Potentiel agricole</vt:lpstr>
      <vt:lpstr>Potentiel agricole</vt:lpstr>
      <vt:lpstr>Potentiel agricole Zoom Zone C</vt:lpstr>
      <vt:lpstr>Structures foncières</vt:lpstr>
      <vt:lpstr>Structure foncière Zoom sur la Zone B</vt:lpstr>
      <vt:lpstr>Titre - Arial bold 24 pt</vt:lpstr>
      <vt:lpstr>Outils d’aménagement</vt:lpstr>
      <vt:lpstr>Outils d’aménagement</vt:lpstr>
      <vt:lpstr>Avancement des travaux thème 2 &amp; 3</vt:lpstr>
      <vt:lpstr>Avancement des travaux thème 2 &amp; 3</vt:lpstr>
      <vt:lpstr>Hiérarchisation des enjeux  </vt:lpstr>
      <vt:lpstr>Méthode – Notion d’enjeu et objectif de la hiérarchisation</vt:lpstr>
      <vt:lpstr>Méthode – Quelles données prendre en compte</vt:lpstr>
      <vt:lpstr>Principes retenus</vt:lpstr>
      <vt:lpstr>Principes retenus</vt:lpstr>
      <vt:lpstr>La hiérarchisation des enjeux</vt:lpstr>
      <vt:lpstr>Présentation PowerPoint</vt:lpstr>
      <vt:lpstr>Pause déjeuner</vt:lpstr>
      <vt:lpstr>Présentation de la hiérarchisation retenue</vt:lpstr>
      <vt:lpstr>La hiérarchisation des enjeux</vt:lpstr>
      <vt:lpstr>La hiérarchisation des enjeux</vt:lpstr>
      <vt:lpstr>La hiérarchisation des enjeux</vt:lpstr>
      <vt:lpstr>La hiérarchisation des enjeux</vt:lpstr>
      <vt:lpstr>La hiérarchisation des enjeux</vt:lpstr>
      <vt:lpstr>La hiérarchisation des enjeux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Première approche sur le thème « fonctionnalités »</vt:lpstr>
      <vt:lpstr>Première approche sur le thème « fonctionnalités »</vt:lpstr>
      <vt:lpstr>Première approche sur le thème « fonctionnalités »</vt:lpstr>
      <vt:lpstr>Première approche sur le thème « fonctionnalités »</vt:lpstr>
      <vt:lpstr>Première approche sur le thème « fonctionnalités »</vt:lpstr>
      <vt:lpstr>Première approche sur le thème « fonctionnalités »</vt:lpstr>
      <vt:lpstr>Articulation études techniques / autres études</vt:lpstr>
      <vt:lpstr>Rappel des évolutions du projet</vt:lpstr>
      <vt:lpstr>Première approche sur le thème « fonctionnalités »</vt:lpstr>
      <vt:lpstr>Conclusion de l’atelier   </vt:lpstr>
      <vt:lpstr> 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LOISELAY Julien</cp:lastModifiedBy>
  <cp:revision>855</cp:revision>
  <cp:lastPrinted>2015-06-15T15:46:48Z</cp:lastPrinted>
  <dcterms:modified xsi:type="dcterms:W3CDTF">2015-07-07T14:32:49Z</dcterms:modified>
</cp:coreProperties>
</file>