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84" r:id="rId2"/>
    <p:sldId id="608" r:id="rId3"/>
    <p:sldId id="755" r:id="rId4"/>
    <p:sldId id="496" r:id="rId5"/>
    <p:sldId id="757" r:id="rId6"/>
    <p:sldId id="758" r:id="rId7"/>
    <p:sldId id="767" r:id="rId8"/>
    <p:sldId id="768" r:id="rId9"/>
    <p:sldId id="769" r:id="rId10"/>
    <p:sldId id="770" r:id="rId11"/>
    <p:sldId id="771" r:id="rId12"/>
    <p:sldId id="772" r:id="rId13"/>
    <p:sldId id="773" r:id="rId14"/>
    <p:sldId id="775" r:id="rId15"/>
    <p:sldId id="776" r:id="rId16"/>
    <p:sldId id="780" r:id="rId17"/>
    <p:sldId id="781" r:id="rId18"/>
    <p:sldId id="798" r:id="rId19"/>
    <p:sldId id="799" r:id="rId20"/>
    <p:sldId id="800" r:id="rId21"/>
    <p:sldId id="801" r:id="rId22"/>
    <p:sldId id="802" r:id="rId23"/>
    <p:sldId id="803" r:id="rId24"/>
    <p:sldId id="804" r:id="rId25"/>
    <p:sldId id="805" r:id="rId26"/>
    <p:sldId id="807" r:id="rId27"/>
    <p:sldId id="809" r:id="rId28"/>
    <p:sldId id="808" r:id="rId29"/>
    <p:sldId id="794" r:id="rId30"/>
    <p:sldId id="795" r:id="rId31"/>
    <p:sldId id="796" r:id="rId32"/>
    <p:sldId id="797" r:id="rId33"/>
  </p:sldIdLst>
  <p:sldSz cx="9144000" cy="6858000" type="screen4x3"/>
  <p:notesSz cx="6797675" cy="9926638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URISSE Christophe" initials="HC" lastIdx="9" clrIdx="0"/>
  <p:cmAuthor id="1" name="FERNON Lucille" initials="FL" lastIdx="1" clrIdx="1"/>
  <p:cmAuthor id="2" name="Alice MARTINS" initials="AM" lastIdx="6" clrIdx="2"/>
  <p:cmAuthor id="3" name="Carlos CALVO MORENO" initials="CCM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C688B"/>
    <a:srgbClr val="FED2DC"/>
    <a:srgbClr val="FFF7E1"/>
    <a:srgbClr val="FFFDF3"/>
    <a:srgbClr val="FFEFF5"/>
    <a:srgbClr val="FEC6D3"/>
    <a:srgbClr val="FA1A4F"/>
    <a:srgbClr val="FFCDFB"/>
    <a:srgbClr val="9FFF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Style foncé 2 - Accentuation 1/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Style moyen 1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59" autoAdjust="0"/>
    <p:restoredTop sz="88114" autoAdjust="0"/>
  </p:normalViewPr>
  <p:slideViewPr>
    <p:cSldViewPr snapToObjects="1">
      <p:cViewPr>
        <p:scale>
          <a:sx n="85" d="100"/>
          <a:sy n="85" d="100"/>
        </p:scale>
        <p:origin x="-2904" y="-468"/>
      </p:cViewPr>
      <p:guideLst>
        <p:guide orient="horz" pos="2160"/>
        <p:guide orient="horz" pos="768"/>
        <p:guide orient="horz" pos="3657"/>
        <p:guide orient="horz" pos="4032"/>
        <p:guide orient="horz" pos="981"/>
        <p:guide pos="2880"/>
        <p:guide pos="317"/>
        <p:guide pos="53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50" d="100"/>
          <a:sy n="50" d="100"/>
        </p:scale>
        <p:origin x="-2982" y="-96"/>
      </p:cViewPr>
      <p:guideLst>
        <p:guide orient="horz" pos="3127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0"/>
            <a:ext cx="2918501" cy="517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88218" tIns="44108" rIns="88218" bIns="4410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67017" y="0"/>
            <a:ext cx="2918501" cy="517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88218" tIns="44108" rIns="88218" bIns="4410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460102"/>
            <a:ext cx="2918501" cy="443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88218" tIns="44108" rIns="88218" bIns="44108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67017" y="9460102"/>
            <a:ext cx="2918501" cy="443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88218" tIns="44108" rIns="88218" bIns="4410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F67345E-1692-7F4E-BCF4-1F4E459045A7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1103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2945862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5557" tIns="47780" rIns="95557" bIns="47780" numCol="1" anchor="t" anchorCtr="0" compatLnSpc="1">
            <a:prstTxWarp prst="textNoShape">
              <a:avLst/>
            </a:prstTxWarp>
          </a:bodyPr>
          <a:lstStyle>
            <a:lvl1pPr defTabSz="955689">
              <a:defRPr sz="1300"/>
            </a:lvl1pPr>
          </a:lstStyle>
          <a:p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815" y="3"/>
            <a:ext cx="2945862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5557" tIns="47780" rIns="95557" bIns="47780" numCol="1" anchor="t" anchorCtr="0" compatLnSpc="1">
            <a:prstTxWarp prst="textNoShape">
              <a:avLst/>
            </a:prstTxWarp>
          </a:bodyPr>
          <a:lstStyle>
            <a:lvl1pPr algn="r" defTabSz="955689">
              <a:defRPr sz="1300"/>
            </a:lvl1pPr>
          </a:lstStyle>
          <a:p>
            <a:endParaRPr lang="fr-F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5935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52" y="4714655"/>
            <a:ext cx="4985772" cy="4466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5557" tIns="47780" rIns="95557" bIns="477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845"/>
            <a:ext cx="2945862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5557" tIns="47780" rIns="95557" bIns="47780" numCol="1" anchor="b" anchorCtr="0" compatLnSpc="1">
            <a:prstTxWarp prst="textNoShape">
              <a:avLst/>
            </a:prstTxWarp>
          </a:bodyPr>
          <a:lstStyle>
            <a:lvl1pPr defTabSz="955689">
              <a:defRPr sz="1300"/>
            </a:lvl1pPr>
          </a:lstStyle>
          <a:p>
            <a:endParaRPr 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815" y="9430845"/>
            <a:ext cx="2945862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5557" tIns="47780" rIns="95557" bIns="47780" numCol="1" anchor="b" anchorCtr="0" compatLnSpc="1">
            <a:prstTxWarp prst="textNoShape">
              <a:avLst/>
            </a:prstTxWarp>
          </a:bodyPr>
          <a:lstStyle>
            <a:lvl1pPr algn="r" defTabSz="955689">
              <a:defRPr sz="1300"/>
            </a:lvl1pPr>
          </a:lstStyle>
          <a:p>
            <a:fld id="{79EE52B7-8E25-E441-975D-24C08D9B8C34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12487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328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4078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36062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6560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>
                <a:solidFill>
                  <a:prstClr val="black"/>
                </a:solidFill>
              </a:rPr>
              <a:pPr/>
              <a:t>5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0270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97722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fr-FR" sz="1400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10208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fr-FR" sz="1400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1020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fr-FR" sz="1400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10208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fr-FR" sz="1400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10208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fr-FR" sz="1400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10208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fr-FR" sz="1400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10208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sz="1400" dirty="0" smtClean="0"/>
          </a:p>
          <a:p>
            <a:pPr lvl="0"/>
            <a:endParaRPr lang="fr-FR" sz="1400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10208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fr-FR" sz="1400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10208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fr-FR" sz="1400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10208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65603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fr-FR" sz="1400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10208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fr-FR" sz="1400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10208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fr-FR" sz="1400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10208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fr-FR" sz="1400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10208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fr-FR" sz="1400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10208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fr-FR" sz="1400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10208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1400" dirty="0" smtClean="0"/>
              <a:t>La qualité des correspondances comme levier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sz="1400" dirty="0" smtClean="0"/>
          </a:p>
          <a:p>
            <a:pPr lvl="0"/>
            <a:endParaRPr lang="fr-FR" sz="1400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10208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fr-FR" sz="1400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10208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fr-FR" sz="1400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10208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fr-FR" sz="1400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10208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65603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65603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86910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8810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Rectangle 10"/>
          <p:cNvSpPr>
            <a:spLocks noChangeArrowheads="1"/>
          </p:cNvSpPr>
          <p:nvPr/>
        </p:nvSpPr>
        <p:spPr bwMode="gray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/>
              <a:t>W</a:t>
            </a:r>
          </a:p>
        </p:txBody>
      </p:sp>
      <p:grpSp>
        <p:nvGrpSpPr>
          <p:cNvPr id="6173" name="Group 29"/>
          <p:cNvGrpSpPr>
            <a:grpSpLocks/>
          </p:cNvGrpSpPr>
          <p:nvPr userDrawn="1"/>
        </p:nvGrpSpPr>
        <p:grpSpPr bwMode="auto">
          <a:xfrm>
            <a:off x="0" y="-7938"/>
            <a:ext cx="8686800" cy="6027738"/>
            <a:chOff x="0" y="0"/>
            <a:chExt cx="5472" cy="3764"/>
          </a:xfrm>
        </p:grpSpPr>
        <p:sp>
          <p:nvSpPr>
            <p:cNvPr id="6147" name="Freeform 3"/>
            <p:cNvSpPr>
              <a:spLocks/>
            </p:cNvSpPr>
            <p:nvPr userDrawn="1"/>
          </p:nvSpPr>
          <p:spPr bwMode="gray">
            <a:xfrm>
              <a:off x="1281" y="2997"/>
              <a:ext cx="4191" cy="767"/>
            </a:xfrm>
            <a:custGeom>
              <a:avLst/>
              <a:gdLst>
                <a:gd name="T0" fmla="*/ 0 w 5430"/>
                <a:gd name="T1" fmla="*/ 753 h 753"/>
                <a:gd name="T2" fmla="*/ 0 w 5430"/>
                <a:gd name="T3" fmla="*/ 0 h 753"/>
                <a:gd name="T4" fmla="*/ 5429 w 5430"/>
                <a:gd name="T5" fmla="*/ 0 h 753"/>
                <a:gd name="T6" fmla="*/ 5430 w 5430"/>
                <a:gd name="T7" fmla="*/ 464 h 753"/>
                <a:gd name="T8" fmla="*/ 5126 w 5430"/>
                <a:gd name="T9" fmla="*/ 752 h 753"/>
                <a:gd name="T10" fmla="*/ 0 w 5430"/>
                <a:gd name="T11" fmla="*/ 753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30" h="753">
                  <a:moveTo>
                    <a:pt x="0" y="753"/>
                  </a:moveTo>
                  <a:lnTo>
                    <a:pt x="0" y="0"/>
                  </a:lnTo>
                  <a:lnTo>
                    <a:pt x="5429" y="0"/>
                  </a:lnTo>
                  <a:lnTo>
                    <a:pt x="5430" y="464"/>
                  </a:lnTo>
                  <a:cubicBezTo>
                    <a:pt x="5430" y="464"/>
                    <a:pt x="5430" y="752"/>
                    <a:pt x="5126" y="752"/>
                  </a:cubicBezTo>
                  <a:cubicBezTo>
                    <a:pt x="2563" y="752"/>
                    <a:pt x="0" y="753"/>
                    <a:pt x="0" y="7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155" name="Rectangle 11"/>
            <p:cNvSpPr>
              <a:spLocks noChangeArrowheads="1"/>
            </p:cNvSpPr>
            <p:nvPr userDrawn="1"/>
          </p:nvSpPr>
          <p:spPr bwMode="gray">
            <a:xfrm>
              <a:off x="0" y="0"/>
              <a:ext cx="5471" cy="31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162" name="Rectangle 18"/>
            <p:cNvSpPr>
              <a:spLocks noChangeArrowheads="1"/>
            </p:cNvSpPr>
            <p:nvPr userDrawn="1"/>
          </p:nvSpPr>
          <p:spPr bwMode="gray">
            <a:xfrm>
              <a:off x="0" y="2329"/>
              <a:ext cx="2132" cy="14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61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5030787" cy="3284538"/>
          </a:xfrm>
        </p:spPr>
        <p:txBody>
          <a:bodyPr/>
          <a:lstStyle>
            <a:lvl1pPr>
              <a:lnSpc>
                <a:spcPct val="75000"/>
              </a:lnSpc>
              <a:defRPr sz="7000"/>
            </a:lvl1pPr>
          </a:lstStyle>
          <a:p>
            <a:pPr lvl="0"/>
            <a:r>
              <a:rPr lang="fr-FR" noProof="0" smtClean="0"/>
              <a:t>Cliquez et modifiez le titre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065213" y="0"/>
            <a:ext cx="7392987" cy="1193800"/>
          </a:xfrm>
        </p:spPr>
        <p:txBody>
          <a:bodyPr anchor="ctr"/>
          <a:lstStyle>
            <a:lvl1pPr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dirty="0" smtClean="0"/>
              <a:t>Cliquez pour modifier le style des sous-titres du masque</a:t>
            </a:r>
          </a:p>
        </p:txBody>
      </p:sp>
      <p:sp>
        <p:nvSpPr>
          <p:cNvPr id="6152" name="Rectangle 8"/>
          <p:cNvSpPr>
            <a:spLocks noChangeArrowheads="1"/>
          </p:cNvSpPr>
          <p:nvPr userDrawn="1"/>
        </p:nvSpPr>
        <p:spPr bwMode="gray">
          <a:xfrm>
            <a:off x="0" y="585788"/>
            <a:ext cx="935038" cy="53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fr-FR"/>
          </a:p>
        </p:txBody>
      </p:sp>
      <p:sp>
        <p:nvSpPr>
          <p:cNvPr id="6175" name="Rectangle 3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319588" y="6172200"/>
            <a:ext cx="503237" cy="457200"/>
          </a:xfrm>
        </p:spPr>
        <p:txBody>
          <a:bodyPr/>
          <a:lstStyle>
            <a:lvl1pPr>
              <a:defRPr/>
            </a:lvl1pPr>
          </a:lstStyle>
          <a:p>
            <a:fld id="{05BD7A98-B9C2-6242-AD0E-0A3D1316B886}" type="slidenum">
              <a:rPr lang="fr-FR"/>
              <a:pPr/>
              <a:t>‹N°›</a:t>
            </a:fld>
            <a:endParaRPr lang="fr-FR"/>
          </a:p>
        </p:txBody>
      </p:sp>
      <p:pic>
        <p:nvPicPr>
          <p:cNvPr id="6176" name="Picture 32" descr="Logo_LNPN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6116638"/>
            <a:ext cx="1565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logo_sncf_reseau_2015-01-09_15-29-52_33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6021387"/>
            <a:ext cx="1100138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CAE6C29-2596-464B-AFE2-CA9F52983E6E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051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C1B822-B23F-1A4D-89C1-5B5D368FE917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9202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17525" y="1295400"/>
            <a:ext cx="3894138" cy="4054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64063" y="1295400"/>
            <a:ext cx="3894137" cy="4054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AEE9FC-8C5F-A541-9C2E-4F2FA7FA7498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6881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34DD878-3E55-5544-B1D2-BD21F85BE9F0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8069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BC039FE-F62D-BD4A-9B03-97AC8431D88C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9199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66E186F-30DF-8E4E-82F6-3D10B5AD4170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2447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DDA5A36-147B-184A-871E-D8B0A6318034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4051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383B22A-F48B-124C-B3F7-5FEA1B9182FF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2768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12EBE67-805F-B447-A8C2-517391B6AE07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0916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473825" y="0"/>
            <a:ext cx="1984375" cy="534987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17525" y="0"/>
            <a:ext cx="5803900" cy="534987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8DF5441-DE18-3540-A5ED-BC56E95795BB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940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re. Texte et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17525" y="1295400"/>
            <a:ext cx="3894138" cy="40544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64063" y="1295400"/>
            <a:ext cx="3894137" cy="40544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>
            <a:lvl1pPr>
              <a:defRPr/>
            </a:lvl1pPr>
          </a:lstStyle>
          <a:p>
            <a:fld id="{96E6ECCB-02DF-FB4F-8B43-B22A59E0A9D9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0346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6"/>
          <p:cNvSpPr>
            <a:spLocks noChangeArrowheads="1"/>
          </p:cNvSpPr>
          <p:nvPr userDrawn="1"/>
        </p:nvSpPr>
        <p:spPr bwMode="gray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1061" name="Rectangle 37"/>
          <p:cNvSpPr>
            <a:spLocks noChangeAspect="1" noChangeArrowheads="1"/>
          </p:cNvSpPr>
          <p:nvPr userDrawn="1"/>
        </p:nvSpPr>
        <p:spPr bwMode="gray">
          <a:xfrm>
            <a:off x="0" y="0"/>
            <a:ext cx="9144000" cy="5926138"/>
          </a:xfrm>
          <a:prstGeom prst="rect">
            <a:avLst/>
          </a:prstGeom>
          <a:solidFill>
            <a:srgbClr val="ECEEEE">
              <a:alpha val="92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b="1"/>
              <a:t>   </a:t>
            </a:r>
          </a:p>
        </p:txBody>
      </p:sp>
      <p:sp>
        <p:nvSpPr>
          <p:cNvPr id="1064" name="Freeform 22"/>
          <p:cNvSpPr>
            <a:spLocks/>
          </p:cNvSpPr>
          <p:nvPr userDrawn="1"/>
        </p:nvSpPr>
        <p:spPr bwMode="gray">
          <a:xfrm>
            <a:off x="0" y="273050"/>
            <a:ext cx="8621713" cy="565150"/>
          </a:xfrm>
          <a:custGeom>
            <a:avLst/>
            <a:gdLst>
              <a:gd name="T0" fmla="*/ 2147483647 w 5431"/>
              <a:gd name="T1" fmla="*/ 2147483647 h 356"/>
              <a:gd name="T2" fmla="*/ 2147483647 w 5431"/>
              <a:gd name="T3" fmla="*/ 0 h 356"/>
              <a:gd name="T4" fmla="*/ 0 w 5431"/>
              <a:gd name="T5" fmla="*/ 0 h 356"/>
              <a:gd name="T6" fmla="*/ 0 w 5431"/>
              <a:gd name="T7" fmla="*/ 2147483647 h 356"/>
              <a:gd name="T8" fmla="*/ 2147483647 w 5431"/>
              <a:gd name="T9" fmla="*/ 2147483647 h 356"/>
              <a:gd name="T10" fmla="*/ 2147483647 w 5431"/>
              <a:gd name="T11" fmla="*/ 2147483647 h 35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431" h="356">
                <a:moveTo>
                  <a:pt x="5431" y="68"/>
                </a:moveTo>
                <a:cubicBezTo>
                  <a:pt x="5431" y="34"/>
                  <a:pt x="5431" y="0"/>
                  <a:pt x="5431" y="0"/>
                </a:cubicBezTo>
                <a:lnTo>
                  <a:pt x="0" y="0"/>
                </a:lnTo>
                <a:lnTo>
                  <a:pt x="0" y="354"/>
                </a:lnTo>
                <a:cubicBezTo>
                  <a:pt x="0" y="354"/>
                  <a:pt x="2564" y="354"/>
                  <a:pt x="5129" y="354"/>
                </a:cubicBezTo>
                <a:cubicBezTo>
                  <a:pt x="5250" y="356"/>
                  <a:pt x="5414" y="282"/>
                  <a:pt x="5431" y="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54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65" name="Freeform 24"/>
          <p:cNvSpPr>
            <a:spLocks/>
          </p:cNvSpPr>
          <p:nvPr userDrawn="1"/>
        </p:nvSpPr>
        <p:spPr bwMode="gray">
          <a:xfrm>
            <a:off x="0" y="0"/>
            <a:ext cx="8621713" cy="333375"/>
          </a:xfrm>
          <a:custGeom>
            <a:avLst/>
            <a:gdLst>
              <a:gd name="T0" fmla="*/ 2147483647 w 5431"/>
              <a:gd name="T1" fmla="*/ 2147483647 h 66"/>
              <a:gd name="T2" fmla="*/ 2147483647 w 5431"/>
              <a:gd name="T3" fmla="*/ 2147483647 h 66"/>
              <a:gd name="T4" fmla="*/ 2147483647 w 5431"/>
              <a:gd name="T5" fmla="*/ 0 h 66"/>
              <a:gd name="T6" fmla="*/ 0 w 5431"/>
              <a:gd name="T7" fmla="*/ 0 h 66"/>
              <a:gd name="T8" fmla="*/ 0 w 5431"/>
              <a:gd name="T9" fmla="*/ 2147483647 h 66"/>
              <a:gd name="T10" fmla="*/ 2147483647 w 5431"/>
              <a:gd name="T11" fmla="*/ 2147483647 h 6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431" h="66">
                <a:moveTo>
                  <a:pt x="5429" y="66"/>
                </a:moveTo>
                <a:lnTo>
                  <a:pt x="5431" y="66"/>
                </a:lnTo>
                <a:lnTo>
                  <a:pt x="5431" y="0"/>
                </a:lnTo>
                <a:lnTo>
                  <a:pt x="0" y="0"/>
                </a:lnTo>
                <a:lnTo>
                  <a:pt x="0" y="66"/>
                </a:lnTo>
                <a:lnTo>
                  <a:pt x="5429" y="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1065213" y="0"/>
            <a:ext cx="7392987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517525" y="1295400"/>
            <a:ext cx="7940675" cy="40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0" y="403225"/>
            <a:ext cx="935038" cy="53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058" name="Rectangle 34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4319588" y="6213475"/>
            <a:ext cx="503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1200" b="1"/>
            </a:lvl1pPr>
          </a:lstStyle>
          <a:p>
            <a:fld id="{88DE7762-3ABE-BD47-ADB4-C9A6B274A14B}" type="slidenum">
              <a:rPr lang="fr-FR"/>
              <a:pPr/>
              <a:t>‹N°›</a:t>
            </a:fld>
            <a:endParaRPr lang="fr-FR"/>
          </a:p>
        </p:txBody>
      </p:sp>
      <p:pic>
        <p:nvPicPr>
          <p:cNvPr id="1059" name="Picture 35" descr="Logo_LNPN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6113463"/>
            <a:ext cx="1565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39" descr="Frise2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4938"/>
            <a:ext cx="3810000" cy="70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logo_sncf_reseau_2015-01-09_15-29-52_336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977731"/>
            <a:ext cx="1100138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35000"/>
        </a:spcAft>
        <a:buSzPct val="90000"/>
        <a:buFont typeface="Wingdings" charset="0"/>
        <a:defRPr sz="1900" b="1">
          <a:solidFill>
            <a:schemeClr val="accent1"/>
          </a:solidFill>
          <a:latin typeface="+mn-lt"/>
          <a:ea typeface="+mn-ea"/>
          <a:cs typeface="+mn-cs"/>
        </a:defRPr>
      </a:lvl1pPr>
      <a:lvl2pPr marL="550863" indent="-238125" algn="l" rtl="0" eaLnBrk="0" fontAlgn="base" hangingPunct="0">
        <a:lnSpc>
          <a:spcPct val="95000"/>
        </a:lnSpc>
        <a:spcBef>
          <a:spcPct val="50000"/>
        </a:spcBef>
        <a:spcAft>
          <a:spcPct val="10000"/>
        </a:spcAft>
        <a:buClr>
          <a:schemeClr val="accent1"/>
        </a:buClr>
        <a:buSzPct val="90000"/>
        <a:buFont typeface="Wingdings" charset="0"/>
        <a:buChar char="n"/>
        <a:defRPr sz="1700" b="1">
          <a:solidFill>
            <a:schemeClr val="tx1"/>
          </a:solidFill>
          <a:latin typeface="+mn-lt"/>
          <a:ea typeface="+mn-ea"/>
        </a:defRPr>
      </a:lvl2pPr>
      <a:lvl3pPr marL="1139825" indent="-296863" algn="l" rtl="0" eaLnBrk="0" fontAlgn="base" hangingPunct="0">
        <a:spcBef>
          <a:spcPct val="30000"/>
        </a:spcBef>
        <a:spcAft>
          <a:spcPct val="0"/>
        </a:spcAft>
        <a:buFont typeface="Symbol" charset="0"/>
        <a:buChar char="¾"/>
        <a:defRPr sz="1600">
          <a:solidFill>
            <a:schemeClr val="tx1"/>
          </a:solidFill>
          <a:latin typeface="+mn-lt"/>
          <a:ea typeface="+mn-ea"/>
        </a:defRPr>
      </a:lvl3pPr>
      <a:lvl4pPr marL="1141413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4pPr>
      <a:lvl5pPr marL="11430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5pPr>
      <a:lvl6pPr marL="16002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6pPr>
      <a:lvl7pPr marL="20574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7pPr>
      <a:lvl8pPr marL="2514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8pPr>
      <a:lvl9pPr marL="29718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A081FF9A-3EB0-014C-9D93-963DCAABC25D}" type="slidenum">
              <a:rPr lang="fr-FR"/>
              <a:pPr/>
              <a:t>1</a:t>
            </a:fld>
            <a:endParaRPr lang="fr-FR"/>
          </a:p>
        </p:txBody>
      </p:sp>
      <p:pic>
        <p:nvPicPr>
          <p:cNvPr id="35858" name="Picture 18" descr="Illustration_PP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4720"/>
            <a:ext cx="9144000" cy="508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4" name="Rectangle 4"/>
          <p:cNvSpPr>
            <a:spLocks noChangeArrowheads="1"/>
          </p:cNvSpPr>
          <p:nvPr/>
        </p:nvSpPr>
        <p:spPr bwMode="gray">
          <a:xfrm>
            <a:off x="0" y="5029200"/>
            <a:ext cx="9144000" cy="1828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5846" name="Freeform 6"/>
          <p:cNvSpPr>
            <a:spLocks/>
          </p:cNvSpPr>
          <p:nvPr/>
        </p:nvSpPr>
        <p:spPr bwMode="gray">
          <a:xfrm>
            <a:off x="0" y="615950"/>
            <a:ext cx="6477000" cy="1441450"/>
          </a:xfrm>
          <a:custGeom>
            <a:avLst/>
            <a:gdLst>
              <a:gd name="T0" fmla="*/ 5050 w 5050"/>
              <a:gd name="T1" fmla="*/ 0 h 1280"/>
              <a:gd name="T2" fmla="*/ 0 w 5050"/>
              <a:gd name="T3" fmla="*/ 0 h 1280"/>
              <a:gd name="T4" fmla="*/ 0 w 5050"/>
              <a:gd name="T5" fmla="*/ 1280 h 1280"/>
              <a:gd name="T6" fmla="*/ 4534 w 5050"/>
              <a:gd name="T7" fmla="*/ 1280 h 1280"/>
              <a:gd name="T8" fmla="*/ 4534 w 5050"/>
              <a:gd name="T9" fmla="*/ 1280 h 1280"/>
              <a:gd name="T10" fmla="*/ 4600 w 5050"/>
              <a:gd name="T11" fmla="*/ 1276 h 1280"/>
              <a:gd name="T12" fmla="*/ 4660 w 5050"/>
              <a:gd name="T13" fmla="*/ 1270 h 1280"/>
              <a:gd name="T14" fmla="*/ 4688 w 5050"/>
              <a:gd name="T15" fmla="*/ 1266 h 1280"/>
              <a:gd name="T16" fmla="*/ 4716 w 5050"/>
              <a:gd name="T17" fmla="*/ 1260 h 1280"/>
              <a:gd name="T18" fmla="*/ 4740 w 5050"/>
              <a:gd name="T19" fmla="*/ 1252 h 1280"/>
              <a:gd name="T20" fmla="*/ 4764 w 5050"/>
              <a:gd name="T21" fmla="*/ 1244 h 1280"/>
              <a:gd name="T22" fmla="*/ 4764 w 5050"/>
              <a:gd name="T23" fmla="*/ 1244 h 1280"/>
              <a:gd name="T24" fmla="*/ 4798 w 5050"/>
              <a:gd name="T25" fmla="*/ 1232 h 1280"/>
              <a:gd name="T26" fmla="*/ 4830 w 5050"/>
              <a:gd name="T27" fmla="*/ 1216 h 1280"/>
              <a:gd name="T28" fmla="*/ 4858 w 5050"/>
              <a:gd name="T29" fmla="*/ 1198 h 1280"/>
              <a:gd name="T30" fmla="*/ 4886 w 5050"/>
              <a:gd name="T31" fmla="*/ 1180 h 1280"/>
              <a:gd name="T32" fmla="*/ 4912 w 5050"/>
              <a:gd name="T33" fmla="*/ 1158 h 1280"/>
              <a:gd name="T34" fmla="*/ 4936 w 5050"/>
              <a:gd name="T35" fmla="*/ 1134 h 1280"/>
              <a:gd name="T36" fmla="*/ 4956 w 5050"/>
              <a:gd name="T37" fmla="*/ 1108 h 1280"/>
              <a:gd name="T38" fmla="*/ 4976 w 5050"/>
              <a:gd name="T39" fmla="*/ 1080 h 1280"/>
              <a:gd name="T40" fmla="*/ 4992 w 5050"/>
              <a:gd name="T41" fmla="*/ 1050 h 1280"/>
              <a:gd name="T42" fmla="*/ 5008 w 5050"/>
              <a:gd name="T43" fmla="*/ 1018 h 1280"/>
              <a:gd name="T44" fmla="*/ 5020 w 5050"/>
              <a:gd name="T45" fmla="*/ 984 h 1280"/>
              <a:gd name="T46" fmla="*/ 5032 w 5050"/>
              <a:gd name="T47" fmla="*/ 948 h 1280"/>
              <a:gd name="T48" fmla="*/ 5040 w 5050"/>
              <a:gd name="T49" fmla="*/ 910 h 1280"/>
              <a:gd name="T50" fmla="*/ 5046 w 5050"/>
              <a:gd name="T51" fmla="*/ 870 h 1280"/>
              <a:gd name="T52" fmla="*/ 5048 w 5050"/>
              <a:gd name="T53" fmla="*/ 828 h 1280"/>
              <a:gd name="T54" fmla="*/ 5050 w 5050"/>
              <a:gd name="T55" fmla="*/ 784 h 1280"/>
              <a:gd name="T56" fmla="*/ 5050 w 5050"/>
              <a:gd name="T57" fmla="*/ 0 h 1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050" h="1280">
                <a:moveTo>
                  <a:pt x="5050" y="0"/>
                </a:moveTo>
                <a:lnTo>
                  <a:pt x="0" y="0"/>
                </a:lnTo>
                <a:lnTo>
                  <a:pt x="0" y="1280"/>
                </a:lnTo>
                <a:lnTo>
                  <a:pt x="4534" y="1280"/>
                </a:lnTo>
                <a:lnTo>
                  <a:pt x="4534" y="1280"/>
                </a:lnTo>
                <a:lnTo>
                  <a:pt x="4600" y="1276"/>
                </a:lnTo>
                <a:lnTo>
                  <a:pt x="4660" y="1270"/>
                </a:lnTo>
                <a:lnTo>
                  <a:pt x="4688" y="1266"/>
                </a:lnTo>
                <a:lnTo>
                  <a:pt x="4716" y="1260"/>
                </a:lnTo>
                <a:lnTo>
                  <a:pt x="4740" y="1252"/>
                </a:lnTo>
                <a:lnTo>
                  <a:pt x="4764" y="1244"/>
                </a:lnTo>
                <a:lnTo>
                  <a:pt x="4764" y="1244"/>
                </a:lnTo>
                <a:lnTo>
                  <a:pt x="4798" y="1232"/>
                </a:lnTo>
                <a:lnTo>
                  <a:pt x="4830" y="1216"/>
                </a:lnTo>
                <a:lnTo>
                  <a:pt x="4858" y="1198"/>
                </a:lnTo>
                <a:lnTo>
                  <a:pt x="4886" y="1180"/>
                </a:lnTo>
                <a:lnTo>
                  <a:pt x="4912" y="1158"/>
                </a:lnTo>
                <a:lnTo>
                  <a:pt x="4936" y="1134"/>
                </a:lnTo>
                <a:lnTo>
                  <a:pt x="4956" y="1108"/>
                </a:lnTo>
                <a:lnTo>
                  <a:pt x="4976" y="1080"/>
                </a:lnTo>
                <a:lnTo>
                  <a:pt x="4992" y="1050"/>
                </a:lnTo>
                <a:lnTo>
                  <a:pt x="5008" y="1018"/>
                </a:lnTo>
                <a:lnTo>
                  <a:pt x="5020" y="984"/>
                </a:lnTo>
                <a:lnTo>
                  <a:pt x="5032" y="948"/>
                </a:lnTo>
                <a:lnTo>
                  <a:pt x="5040" y="910"/>
                </a:lnTo>
                <a:lnTo>
                  <a:pt x="5046" y="870"/>
                </a:lnTo>
                <a:lnTo>
                  <a:pt x="5048" y="828"/>
                </a:lnTo>
                <a:lnTo>
                  <a:pt x="5050" y="784"/>
                </a:lnTo>
                <a:lnTo>
                  <a:pt x="50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5849" name="Rectangle 9"/>
          <p:cNvSpPr>
            <a:spLocks noGrp="1" noChangeArrowheads="1"/>
          </p:cNvSpPr>
          <p:nvPr>
            <p:ph type="ctrTitle"/>
          </p:nvPr>
        </p:nvSpPr>
        <p:spPr>
          <a:xfrm>
            <a:off x="142156" y="615950"/>
            <a:ext cx="6192688" cy="935038"/>
          </a:xfrm>
          <a:noFill/>
        </p:spPr>
        <p:txBody>
          <a:bodyPr/>
          <a:lstStyle/>
          <a:p>
            <a:pPr>
              <a:lnSpc>
                <a:spcPct val="130000"/>
              </a:lnSpc>
            </a:pP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Projet LNPN</a:t>
            </a:r>
            <a:br>
              <a:rPr lang="fr-FR" sz="2400" dirty="0" smtClean="0"/>
            </a:br>
            <a:r>
              <a:rPr lang="fr-FR" sz="2000" dirty="0" smtClean="0"/>
              <a:t>Atelier fonctionnalités n°3</a:t>
            </a:r>
            <a:r>
              <a:rPr lang="fr-FR" sz="2000" b="0" dirty="0"/>
              <a:t/>
            </a:r>
            <a:br>
              <a:rPr lang="fr-FR" sz="2000" b="0" dirty="0"/>
            </a:br>
            <a:r>
              <a:rPr lang="fr-FR" sz="1600" dirty="0" smtClean="0"/>
              <a:t>12 mai 2015</a:t>
            </a:r>
            <a:endParaRPr lang="fr-FR" sz="1600" dirty="0"/>
          </a:p>
        </p:txBody>
      </p:sp>
      <p:pic>
        <p:nvPicPr>
          <p:cNvPr id="35860" name="Picture 20" descr="Logo_LNP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0" t="9428" r="4314" b="12903"/>
          <a:stretch>
            <a:fillRect/>
          </a:stretch>
        </p:blipFill>
        <p:spPr bwMode="auto">
          <a:xfrm>
            <a:off x="890588" y="5473700"/>
            <a:ext cx="3328987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logo_sncf_reseau_2015-01-09_15-29-52_33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197792"/>
            <a:ext cx="1980248" cy="1431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sz="2000" dirty="0"/>
              <a:t>Participants : </a:t>
            </a:r>
            <a:endParaRPr lang="fr-FR" sz="2000" dirty="0" smtClean="0"/>
          </a:p>
          <a:p>
            <a:pPr marL="0" lvl="1" indent="0" algn="just">
              <a:lnSpc>
                <a:spcPct val="100000"/>
              </a:lnSpc>
              <a:spcBef>
                <a:spcPct val="20000"/>
              </a:spcBef>
              <a:spcAft>
                <a:spcPct val="35000"/>
              </a:spcAft>
              <a:buClrTx/>
              <a:buNone/>
            </a:pPr>
            <a:r>
              <a:rPr lang="fr-FR" sz="1800" b="0" dirty="0" smtClean="0"/>
              <a:t>Représentants </a:t>
            </a:r>
            <a:r>
              <a:rPr lang="fr-FR" sz="1800" b="0" dirty="0"/>
              <a:t>techniques issus des collectivités et des institutions représentées au </a:t>
            </a:r>
            <a:r>
              <a:rPr lang="fr-FR" sz="1800" b="0" dirty="0" smtClean="0"/>
              <a:t>comité de pilotage, </a:t>
            </a:r>
            <a:r>
              <a:rPr lang="fr-FR" sz="1800" b="0" dirty="0"/>
              <a:t>les ports et les établissements publics </a:t>
            </a:r>
            <a:r>
              <a:rPr lang="fr-FR" sz="1800" b="0" dirty="0" smtClean="0"/>
              <a:t>d’aménagement</a:t>
            </a:r>
            <a:endParaRPr lang="fr-FR" sz="1800" b="0" dirty="0"/>
          </a:p>
          <a:p>
            <a:r>
              <a:rPr lang="fr-FR" sz="1800" b="0" dirty="0" smtClean="0">
                <a:solidFill>
                  <a:schemeClr val="tx1"/>
                </a:solidFill>
              </a:rPr>
              <a:t> </a:t>
            </a:r>
          </a:p>
          <a:p>
            <a:r>
              <a:rPr lang="fr-FR" sz="2000" dirty="0" smtClean="0"/>
              <a:t>Horaire </a:t>
            </a:r>
            <a:r>
              <a:rPr lang="fr-FR" sz="2000" dirty="0"/>
              <a:t>: </a:t>
            </a:r>
            <a:endParaRPr lang="fr-FR" sz="2000" dirty="0" smtClean="0"/>
          </a:p>
          <a:p>
            <a:r>
              <a:rPr lang="fr-FR" b="0" dirty="0" smtClean="0">
                <a:solidFill>
                  <a:schemeClr val="tx1"/>
                </a:solidFill>
              </a:rPr>
              <a:t>9h30 – 13h15</a:t>
            </a:r>
            <a:endParaRPr lang="fr-FR" sz="1800" b="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>
              <a:lnSpc>
                <a:spcPct val="130000"/>
              </a:lnSpc>
            </a:pP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1600" dirty="0"/>
          </a:p>
        </p:txBody>
      </p:sp>
      <p:sp>
        <p:nvSpPr>
          <p:cNvPr id="6" name="Rectangle 5"/>
          <p:cNvSpPr/>
          <p:nvPr/>
        </p:nvSpPr>
        <p:spPr>
          <a:xfrm>
            <a:off x="935596" y="188640"/>
            <a:ext cx="64087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Atelier </a:t>
            </a:r>
            <a:r>
              <a:rPr lang="fr-FR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Fonctionnalités n°3</a:t>
            </a:r>
            <a:r>
              <a:rPr lang="fr-FR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/>
            </a:r>
            <a:br>
              <a:rPr lang="fr-FR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endParaRPr lang="fr-FR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8584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3</a:t>
            </a:fld>
            <a:endParaRPr lang="fr-F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268760"/>
            <a:ext cx="7940675" cy="4944715"/>
          </a:xfrm>
        </p:spPr>
        <p:txBody>
          <a:bodyPr/>
          <a:lstStyle/>
          <a:p>
            <a:pPr marL="312738" lvl="1" indent="0">
              <a:spcBef>
                <a:spcPts val="800"/>
              </a:spcBef>
              <a:spcAft>
                <a:spcPts val="800"/>
              </a:spcAft>
              <a:buNone/>
            </a:pPr>
            <a:endParaRPr lang="fr-FR" b="0" i="1" dirty="0" smtClean="0">
              <a:solidFill>
                <a:schemeClr val="bg2"/>
              </a:solidFill>
            </a:endParaRPr>
          </a:p>
          <a:p>
            <a:pPr marL="312738" lvl="1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1800" b="0" dirty="0" smtClean="0">
                <a:solidFill>
                  <a:schemeClr val="bg2"/>
                </a:solidFill>
              </a:rPr>
              <a:t>9h00  - 9h30 : Accueil</a:t>
            </a:r>
          </a:p>
          <a:p>
            <a:pPr marL="312738" lvl="1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1800" b="0" dirty="0" smtClean="0"/>
              <a:t>9h30 - 10h45 : Séance plénière</a:t>
            </a:r>
          </a:p>
          <a:p>
            <a:pPr marL="720000" lvl="2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800" dirty="0" smtClean="0"/>
              <a:t>A - Restitution </a:t>
            </a:r>
            <a:r>
              <a:rPr lang="fr-FR" sz="1800" dirty="0"/>
              <a:t>des échanges de l’atelier n°2</a:t>
            </a:r>
            <a:endParaRPr lang="fr-FR" sz="1800" dirty="0" smtClean="0"/>
          </a:p>
          <a:p>
            <a:pPr marL="720000" lvl="2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800" dirty="0" smtClean="0"/>
              <a:t>B - Retour </a:t>
            </a:r>
            <a:r>
              <a:rPr lang="fr-FR" sz="1800" dirty="0"/>
              <a:t>des questionnaires, premiers </a:t>
            </a:r>
            <a:r>
              <a:rPr lang="fr-FR" sz="1800" dirty="0" smtClean="0"/>
              <a:t>enseignements</a:t>
            </a:r>
          </a:p>
          <a:p>
            <a:pPr marL="720000" lvl="2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800" dirty="0" smtClean="0"/>
              <a:t>C - Echanges sur la définition de grands objectifs</a:t>
            </a:r>
          </a:p>
          <a:p>
            <a:pPr marL="720000" lvl="2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800" dirty="0" smtClean="0"/>
              <a:t>D - Déroulé de l’atelier n°3</a:t>
            </a:r>
          </a:p>
          <a:p>
            <a:pPr marL="312738" lvl="1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1800" b="0" dirty="0" smtClean="0">
                <a:solidFill>
                  <a:schemeClr val="bg2"/>
                </a:solidFill>
              </a:rPr>
              <a:t>10h45 </a:t>
            </a:r>
            <a:r>
              <a:rPr lang="fr-FR" sz="1800" b="0" dirty="0" smtClean="0">
                <a:solidFill>
                  <a:schemeClr val="bg2"/>
                </a:solidFill>
              </a:rPr>
              <a:t>- 11h00 : Pause</a:t>
            </a:r>
          </a:p>
          <a:p>
            <a:pPr marL="312738" lvl="1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1800" b="0" dirty="0" smtClean="0"/>
              <a:t>11h00 - 12h45 : Exercice de synthèse en groupe</a:t>
            </a:r>
            <a:endParaRPr lang="fr-FR" sz="1800" b="0" dirty="0"/>
          </a:p>
          <a:p>
            <a:pPr marL="312738" lvl="1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1800" b="0" dirty="0" smtClean="0"/>
              <a:t>12h45 - 13h15 : Restitution à l’ensemble des participants</a:t>
            </a:r>
          </a:p>
          <a:p>
            <a:pPr marL="312738" lvl="1" indent="0">
              <a:buNone/>
            </a:pPr>
            <a:endParaRPr lang="fr-FR" dirty="0" smtClean="0"/>
          </a:p>
          <a:p>
            <a:pPr marL="842962" lvl="2" indent="0">
              <a:buNone/>
            </a:pP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935596" y="188640"/>
            <a:ext cx="64087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Atelier Fonctionnalités </a:t>
            </a:r>
            <a:r>
              <a:rPr lang="fr-FR" b="1" dirty="0" smtClean="0">
                <a:solidFill>
                  <a:schemeClr val="bg1"/>
                </a:solidFill>
              </a:rPr>
              <a:t>n°3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509587" y="980728"/>
            <a:ext cx="8626475" cy="489654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fr-FR" sz="1800" kern="0" dirty="0" smtClean="0"/>
              <a:t>Déroulé</a:t>
            </a:r>
          </a:p>
        </p:txBody>
      </p:sp>
    </p:spTree>
    <p:extLst>
      <p:ext uri="{BB962C8B-B14F-4D97-AF65-F5344CB8AC3E}">
        <p14:creationId xmlns:p14="http://schemas.microsoft.com/office/powerpoint/2010/main" val="345161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/>
              <a:pPr/>
              <a:t>4</a:t>
            </a:fld>
            <a:endParaRPr lang="fr-FR" altLang="fr-FR" sz="12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387474"/>
            <a:ext cx="8964488" cy="4201765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655638" indent="-342900">
              <a:defRPr/>
            </a:pPr>
            <a:r>
              <a:rPr lang="fr-FR" sz="4000" dirty="0" smtClean="0">
                <a:latin typeface="+mj-lt"/>
                <a:ea typeface="+mj-ea"/>
                <a:cs typeface="+mj-cs"/>
              </a:rPr>
              <a:t>	</a:t>
            </a:r>
            <a:r>
              <a:rPr lang="fr-FR" dirty="0" smtClean="0"/>
              <a:t>Restitution des échanges de l’atelier n°2</a:t>
            </a:r>
            <a:r>
              <a:rPr lang="fr-FR" sz="4800" dirty="0" smtClean="0">
                <a:latin typeface="+mj-lt"/>
                <a:ea typeface="+mj-ea"/>
                <a:cs typeface="+mj-cs"/>
              </a:rPr>
              <a:t/>
            </a:r>
            <a:br>
              <a:rPr lang="fr-FR" sz="4800" dirty="0" smtClean="0">
                <a:latin typeface="+mj-lt"/>
                <a:ea typeface="+mj-ea"/>
                <a:cs typeface="+mj-cs"/>
              </a:rPr>
            </a:br>
            <a:endParaRPr lang="fr-FR" sz="4800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0455" y="0"/>
            <a:ext cx="7392987" cy="1193800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fr-FR" dirty="0" smtClean="0">
                <a:solidFill>
                  <a:schemeClr val="bg1"/>
                </a:solidFill>
              </a:rPr>
              <a:t>Chapitre </a:t>
            </a:r>
            <a:r>
              <a:rPr lang="fr-FR" dirty="0">
                <a:solidFill>
                  <a:schemeClr val="bg1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04316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 – Restitution des échanges de l’atelier 2</a:t>
            </a:r>
            <a:endParaRPr lang="fr-FR" dirty="0"/>
          </a:p>
        </p:txBody>
      </p:sp>
      <p:sp>
        <p:nvSpPr>
          <p:cNvPr id="9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>
                <a:solidFill>
                  <a:srgbClr val="000000"/>
                </a:solidFill>
              </a:rPr>
              <a:pPr/>
              <a:t>5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11" name="Espace réservé du contenu 2"/>
          <p:cNvSpPr txBox="1">
            <a:spLocks/>
          </p:cNvSpPr>
          <p:nvPr/>
        </p:nvSpPr>
        <p:spPr bwMode="gray">
          <a:xfrm>
            <a:off x="791580" y="1484784"/>
            <a:ext cx="7666620" cy="3737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1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r>
              <a:rPr lang="fr-FR" sz="1800" b="0" kern="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23 institutions représentées, </a:t>
            </a:r>
            <a:r>
              <a:rPr lang="fr-FR" sz="1800" b="0" kern="0" dirty="0"/>
              <a:t>35 </a:t>
            </a:r>
            <a:r>
              <a:rPr lang="fr-FR" sz="1800" b="0" kern="0" dirty="0">
                <a:solidFill>
                  <a:srgbClr val="000000">
                    <a:lumMod val="95000"/>
                    <a:lumOff val="5000"/>
                  </a:srgbClr>
                </a:solidFill>
              </a:rPr>
              <a:t>participants </a:t>
            </a:r>
            <a:endParaRPr lang="fr-FR" sz="1800" b="0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r>
              <a:rPr lang="fr-FR" sz="1800" b="0" kern="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4 groupes de travail et une </a:t>
            </a:r>
            <a:r>
              <a:rPr lang="fr-FR" sz="1800" b="0" kern="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douzaine </a:t>
            </a:r>
            <a:r>
              <a:rPr lang="fr-FR" sz="1800" b="0" kern="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de thématiques abordées</a:t>
            </a:r>
          </a:p>
          <a:p>
            <a:pPr lvl="2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2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50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6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0"/>
            <a:endParaRPr lang="fr-FR" sz="2000" dirty="0"/>
          </a:p>
          <a:p>
            <a:pPr lvl="2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5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600" b="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marL="842962" lvl="2" indent="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None/>
            </a:pPr>
            <a:r>
              <a:rPr lang="fr-FR" sz="1500" b="0" i="1" kern="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</a:p>
          <a:p>
            <a:pPr lvl="1">
              <a:buClr>
                <a:srgbClr val="FA1035"/>
              </a:buClr>
              <a:buFont typeface="Courier New" pitchFamily="49" charset="0"/>
              <a:buChar char="o"/>
            </a:pPr>
            <a:endParaRPr lang="fr-FR" sz="1600" b="0" kern="0" dirty="0" smtClean="0">
              <a:solidFill>
                <a:srgbClr val="000000"/>
              </a:solidFill>
            </a:endParaRPr>
          </a:p>
          <a:p>
            <a:endParaRPr lang="fr-FR" sz="1800" kern="0" dirty="0" smtClean="0">
              <a:solidFill>
                <a:srgbClr val="FA1035"/>
              </a:solidFill>
            </a:endParaRPr>
          </a:p>
          <a:p>
            <a:endParaRPr lang="fr-FR" sz="1800" kern="0" dirty="0" smtClean="0">
              <a:solidFill>
                <a:srgbClr val="FA1035"/>
              </a:solidFill>
            </a:endParaRPr>
          </a:p>
          <a:p>
            <a:pPr lvl="1" algn="just">
              <a:buClr>
                <a:srgbClr val="FA1035"/>
              </a:buClr>
            </a:pPr>
            <a:endParaRPr lang="fr-FR" sz="1800" b="0" kern="0" dirty="0" smtClean="0">
              <a:solidFill>
                <a:srgbClr val="000000"/>
              </a:solidFill>
            </a:endParaRPr>
          </a:p>
          <a:p>
            <a:pPr lvl="2" algn="just"/>
            <a:endParaRPr lang="fr-FR" sz="1800" kern="0" dirty="0" smtClean="0">
              <a:solidFill>
                <a:srgbClr val="000000"/>
              </a:solidFill>
            </a:endParaRP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509587" y="980728"/>
            <a:ext cx="8626475" cy="489654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12738" lvl="1" indent="0" algn="just">
              <a:buNone/>
              <a:defRPr/>
            </a:pPr>
            <a:r>
              <a:rPr lang="fr-FR" sz="2000" kern="0" dirty="0" smtClean="0">
                <a:solidFill>
                  <a:schemeClr val="accent1"/>
                </a:solidFill>
              </a:rPr>
              <a:t>Atelier n°2</a:t>
            </a:r>
            <a:endParaRPr lang="fr-FR" sz="2000" kern="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04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z="1050" smtClean="0"/>
              <a:pPr/>
              <a:t>6</a:t>
            </a:fld>
            <a:endParaRPr lang="fr-FR" sz="1050"/>
          </a:p>
        </p:txBody>
      </p:sp>
      <p:sp>
        <p:nvSpPr>
          <p:cNvPr id="3" name="Rectangle à coins arrondis 2"/>
          <p:cNvSpPr/>
          <p:nvPr/>
        </p:nvSpPr>
        <p:spPr bwMode="auto">
          <a:xfrm>
            <a:off x="532049" y="2000283"/>
            <a:ext cx="1709959" cy="810918"/>
          </a:xfrm>
          <a:prstGeom prst="roundRect">
            <a:avLst/>
          </a:prstGeom>
          <a:solidFill>
            <a:srgbClr val="AFFF79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48303" y="2234868"/>
            <a:ext cx="1709959" cy="353943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900" b="1" kern="0" dirty="0" smtClean="0"/>
              <a:t>ILE-DE-FRANCE</a:t>
            </a:r>
          </a:p>
          <a:p>
            <a:pPr algn="ctr"/>
            <a:r>
              <a:rPr lang="fr-FR" sz="800" kern="0" dirty="0" smtClean="0"/>
              <a:t>DESSERTE LIGNE NOUVELLE</a:t>
            </a:r>
          </a:p>
        </p:txBody>
      </p:sp>
      <p:sp>
        <p:nvSpPr>
          <p:cNvPr id="29" name="Rectangle à coins arrondis 28"/>
          <p:cNvSpPr/>
          <p:nvPr/>
        </p:nvSpPr>
        <p:spPr bwMode="auto">
          <a:xfrm>
            <a:off x="539466" y="2999681"/>
            <a:ext cx="1709959" cy="810918"/>
          </a:xfrm>
          <a:prstGeom prst="roundRect">
            <a:avLst/>
          </a:prstGeom>
          <a:solidFill>
            <a:srgbClr val="AFFF79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46883" y="3252109"/>
            <a:ext cx="1709959" cy="353943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900" b="1" kern="0" dirty="0"/>
              <a:t>ILE-DE-FRANCE</a:t>
            </a:r>
          </a:p>
          <a:p>
            <a:pPr algn="ctr"/>
            <a:r>
              <a:rPr lang="fr-FR" sz="800" kern="0" dirty="0" smtClean="0"/>
              <a:t>EVOLUTIONS RESEAU EXISTANT</a:t>
            </a:r>
            <a:endParaRPr lang="fr-FR" sz="800" kern="0" dirty="0"/>
          </a:p>
        </p:txBody>
      </p:sp>
      <p:sp>
        <p:nvSpPr>
          <p:cNvPr id="38" name="Rectangle à coins arrondis 37"/>
          <p:cNvSpPr/>
          <p:nvPr/>
        </p:nvSpPr>
        <p:spPr bwMode="auto">
          <a:xfrm>
            <a:off x="587067" y="4026517"/>
            <a:ext cx="1709959" cy="810918"/>
          </a:xfrm>
          <a:prstGeom prst="roundRect">
            <a:avLst/>
          </a:prstGeom>
          <a:solidFill>
            <a:srgbClr val="D0E8FE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87066" y="4218338"/>
            <a:ext cx="1709959" cy="369332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900" kern="0" dirty="0" smtClean="0"/>
              <a:t>RELATIONS </a:t>
            </a:r>
          </a:p>
          <a:p>
            <a:pPr algn="ctr"/>
            <a:r>
              <a:rPr lang="fr-FR" sz="900" b="1" kern="0" dirty="0" smtClean="0"/>
              <a:t>NORMANDIE </a:t>
            </a:r>
            <a:r>
              <a:rPr lang="fr-FR" sz="900" b="1" kern="0" dirty="0"/>
              <a:t>&lt;&gt; IDF </a:t>
            </a:r>
          </a:p>
        </p:txBody>
      </p:sp>
      <p:sp>
        <p:nvSpPr>
          <p:cNvPr id="40" name="Rectangle à coins arrondis 39"/>
          <p:cNvSpPr/>
          <p:nvPr/>
        </p:nvSpPr>
        <p:spPr bwMode="auto">
          <a:xfrm>
            <a:off x="569130" y="5034629"/>
            <a:ext cx="1709959" cy="810918"/>
          </a:xfrm>
          <a:prstGeom prst="roundRect">
            <a:avLst/>
          </a:prstGeom>
          <a:solidFill>
            <a:srgbClr val="FCEBBA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2" name="Rectangle à coins arrondis 41"/>
          <p:cNvSpPr/>
          <p:nvPr/>
        </p:nvSpPr>
        <p:spPr bwMode="auto">
          <a:xfrm>
            <a:off x="2628015" y="2006183"/>
            <a:ext cx="1709959" cy="810918"/>
          </a:xfrm>
          <a:prstGeom prst="roundRect">
            <a:avLst/>
          </a:prstGeom>
          <a:solidFill>
            <a:srgbClr val="B4EEB4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Rectangle à coins arrondis 43"/>
          <p:cNvSpPr/>
          <p:nvPr/>
        </p:nvSpPr>
        <p:spPr bwMode="auto">
          <a:xfrm>
            <a:off x="2635432" y="3005581"/>
            <a:ext cx="1709959" cy="810918"/>
          </a:xfrm>
          <a:prstGeom prst="roundRect">
            <a:avLst/>
          </a:prstGeom>
          <a:solidFill>
            <a:srgbClr val="FFFF8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6" name="Rectangle à coins arrondis 45"/>
          <p:cNvSpPr/>
          <p:nvPr/>
        </p:nvSpPr>
        <p:spPr bwMode="auto">
          <a:xfrm>
            <a:off x="2628015" y="4026517"/>
            <a:ext cx="1709959" cy="810918"/>
          </a:xfrm>
          <a:prstGeom prst="roundRect">
            <a:avLst/>
          </a:prstGeom>
          <a:solidFill>
            <a:srgbClr val="D0E8FE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8" name="Rectangle à coins arrondis 47"/>
          <p:cNvSpPr/>
          <p:nvPr/>
        </p:nvSpPr>
        <p:spPr bwMode="auto">
          <a:xfrm>
            <a:off x="2665096" y="5040529"/>
            <a:ext cx="1709959" cy="810918"/>
          </a:xfrm>
          <a:prstGeom prst="roundRect">
            <a:avLst/>
          </a:prstGeom>
          <a:solidFill>
            <a:srgbClr val="FCEBBA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0" name="Rectangle à coins arrondis 49"/>
          <p:cNvSpPr/>
          <p:nvPr/>
        </p:nvSpPr>
        <p:spPr bwMode="auto">
          <a:xfrm>
            <a:off x="4690280" y="2008124"/>
            <a:ext cx="1709959" cy="810918"/>
          </a:xfrm>
          <a:prstGeom prst="roundRect">
            <a:avLst/>
          </a:prstGeom>
          <a:solidFill>
            <a:srgbClr val="B4EEB4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4697697" y="2239116"/>
            <a:ext cx="1709959" cy="369332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900" b="1" kern="0" dirty="0" smtClean="0"/>
              <a:t>NORMANDIE</a:t>
            </a:r>
          </a:p>
          <a:p>
            <a:pPr algn="ctr"/>
            <a:r>
              <a:rPr lang="fr-FR" sz="900" kern="0" dirty="0" smtClean="0"/>
              <a:t>SECTEUR CAEN EVREUX</a:t>
            </a:r>
            <a:endParaRPr lang="fr-FR" sz="900" kern="0" dirty="0"/>
          </a:p>
        </p:txBody>
      </p:sp>
      <p:sp>
        <p:nvSpPr>
          <p:cNvPr id="52" name="Rectangle à coins arrondis 51"/>
          <p:cNvSpPr/>
          <p:nvPr/>
        </p:nvSpPr>
        <p:spPr bwMode="auto">
          <a:xfrm>
            <a:off x="4687616" y="2999681"/>
            <a:ext cx="1709959" cy="810918"/>
          </a:xfrm>
          <a:prstGeom prst="roundRect">
            <a:avLst/>
          </a:prstGeom>
          <a:solidFill>
            <a:srgbClr val="FFFF8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6" name="Rectangle à coins arrondis 55"/>
          <p:cNvSpPr/>
          <p:nvPr/>
        </p:nvSpPr>
        <p:spPr bwMode="auto">
          <a:xfrm>
            <a:off x="4727361" y="5042470"/>
            <a:ext cx="1709959" cy="810918"/>
          </a:xfrm>
          <a:prstGeom prst="roundRect">
            <a:avLst/>
          </a:prstGeom>
          <a:solidFill>
            <a:srgbClr val="FCEBBA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734778" y="5188970"/>
            <a:ext cx="1709959" cy="50783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900" kern="0" dirty="0" smtClean="0"/>
              <a:t>GARES NOUVELLES</a:t>
            </a:r>
          </a:p>
          <a:p>
            <a:pPr algn="ctr"/>
            <a:r>
              <a:rPr lang="fr-FR" sz="900" b="1" kern="0" dirty="0" smtClean="0"/>
              <a:t>NANTERRE</a:t>
            </a:r>
          </a:p>
          <a:p>
            <a:pPr algn="ctr"/>
            <a:r>
              <a:rPr lang="fr-FR" sz="900" b="1" kern="0" dirty="0" smtClean="0"/>
              <a:t>CONFLUENCE</a:t>
            </a:r>
          </a:p>
        </p:txBody>
      </p:sp>
      <p:sp>
        <p:nvSpPr>
          <p:cNvPr id="58" name="Rectangle à coins arrondis 57"/>
          <p:cNvSpPr/>
          <p:nvPr/>
        </p:nvSpPr>
        <p:spPr bwMode="auto">
          <a:xfrm>
            <a:off x="6742508" y="2009133"/>
            <a:ext cx="1709959" cy="810918"/>
          </a:xfrm>
          <a:prstGeom prst="roundRect">
            <a:avLst/>
          </a:prstGeom>
          <a:solidFill>
            <a:srgbClr val="FFCC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6757342" y="2246957"/>
            <a:ext cx="1709959" cy="230832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endParaRPr lang="fr-FR" sz="900" b="1" kern="0" dirty="0" smtClean="0"/>
          </a:p>
        </p:txBody>
      </p:sp>
      <p:sp>
        <p:nvSpPr>
          <p:cNvPr id="60" name="Rectangle à coins arrondis 59"/>
          <p:cNvSpPr/>
          <p:nvPr/>
        </p:nvSpPr>
        <p:spPr bwMode="auto">
          <a:xfrm>
            <a:off x="6779589" y="4049766"/>
            <a:ext cx="1717376" cy="810918"/>
          </a:xfrm>
          <a:prstGeom prst="roundRect">
            <a:avLst/>
          </a:prstGeom>
          <a:solidFill>
            <a:srgbClr val="ECECD4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6748240" y="4348298"/>
            <a:ext cx="1709959" cy="230832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900" kern="0" dirty="0" smtClean="0"/>
              <a:t> </a:t>
            </a:r>
            <a:r>
              <a:rPr lang="fr-FR" sz="900" b="1" kern="0" dirty="0" smtClean="0"/>
              <a:t>FRET</a:t>
            </a:r>
            <a:endParaRPr lang="fr-FR" sz="900" kern="0" dirty="0" smtClean="0"/>
          </a:p>
        </p:txBody>
      </p:sp>
      <p:sp>
        <p:nvSpPr>
          <p:cNvPr id="62" name="Rectangle à coins arrondis 61"/>
          <p:cNvSpPr/>
          <p:nvPr/>
        </p:nvSpPr>
        <p:spPr bwMode="auto">
          <a:xfrm>
            <a:off x="6787006" y="3007522"/>
            <a:ext cx="1709959" cy="810918"/>
          </a:xfrm>
          <a:prstGeom prst="roundRect">
            <a:avLst/>
          </a:prstGeom>
          <a:solidFill>
            <a:srgbClr val="FCEBBA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6740380" y="3247618"/>
            <a:ext cx="1709959" cy="369332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900" kern="0" dirty="0" smtClean="0"/>
              <a:t> GARES NOUVELLES</a:t>
            </a:r>
            <a:endParaRPr lang="fr-FR" sz="900" kern="0" dirty="0"/>
          </a:p>
          <a:p>
            <a:pPr algn="ctr"/>
            <a:r>
              <a:rPr lang="fr-FR" sz="900" b="1" kern="0" dirty="0"/>
              <a:t>CONFLUENCE</a:t>
            </a:r>
          </a:p>
        </p:txBody>
      </p:sp>
      <p:sp>
        <p:nvSpPr>
          <p:cNvPr id="64" name="Rectangle à coins arrondis 63"/>
          <p:cNvSpPr/>
          <p:nvPr/>
        </p:nvSpPr>
        <p:spPr bwMode="auto">
          <a:xfrm>
            <a:off x="6779589" y="5042470"/>
            <a:ext cx="1709959" cy="810918"/>
          </a:xfrm>
          <a:prstGeom prst="roundRect">
            <a:avLst/>
          </a:prstGeom>
          <a:solidFill>
            <a:srgbClr val="FCEBBA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6787006" y="5290658"/>
            <a:ext cx="1709959" cy="369332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900" kern="0" dirty="0" smtClean="0"/>
              <a:t>GARES NOUVELLES</a:t>
            </a:r>
            <a:endParaRPr lang="fr-FR" sz="900" kern="0" dirty="0"/>
          </a:p>
          <a:p>
            <a:pPr algn="ctr"/>
            <a:r>
              <a:rPr lang="fr-FR" sz="900" b="1" kern="0" dirty="0" smtClean="0"/>
              <a:t>NANTERRE</a:t>
            </a:r>
            <a:endParaRPr lang="fr-FR" sz="900" b="1" kern="0" dirty="0"/>
          </a:p>
        </p:txBody>
      </p:sp>
      <p:sp>
        <p:nvSpPr>
          <p:cNvPr id="66" name="Rectangle 65"/>
          <p:cNvSpPr/>
          <p:nvPr/>
        </p:nvSpPr>
        <p:spPr>
          <a:xfrm>
            <a:off x="577048" y="5207057"/>
            <a:ext cx="1709959" cy="64633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900" kern="0" dirty="0" smtClean="0"/>
              <a:t>GARES NOUVELLES</a:t>
            </a:r>
          </a:p>
          <a:p>
            <a:pPr algn="ctr"/>
            <a:r>
              <a:rPr lang="fr-FR" sz="900" b="1" kern="0" dirty="0"/>
              <a:t>NANTERRE</a:t>
            </a:r>
          </a:p>
          <a:p>
            <a:pPr algn="ctr"/>
            <a:r>
              <a:rPr lang="fr-FR" sz="900" b="1" kern="0" dirty="0" smtClean="0"/>
              <a:t>CONFLUENCE</a:t>
            </a:r>
          </a:p>
          <a:p>
            <a:pPr algn="ctr"/>
            <a:endParaRPr lang="fr-FR" sz="900" b="1" dirty="0">
              <a:solidFill>
                <a:srgbClr val="FF0000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2665097" y="5188970"/>
            <a:ext cx="1709959" cy="50783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900" kern="0" dirty="0" smtClean="0"/>
              <a:t>GARES NOUVELLES</a:t>
            </a:r>
          </a:p>
          <a:p>
            <a:pPr algn="ctr"/>
            <a:r>
              <a:rPr lang="fr-FR" sz="900" b="1" kern="0" dirty="0" smtClean="0"/>
              <a:t>EVREUX</a:t>
            </a:r>
          </a:p>
          <a:p>
            <a:pPr algn="ctr"/>
            <a:r>
              <a:rPr lang="fr-FR" sz="900" b="1" kern="0" dirty="0" smtClean="0"/>
              <a:t>LOUVIERS</a:t>
            </a:r>
            <a:r>
              <a:rPr lang="fr-FR" sz="900" kern="0" dirty="0" smtClean="0">
                <a:solidFill>
                  <a:srgbClr val="FF0000"/>
                </a:solidFill>
              </a:rPr>
              <a:t> </a:t>
            </a:r>
            <a:endParaRPr lang="fr-FR" sz="900" b="1" dirty="0">
              <a:solidFill>
                <a:srgbClr val="FF0000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532049" y="1767990"/>
            <a:ext cx="170995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1000" b="1" kern="0" dirty="0" smtClean="0"/>
              <a:t>Table 1</a:t>
            </a:r>
            <a:endParaRPr lang="fr-FR" sz="1000" b="1" dirty="0">
              <a:solidFill>
                <a:srgbClr val="FF0000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2624357" y="1767161"/>
            <a:ext cx="170995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1000" b="1" kern="0" dirty="0" smtClean="0"/>
              <a:t>Table 2</a:t>
            </a:r>
            <a:endParaRPr lang="fr-FR" sz="1000" b="1" dirty="0">
              <a:solidFill>
                <a:srgbClr val="FF0000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4697697" y="1788357"/>
            <a:ext cx="170995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1000" b="1" kern="0" dirty="0" smtClean="0"/>
              <a:t>Table 3</a:t>
            </a:r>
            <a:endParaRPr lang="fr-FR" sz="1000" b="1" dirty="0">
              <a:solidFill>
                <a:srgbClr val="FF0000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6740824" y="1767161"/>
            <a:ext cx="170995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1000" b="1" kern="0" dirty="0" smtClean="0"/>
              <a:t>Table 4</a:t>
            </a:r>
            <a:endParaRPr lang="fr-FR" sz="1000" b="1" dirty="0">
              <a:solidFill>
                <a:srgbClr val="FF0000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6740380" y="2234867"/>
            <a:ext cx="1709959" cy="369332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900" b="1" kern="0" dirty="0" smtClean="0"/>
              <a:t>RELATIONS NATIONALES </a:t>
            </a:r>
            <a:r>
              <a:rPr lang="fr-FR" sz="900" kern="0" dirty="0" smtClean="0"/>
              <a:t>INTERSECTEURS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617758" y="2216032"/>
            <a:ext cx="1709959" cy="369332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900" b="1" kern="0" dirty="0" smtClean="0"/>
              <a:t>NORMANDIE</a:t>
            </a:r>
          </a:p>
          <a:p>
            <a:pPr algn="ctr"/>
            <a:r>
              <a:rPr lang="fr-FR" sz="900" kern="0" dirty="0" smtClean="0"/>
              <a:t>SECTEUR ROUEN LE HAVRE</a:t>
            </a:r>
            <a:endParaRPr lang="fr-FR" sz="900" kern="0" dirty="0"/>
          </a:p>
        </p:txBody>
      </p:sp>
      <p:sp>
        <p:nvSpPr>
          <p:cNvPr id="97" name="Rectangle à coins arrondis 96"/>
          <p:cNvSpPr/>
          <p:nvPr/>
        </p:nvSpPr>
        <p:spPr bwMode="auto">
          <a:xfrm>
            <a:off x="4734778" y="4049766"/>
            <a:ext cx="1665461" cy="810918"/>
          </a:xfrm>
          <a:prstGeom prst="roundRect">
            <a:avLst/>
          </a:prstGeom>
          <a:solidFill>
            <a:srgbClr val="D0E8FE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2667043" y="4127017"/>
            <a:ext cx="1709959" cy="69249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900" kern="0" dirty="0" smtClean="0"/>
              <a:t>RELATIONS </a:t>
            </a:r>
          </a:p>
          <a:p>
            <a:pPr algn="ctr"/>
            <a:r>
              <a:rPr lang="fr-FR" sz="900" b="1" kern="0" dirty="0" smtClean="0"/>
              <a:t>NORMANDIE </a:t>
            </a:r>
            <a:r>
              <a:rPr lang="fr-FR" sz="900" b="1" kern="0" dirty="0"/>
              <a:t>&lt;&gt; IDF </a:t>
            </a:r>
            <a:endParaRPr lang="fr-FR" sz="900" b="1" kern="0" dirty="0" smtClean="0"/>
          </a:p>
          <a:p>
            <a:pPr algn="ctr"/>
            <a:endParaRPr lang="fr-FR" sz="500" b="1" kern="0" dirty="0" smtClean="0"/>
          </a:p>
          <a:p>
            <a:pPr algn="ctr"/>
            <a:r>
              <a:rPr lang="fr-FR" sz="800" i="1" kern="0" dirty="0" smtClean="0"/>
              <a:t>(+ ECHANGES </a:t>
            </a:r>
            <a:endParaRPr lang="fr-FR" sz="800" i="1" kern="0" dirty="0"/>
          </a:p>
          <a:p>
            <a:pPr algn="ctr"/>
            <a:r>
              <a:rPr lang="fr-FR" sz="800" b="1" i="1" kern="0" dirty="0"/>
              <a:t>REGIONS </a:t>
            </a:r>
            <a:r>
              <a:rPr lang="fr-FR" sz="800" b="1" i="1" kern="0" dirty="0" smtClean="0"/>
              <a:t>LIMITROPHES)</a:t>
            </a:r>
            <a:endParaRPr lang="fr-FR" sz="900" b="1" kern="0" dirty="0"/>
          </a:p>
        </p:txBody>
      </p:sp>
      <p:sp>
        <p:nvSpPr>
          <p:cNvPr id="100" name="Rectangle 99"/>
          <p:cNvSpPr/>
          <p:nvPr/>
        </p:nvSpPr>
        <p:spPr>
          <a:xfrm>
            <a:off x="4734778" y="4131930"/>
            <a:ext cx="1709959" cy="69249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900" kern="0" dirty="0" smtClean="0"/>
              <a:t>RELATIONS </a:t>
            </a:r>
          </a:p>
          <a:p>
            <a:pPr algn="ctr"/>
            <a:r>
              <a:rPr lang="fr-FR" sz="900" b="1" kern="0" dirty="0" smtClean="0"/>
              <a:t>NORMANDIE </a:t>
            </a:r>
            <a:r>
              <a:rPr lang="fr-FR" sz="900" b="1" kern="0" dirty="0"/>
              <a:t>&lt;&gt; IDF </a:t>
            </a:r>
            <a:endParaRPr lang="fr-FR" sz="900" b="1" kern="0" dirty="0" smtClean="0"/>
          </a:p>
          <a:p>
            <a:pPr algn="ctr"/>
            <a:endParaRPr lang="fr-FR" sz="500" b="1" kern="0" dirty="0" smtClean="0"/>
          </a:p>
          <a:p>
            <a:pPr algn="ctr"/>
            <a:r>
              <a:rPr lang="fr-FR" sz="800" i="1" kern="0" dirty="0" smtClean="0"/>
              <a:t>(+ ECHANGES </a:t>
            </a:r>
            <a:endParaRPr lang="fr-FR" sz="800" i="1" kern="0" dirty="0"/>
          </a:p>
          <a:p>
            <a:pPr algn="ctr"/>
            <a:r>
              <a:rPr lang="fr-FR" sz="800" b="1" i="1" kern="0" dirty="0"/>
              <a:t>REGIONS </a:t>
            </a:r>
            <a:r>
              <a:rPr lang="fr-FR" sz="800" b="1" i="1" kern="0" dirty="0" smtClean="0"/>
              <a:t>LIMITROPHES)</a:t>
            </a:r>
            <a:endParaRPr lang="fr-FR" sz="900" b="1" kern="0" dirty="0"/>
          </a:p>
        </p:txBody>
      </p:sp>
      <p:sp>
        <p:nvSpPr>
          <p:cNvPr id="101" name="Rectangle 100"/>
          <p:cNvSpPr/>
          <p:nvPr/>
        </p:nvSpPr>
        <p:spPr>
          <a:xfrm>
            <a:off x="2617757" y="3227039"/>
            <a:ext cx="1728901" cy="36163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900" kern="0" dirty="0" smtClean="0"/>
              <a:t>RELATIONS ENTRE </a:t>
            </a:r>
          </a:p>
          <a:p>
            <a:pPr algn="ctr"/>
            <a:r>
              <a:rPr lang="fr-FR" sz="850" b="1" kern="200" dirty="0" smtClean="0"/>
              <a:t>GRANDES VILLES NORMANDES</a:t>
            </a:r>
            <a:endParaRPr lang="fr-FR" sz="850" b="1" kern="200" dirty="0">
              <a:solidFill>
                <a:srgbClr val="FF0000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398850" y="1124744"/>
            <a:ext cx="79563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</a:pPr>
            <a:r>
              <a:rPr lang="fr-FR" sz="2000" b="1" dirty="0" smtClean="0">
                <a:solidFill>
                  <a:schemeClr val="accent1"/>
                </a:solidFill>
                <a:latin typeface="+mn-lt"/>
                <a:ea typeface="+mn-ea"/>
              </a:rPr>
              <a:t>Rappel des thématiques de l’atelier nº 2</a:t>
            </a:r>
          </a:p>
        </p:txBody>
      </p:sp>
      <p:sp>
        <p:nvSpPr>
          <p:cNvPr id="9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 – Restitution des échanges de l’atelier 2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679303" y="3236157"/>
            <a:ext cx="1728901" cy="36163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900" kern="0" dirty="0" smtClean="0"/>
              <a:t>RELATIONS ENTRE </a:t>
            </a:r>
          </a:p>
          <a:p>
            <a:pPr algn="ctr"/>
            <a:r>
              <a:rPr lang="fr-FR" sz="850" b="1" kern="0" dirty="0" smtClean="0"/>
              <a:t>GRANDES VILLES NORMANDES</a:t>
            </a:r>
            <a:endParaRPr lang="fr-FR" sz="85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00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143508" y="910208"/>
            <a:ext cx="8892988" cy="51470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 smtClean="0"/>
              <a:t>A – Restitution des échanges de l’atelier 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7</a:t>
            </a:fld>
            <a:endParaRPr lang="fr-FR"/>
          </a:p>
        </p:txBody>
      </p:sp>
      <p:pic>
        <p:nvPicPr>
          <p:cNvPr id="5" name="Imag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8" b="3758"/>
          <a:stretch>
            <a:fillRect/>
          </a:stretch>
        </p:blipFill>
        <p:spPr bwMode="auto">
          <a:xfrm>
            <a:off x="143508" y="2171628"/>
            <a:ext cx="5040560" cy="382034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9" name="Rectangle à coins arrondis 18"/>
          <p:cNvSpPr/>
          <p:nvPr/>
        </p:nvSpPr>
        <p:spPr bwMode="auto">
          <a:xfrm>
            <a:off x="359532" y="1072445"/>
            <a:ext cx="1709959" cy="810918"/>
          </a:xfrm>
          <a:prstGeom prst="roundRect">
            <a:avLst/>
          </a:prstGeom>
          <a:solidFill>
            <a:srgbClr val="B4EEB4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70545" y="1282294"/>
            <a:ext cx="1709959" cy="369332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900" b="1" kern="0" dirty="0" smtClean="0"/>
              <a:t>NORMANDIE</a:t>
            </a:r>
          </a:p>
          <a:p>
            <a:pPr algn="ctr"/>
            <a:r>
              <a:rPr lang="fr-FR" sz="900" kern="0" dirty="0" smtClean="0"/>
              <a:t>SECTEUR ROUEN LE HAVRE</a:t>
            </a:r>
            <a:endParaRPr lang="fr-FR" sz="900" kern="0" dirty="0"/>
          </a:p>
        </p:txBody>
      </p:sp>
      <p:sp>
        <p:nvSpPr>
          <p:cNvPr id="21" name="Espace réservé du contenu 2"/>
          <p:cNvSpPr txBox="1">
            <a:spLocks/>
          </p:cNvSpPr>
          <p:nvPr/>
        </p:nvSpPr>
        <p:spPr bwMode="gray">
          <a:xfrm>
            <a:off x="5190331" y="1466960"/>
            <a:ext cx="3852428" cy="423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fr-FR" sz="1200" u="sng" dirty="0">
                <a:solidFill>
                  <a:srgbClr val="080808"/>
                </a:solidFill>
              </a:rPr>
              <a:t>Rouen – Vernon :</a:t>
            </a:r>
          </a:p>
          <a:p>
            <a:pPr marL="171450" indent="-171450" algn="just">
              <a:buFontTx/>
              <a:buChar char="-"/>
            </a:pPr>
            <a:r>
              <a:rPr lang="fr-FR" sz="1200" b="0" dirty="0">
                <a:solidFill>
                  <a:srgbClr val="080808"/>
                </a:solidFill>
              </a:rPr>
              <a:t>p</a:t>
            </a:r>
            <a:r>
              <a:rPr lang="fr-FR" sz="1200" b="0" dirty="0" smtClean="0">
                <a:solidFill>
                  <a:srgbClr val="080808"/>
                </a:solidFill>
              </a:rPr>
              <a:t>rivilégier la</a:t>
            </a:r>
            <a:r>
              <a:rPr lang="fr-FR" sz="1200" dirty="0" smtClean="0">
                <a:solidFill>
                  <a:srgbClr val="080808"/>
                </a:solidFill>
              </a:rPr>
              <a:t> régularité </a:t>
            </a:r>
            <a:r>
              <a:rPr lang="fr-FR" sz="1200" b="0" dirty="0" smtClean="0">
                <a:solidFill>
                  <a:srgbClr val="080808"/>
                </a:solidFill>
              </a:rPr>
              <a:t>et la </a:t>
            </a:r>
            <a:r>
              <a:rPr lang="fr-FR" sz="1200" dirty="0" smtClean="0">
                <a:solidFill>
                  <a:srgbClr val="080808"/>
                </a:solidFill>
              </a:rPr>
              <a:t>fréquence </a:t>
            </a:r>
          </a:p>
          <a:p>
            <a:pPr marL="171450" indent="-171450" algn="just">
              <a:buFontTx/>
              <a:buChar char="-"/>
            </a:pPr>
            <a:r>
              <a:rPr lang="fr-FR" sz="1200" b="0" dirty="0" smtClean="0">
                <a:solidFill>
                  <a:srgbClr val="080808"/>
                </a:solidFill>
              </a:rPr>
              <a:t>améliorer également les </a:t>
            </a:r>
            <a:r>
              <a:rPr lang="fr-FR" sz="1200" dirty="0">
                <a:solidFill>
                  <a:srgbClr val="080808"/>
                </a:solidFill>
              </a:rPr>
              <a:t>temps de parcours </a:t>
            </a:r>
            <a:r>
              <a:rPr lang="fr-FR" sz="1200" b="0" dirty="0">
                <a:solidFill>
                  <a:srgbClr val="080808"/>
                </a:solidFill>
              </a:rPr>
              <a:t>entre  territoires </a:t>
            </a:r>
            <a:r>
              <a:rPr lang="fr-FR" sz="1200" dirty="0">
                <a:solidFill>
                  <a:srgbClr val="080808"/>
                </a:solidFill>
              </a:rPr>
              <a:t>Seine </a:t>
            </a:r>
            <a:r>
              <a:rPr lang="fr-FR" sz="1200" dirty="0" smtClean="0">
                <a:solidFill>
                  <a:srgbClr val="080808"/>
                </a:solidFill>
              </a:rPr>
              <a:t>Eure </a:t>
            </a:r>
            <a:r>
              <a:rPr lang="fr-FR" sz="1200" b="0" dirty="0" smtClean="0">
                <a:solidFill>
                  <a:srgbClr val="080808"/>
                </a:solidFill>
              </a:rPr>
              <a:t>(Val-de-Reuil) et </a:t>
            </a:r>
            <a:r>
              <a:rPr lang="fr-FR" sz="1200" dirty="0" smtClean="0">
                <a:solidFill>
                  <a:srgbClr val="080808"/>
                </a:solidFill>
              </a:rPr>
              <a:t>Rouen 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fr-FR" sz="1200" u="sng" dirty="0" smtClean="0">
                <a:solidFill>
                  <a:srgbClr val="080808"/>
                </a:solidFill>
              </a:rPr>
              <a:t>Rouen </a:t>
            </a:r>
            <a:r>
              <a:rPr lang="fr-FR" sz="1200" u="sng" dirty="0">
                <a:solidFill>
                  <a:srgbClr val="080808"/>
                </a:solidFill>
              </a:rPr>
              <a:t>– Le Havre :</a:t>
            </a:r>
          </a:p>
          <a:p>
            <a:pPr marL="171450" indent="-171450" algn="just">
              <a:buFontTx/>
              <a:buChar char="-"/>
            </a:pPr>
            <a:r>
              <a:rPr lang="fr-FR" sz="1200" b="0" dirty="0" smtClean="0">
                <a:solidFill>
                  <a:srgbClr val="080808"/>
                </a:solidFill>
              </a:rPr>
              <a:t>privilégier l’amélioration </a:t>
            </a:r>
            <a:r>
              <a:rPr lang="fr-FR" sz="1200" b="0" dirty="0">
                <a:solidFill>
                  <a:srgbClr val="080808"/>
                </a:solidFill>
              </a:rPr>
              <a:t>l</a:t>
            </a:r>
            <a:r>
              <a:rPr lang="fr-FR" sz="1200" b="0" dirty="0" smtClean="0">
                <a:solidFill>
                  <a:srgbClr val="080808"/>
                </a:solidFill>
              </a:rPr>
              <a:t>es </a:t>
            </a:r>
            <a:r>
              <a:rPr lang="fr-FR" sz="1200" dirty="0">
                <a:solidFill>
                  <a:srgbClr val="080808"/>
                </a:solidFill>
              </a:rPr>
              <a:t>temps de parcours </a:t>
            </a:r>
            <a:endParaRPr lang="fr-FR" sz="1200" dirty="0" smtClean="0">
              <a:solidFill>
                <a:srgbClr val="080808"/>
              </a:solidFill>
            </a:endParaRPr>
          </a:p>
          <a:p>
            <a:pPr marL="171450" indent="-171450" algn="just">
              <a:buFontTx/>
              <a:buChar char="-"/>
            </a:pPr>
            <a:r>
              <a:rPr lang="fr-FR" sz="1200" b="0" dirty="0" smtClean="0">
                <a:solidFill>
                  <a:srgbClr val="080808"/>
                </a:solidFill>
              </a:rPr>
              <a:t>améliorer également la </a:t>
            </a:r>
            <a:r>
              <a:rPr lang="fr-FR" sz="1200" dirty="0" smtClean="0">
                <a:solidFill>
                  <a:srgbClr val="080808"/>
                </a:solidFill>
              </a:rPr>
              <a:t>fréquence </a:t>
            </a:r>
            <a:r>
              <a:rPr lang="fr-FR" sz="1200" b="0" dirty="0">
                <a:solidFill>
                  <a:srgbClr val="080808"/>
                </a:solidFill>
              </a:rPr>
              <a:t>et </a:t>
            </a:r>
            <a:r>
              <a:rPr lang="fr-FR" sz="1200" b="0" dirty="0" smtClean="0">
                <a:solidFill>
                  <a:srgbClr val="080808"/>
                </a:solidFill>
              </a:rPr>
              <a:t>la </a:t>
            </a:r>
            <a:r>
              <a:rPr lang="fr-FR" sz="1200" dirty="0" smtClean="0">
                <a:solidFill>
                  <a:srgbClr val="080808"/>
                </a:solidFill>
              </a:rPr>
              <a:t>desserte des territoires</a:t>
            </a:r>
          </a:p>
          <a:p>
            <a:pPr marL="228600" indent="-228600" algn="just">
              <a:buFont typeface="Wingdings" panose="05000000000000000000" pitchFamily="2" charset="2"/>
              <a:buChar char="Ø"/>
            </a:pPr>
            <a:r>
              <a:rPr lang="fr-FR" sz="1200" u="sng" dirty="0" smtClean="0">
                <a:solidFill>
                  <a:srgbClr val="080808"/>
                </a:solidFill>
              </a:rPr>
              <a:t>Rouen </a:t>
            </a:r>
            <a:r>
              <a:rPr lang="fr-FR" sz="1200" u="sng" dirty="0">
                <a:solidFill>
                  <a:srgbClr val="080808"/>
                </a:solidFill>
              </a:rPr>
              <a:t>– Dieppe :</a:t>
            </a:r>
          </a:p>
          <a:p>
            <a:pPr marL="171450" indent="-171450" algn="just">
              <a:buFontTx/>
              <a:buChar char="-"/>
            </a:pPr>
            <a:r>
              <a:rPr lang="fr-FR" sz="1200" b="0" dirty="0" smtClean="0">
                <a:solidFill>
                  <a:srgbClr val="080808"/>
                </a:solidFill>
              </a:rPr>
              <a:t>maintenir les 2 </a:t>
            </a:r>
            <a:r>
              <a:rPr lang="fr-FR" sz="1200" b="0" dirty="0">
                <a:solidFill>
                  <a:srgbClr val="080808"/>
                </a:solidFill>
              </a:rPr>
              <a:t>schémas actuels</a:t>
            </a:r>
            <a:r>
              <a:rPr lang="fr-FR" sz="1200" dirty="0">
                <a:solidFill>
                  <a:srgbClr val="080808"/>
                </a:solidFill>
              </a:rPr>
              <a:t> </a:t>
            </a:r>
            <a:r>
              <a:rPr lang="fr-FR" sz="1200" b="0" dirty="0">
                <a:solidFill>
                  <a:srgbClr val="080808"/>
                </a:solidFill>
              </a:rPr>
              <a:t>: </a:t>
            </a:r>
            <a:r>
              <a:rPr lang="fr-FR" sz="1200" dirty="0">
                <a:solidFill>
                  <a:srgbClr val="080808"/>
                </a:solidFill>
              </a:rPr>
              <a:t>temps de parcours </a:t>
            </a:r>
            <a:r>
              <a:rPr lang="fr-FR" sz="1200" b="0" dirty="0" smtClean="0">
                <a:solidFill>
                  <a:srgbClr val="080808"/>
                </a:solidFill>
              </a:rPr>
              <a:t>et </a:t>
            </a:r>
            <a:r>
              <a:rPr lang="fr-FR" sz="1200" dirty="0" smtClean="0">
                <a:solidFill>
                  <a:srgbClr val="080808"/>
                </a:solidFill>
              </a:rPr>
              <a:t>desserte fine des territoires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fr-FR" sz="1200" u="sng" dirty="0">
                <a:solidFill>
                  <a:srgbClr val="080808"/>
                </a:solidFill>
              </a:rPr>
              <a:t>Le Havre – Fécamp  :</a:t>
            </a:r>
          </a:p>
          <a:p>
            <a:pPr marL="171450" indent="-171450" algn="just">
              <a:buFontTx/>
              <a:buChar char="-"/>
            </a:pPr>
            <a:r>
              <a:rPr lang="fr-FR" sz="1200" b="0" dirty="0">
                <a:solidFill>
                  <a:srgbClr val="080808"/>
                </a:solidFill>
              </a:rPr>
              <a:t>Conserver ou améliorer (?) les </a:t>
            </a:r>
            <a:r>
              <a:rPr lang="fr-FR" sz="1200" dirty="0">
                <a:solidFill>
                  <a:srgbClr val="080808"/>
                </a:solidFill>
              </a:rPr>
              <a:t>temps de </a:t>
            </a:r>
            <a:r>
              <a:rPr lang="fr-FR" sz="1200" dirty="0" smtClean="0">
                <a:solidFill>
                  <a:srgbClr val="080808"/>
                </a:solidFill>
              </a:rPr>
              <a:t>parcours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fr-FR" sz="1200" u="sng" dirty="0" smtClean="0">
                <a:solidFill>
                  <a:srgbClr val="080808"/>
                </a:solidFill>
              </a:rPr>
              <a:t>Rouen</a:t>
            </a:r>
            <a:endParaRPr lang="fr-FR" sz="1200" dirty="0">
              <a:solidFill>
                <a:srgbClr val="080808"/>
              </a:solidFill>
            </a:endParaRPr>
          </a:p>
          <a:p>
            <a:pPr marL="171450" indent="-171450" algn="just">
              <a:buFontTx/>
              <a:buChar char="-"/>
            </a:pPr>
            <a:r>
              <a:rPr lang="fr-FR" sz="1200" b="0" dirty="0" smtClean="0">
                <a:solidFill>
                  <a:srgbClr val="080808"/>
                </a:solidFill>
              </a:rPr>
              <a:t>Réflexions </a:t>
            </a:r>
            <a:r>
              <a:rPr lang="fr-FR" sz="1200" b="0" dirty="0">
                <a:solidFill>
                  <a:srgbClr val="080808"/>
                </a:solidFill>
              </a:rPr>
              <a:t>à mener sur les</a:t>
            </a:r>
            <a:r>
              <a:rPr lang="fr-FR" sz="1200" dirty="0">
                <a:solidFill>
                  <a:srgbClr val="080808"/>
                </a:solidFill>
              </a:rPr>
              <a:t> liaisons entre gare nouvelle et gare </a:t>
            </a:r>
            <a:r>
              <a:rPr lang="fr-FR" sz="1200" dirty="0" smtClean="0">
                <a:solidFill>
                  <a:srgbClr val="080808"/>
                </a:solidFill>
              </a:rPr>
              <a:t>existante</a:t>
            </a:r>
            <a:endParaRPr lang="fr-FR" sz="1200" dirty="0">
              <a:solidFill>
                <a:srgbClr val="080808"/>
              </a:solidFill>
            </a:endParaRPr>
          </a:p>
          <a:p>
            <a:pPr lvl="2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Tx/>
              <a:buChar char="-"/>
            </a:pPr>
            <a:endParaRPr lang="fr-FR" sz="1200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0" algn="just"/>
            <a:endParaRPr lang="fr-FR" sz="1200" dirty="0"/>
          </a:p>
          <a:p>
            <a:pPr lvl="2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b="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marL="842962" lvl="2" indent="0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None/>
            </a:pPr>
            <a:r>
              <a:rPr lang="fr-FR" sz="1200" b="0" i="1" kern="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</a:p>
          <a:p>
            <a:pPr lvl="1" algn="just">
              <a:buClr>
                <a:srgbClr val="FA1035"/>
              </a:buClr>
              <a:buFont typeface="Courier New" pitchFamily="49" charset="0"/>
              <a:buChar char="o"/>
            </a:pPr>
            <a:endParaRPr lang="fr-FR" sz="1200" b="0" kern="0" dirty="0" smtClean="0">
              <a:solidFill>
                <a:srgbClr val="000000"/>
              </a:solidFill>
            </a:endParaRPr>
          </a:p>
          <a:p>
            <a:pPr algn="just"/>
            <a:endParaRPr lang="fr-FR" sz="1200" kern="0" dirty="0" smtClean="0">
              <a:solidFill>
                <a:srgbClr val="FA1035"/>
              </a:solidFill>
            </a:endParaRPr>
          </a:p>
          <a:p>
            <a:pPr algn="just"/>
            <a:endParaRPr lang="fr-FR" sz="1200" kern="0" dirty="0" smtClean="0">
              <a:solidFill>
                <a:srgbClr val="FA1035"/>
              </a:solidFill>
            </a:endParaRPr>
          </a:p>
          <a:p>
            <a:pPr lvl="1" algn="just">
              <a:buClr>
                <a:srgbClr val="FA1035"/>
              </a:buClr>
            </a:pPr>
            <a:endParaRPr lang="fr-FR" sz="1200" b="0" kern="0" dirty="0" smtClean="0">
              <a:solidFill>
                <a:srgbClr val="000000"/>
              </a:solidFill>
            </a:endParaRPr>
          </a:p>
          <a:p>
            <a:pPr lvl="2" algn="just"/>
            <a:endParaRPr lang="fr-FR" sz="1200" kern="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45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143508" y="944724"/>
            <a:ext cx="8892988" cy="478932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 smtClean="0"/>
              <a:t>A – Restitution des échanges de l’atelier 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8</a:t>
            </a:fld>
            <a:endParaRPr lang="fr-FR"/>
          </a:p>
        </p:txBody>
      </p:sp>
      <p:grpSp>
        <p:nvGrpSpPr>
          <p:cNvPr id="8" name="Groupe 7"/>
          <p:cNvGrpSpPr/>
          <p:nvPr/>
        </p:nvGrpSpPr>
        <p:grpSpPr>
          <a:xfrm>
            <a:off x="215516" y="2060848"/>
            <a:ext cx="5256584" cy="3581287"/>
            <a:chOff x="1068819" y="2564905"/>
            <a:chExt cx="4788531" cy="3257251"/>
          </a:xfrm>
        </p:grpSpPr>
        <p:sp>
          <p:nvSpPr>
            <p:cNvPr id="2" name="Rectangle 1"/>
            <p:cNvSpPr/>
            <p:nvPr/>
          </p:nvSpPr>
          <p:spPr bwMode="auto">
            <a:xfrm>
              <a:off x="1068819" y="2564905"/>
              <a:ext cx="2445986" cy="111612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pic>
          <p:nvPicPr>
            <p:cNvPr id="21" name="Image 20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1875"/>
            <a:stretch>
              <a:fillRect/>
            </a:stretch>
          </p:blipFill>
          <p:spPr bwMode="auto">
            <a:xfrm>
              <a:off x="1068819" y="2581797"/>
              <a:ext cx="4788531" cy="3240359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sp>
        <p:nvSpPr>
          <p:cNvPr id="13" name="Rectangle à coins arrondis 12"/>
          <p:cNvSpPr/>
          <p:nvPr/>
        </p:nvSpPr>
        <p:spPr bwMode="auto">
          <a:xfrm>
            <a:off x="359532" y="1015014"/>
            <a:ext cx="1709959" cy="810918"/>
          </a:xfrm>
          <a:prstGeom prst="roundRect">
            <a:avLst/>
          </a:prstGeom>
          <a:solidFill>
            <a:srgbClr val="B4EEB4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66949" y="1246006"/>
            <a:ext cx="1709959" cy="369332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900" b="1" kern="0" dirty="0" smtClean="0"/>
              <a:t>NORMANDIE</a:t>
            </a:r>
          </a:p>
          <a:p>
            <a:pPr algn="ctr"/>
            <a:r>
              <a:rPr lang="fr-FR" sz="900" kern="0" dirty="0" smtClean="0"/>
              <a:t>SECTEUR CAEN EVREUX</a:t>
            </a:r>
            <a:endParaRPr lang="fr-FR" sz="900" kern="0" dirty="0"/>
          </a:p>
        </p:txBody>
      </p:sp>
      <p:sp>
        <p:nvSpPr>
          <p:cNvPr id="15" name="Espace réservé du contenu 2"/>
          <p:cNvSpPr txBox="1">
            <a:spLocks/>
          </p:cNvSpPr>
          <p:nvPr/>
        </p:nvSpPr>
        <p:spPr bwMode="gray">
          <a:xfrm>
            <a:off x="4319588" y="1467643"/>
            <a:ext cx="4317268" cy="1392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0"/>
            <a:r>
              <a:rPr lang="fr-FR" sz="1400" b="0" dirty="0" smtClean="0">
                <a:solidFill>
                  <a:srgbClr val="080808"/>
                </a:solidFill>
              </a:rPr>
              <a:t>Viser des </a:t>
            </a:r>
            <a:r>
              <a:rPr lang="fr-FR" sz="1400" dirty="0" smtClean="0">
                <a:solidFill>
                  <a:srgbClr val="080808"/>
                </a:solidFill>
              </a:rPr>
              <a:t>liaisons efficaces </a:t>
            </a:r>
            <a:r>
              <a:rPr lang="fr-FR" sz="1400" b="0" dirty="0" smtClean="0">
                <a:solidFill>
                  <a:srgbClr val="080808"/>
                </a:solidFill>
              </a:rPr>
              <a:t>(temps de parcours…) </a:t>
            </a:r>
            <a:r>
              <a:rPr lang="fr-FR" sz="1400" dirty="0" smtClean="0">
                <a:solidFill>
                  <a:srgbClr val="080808"/>
                </a:solidFill>
              </a:rPr>
              <a:t>autour </a:t>
            </a:r>
            <a:r>
              <a:rPr lang="fr-FR" sz="1400" dirty="0">
                <a:solidFill>
                  <a:srgbClr val="080808"/>
                </a:solidFill>
              </a:rPr>
              <a:t>de </a:t>
            </a:r>
            <a:r>
              <a:rPr lang="fr-FR" sz="1400" dirty="0" smtClean="0">
                <a:solidFill>
                  <a:srgbClr val="080808"/>
                </a:solidFill>
              </a:rPr>
              <a:t>Caen </a:t>
            </a:r>
            <a:r>
              <a:rPr lang="fr-FR" sz="1400" b="0" dirty="0" smtClean="0">
                <a:solidFill>
                  <a:srgbClr val="080808"/>
                </a:solidFill>
              </a:rPr>
              <a:t>en lien le développement </a:t>
            </a:r>
            <a:r>
              <a:rPr lang="fr-FR" sz="1400" b="0" dirty="0">
                <a:solidFill>
                  <a:srgbClr val="080808"/>
                </a:solidFill>
              </a:rPr>
              <a:t>du </a:t>
            </a:r>
            <a:r>
              <a:rPr lang="fr-FR" sz="1400" dirty="0">
                <a:solidFill>
                  <a:srgbClr val="080808"/>
                </a:solidFill>
              </a:rPr>
              <a:t>pôle métropolitain </a:t>
            </a:r>
            <a:r>
              <a:rPr lang="fr-FR" sz="1400" b="0" dirty="0" smtClean="0">
                <a:solidFill>
                  <a:srgbClr val="080808"/>
                </a:solidFill>
              </a:rPr>
              <a:t>(Caen </a:t>
            </a:r>
            <a:r>
              <a:rPr lang="fr-FR" sz="1400" b="0" dirty="0">
                <a:solidFill>
                  <a:srgbClr val="080808"/>
                </a:solidFill>
              </a:rPr>
              <a:t>– Cherbourg, Caen – Saint </a:t>
            </a:r>
            <a:r>
              <a:rPr lang="fr-FR" sz="1400" b="0" dirty="0" err="1">
                <a:solidFill>
                  <a:srgbClr val="080808"/>
                </a:solidFill>
              </a:rPr>
              <a:t>Lô</a:t>
            </a:r>
            <a:r>
              <a:rPr lang="fr-FR" sz="1400" b="0" dirty="0">
                <a:solidFill>
                  <a:srgbClr val="080808"/>
                </a:solidFill>
              </a:rPr>
              <a:t>, Caen – Argentan, Caen – Lisieux</a:t>
            </a:r>
            <a:r>
              <a:rPr lang="fr-FR" sz="1400" b="0" dirty="0" smtClean="0">
                <a:solidFill>
                  <a:srgbClr val="080808"/>
                </a:solidFill>
              </a:rPr>
              <a:t>…)</a:t>
            </a:r>
            <a:endParaRPr lang="fr-FR" sz="1400" b="0" dirty="0">
              <a:solidFill>
                <a:srgbClr val="080808"/>
              </a:solidFill>
            </a:endParaRPr>
          </a:p>
          <a:p>
            <a:pPr lvl="2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Tx/>
              <a:buChar char="-"/>
            </a:pPr>
            <a:endParaRPr lang="fr-FR" sz="1400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40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4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0"/>
            <a:endParaRPr lang="fr-FR" sz="1400" dirty="0"/>
          </a:p>
          <a:p>
            <a:pPr lvl="2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4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400" b="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marL="842962" lvl="2" indent="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None/>
            </a:pPr>
            <a:r>
              <a:rPr lang="fr-FR" sz="1400" b="0" i="1" kern="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</a:p>
          <a:p>
            <a:pPr lvl="1">
              <a:buClr>
                <a:srgbClr val="FA1035"/>
              </a:buClr>
              <a:buFont typeface="Courier New" pitchFamily="49" charset="0"/>
              <a:buChar char="o"/>
            </a:pPr>
            <a:endParaRPr lang="fr-FR" sz="1400" b="0" kern="0" dirty="0" smtClean="0">
              <a:solidFill>
                <a:srgbClr val="000000"/>
              </a:solidFill>
            </a:endParaRPr>
          </a:p>
          <a:p>
            <a:endParaRPr lang="fr-FR" sz="1400" kern="0" dirty="0" smtClean="0">
              <a:solidFill>
                <a:srgbClr val="FA1035"/>
              </a:solidFill>
            </a:endParaRPr>
          </a:p>
          <a:p>
            <a:endParaRPr lang="fr-FR" sz="1400" kern="0" dirty="0" smtClean="0">
              <a:solidFill>
                <a:srgbClr val="FA1035"/>
              </a:solidFill>
            </a:endParaRPr>
          </a:p>
          <a:p>
            <a:pPr lvl="1" algn="just">
              <a:buClr>
                <a:srgbClr val="FA1035"/>
              </a:buClr>
            </a:pPr>
            <a:endParaRPr lang="fr-FR" sz="1400" b="0" kern="0" dirty="0" smtClean="0">
              <a:solidFill>
                <a:srgbClr val="000000"/>
              </a:solidFill>
            </a:endParaRPr>
          </a:p>
          <a:p>
            <a:pPr lvl="2" algn="just"/>
            <a:endParaRPr lang="fr-FR" sz="1400" kern="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24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143508" y="944724"/>
            <a:ext cx="8892988" cy="478932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 smtClean="0"/>
              <a:t>A – Restitution des échanges de l’atelier 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9</a:t>
            </a:fld>
            <a:endParaRPr lang="fr-FR"/>
          </a:p>
        </p:txBody>
      </p:sp>
      <p:pic>
        <p:nvPicPr>
          <p:cNvPr id="7" name="Imag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3" y="2349277"/>
            <a:ext cx="5076563" cy="309634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Rectangle à coins arrondis 7"/>
          <p:cNvSpPr/>
          <p:nvPr/>
        </p:nvSpPr>
        <p:spPr bwMode="auto">
          <a:xfrm>
            <a:off x="431540" y="1052736"/>
            <a:ext cx="1709959" cy="810918"/>
          </a:xfrm>
          <a:prstGeom prst="roundRect">
            <a:avLst/>
          </a:prstGeom>
          <a:solidFill>
            <a:srgbClr val="FFFF8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3865" y="1274194"/>
            <a:ext cx="1728901" cy="36163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900" kern="0" dirty="0" smtClean="0"/>
              <a:t>RELATIONS ENTRE </a:t>
            </a:r>
          </a:p>
          <a:p>
            <a:pPr algn="ctr"/>
            <a:r>
              <a:rPr lang="fr-FR" sz="850" b="1" kern="200" dirty="0" smtClean="0"/>
              <a:t>GRANDES VILLES NORMANDES</a:t>
            </a:r>
            <a:endParaRPr lang="fr-FR" sz="850" b="1" kern="200" dirty="0">
              <a:solidFill>
                <a:srgbClr val="FF0000"/>
              </a:solidFill>
            </a:endParaRPr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 bwMode="gray">
          <a:xfrm>
            <a:off x="4968044" y="1638696"/>
            <a:ext cx="3888432" cy="2150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b="0" dirty="0">
                <a:solidFill>
                  <a:srgbClr val="080808"/>
                </a:solidFill>
              </a:rPr>
              <a:t>Une relation </a:t>
            </a:r>
            <a:r>
              <a:rPr lang="fr-FR" sz="1400" b="0" dirty="0" smtClean="0">
                <a:solidFill>
                  <a:srgbClr val="080808"/>
                </a:solidFill>
              </a:rPr>
              <a:t>structurante : </a:t>
            </a:r>
            <a:r>
              <a:rPr lang="fr-FR" sz="1400" dirty="0" smtClean="0">
                <a:solidFill>
                  <a:srgbClr val="080808"/>
                </a:solidFill>
              </a:rPr>
              <a:t>Rouen </a:t>
            </a:r>
            <a:r>
              <a:rPr lang="fr-FR" sz="1400" dirty="0">
                <a:solidFill>
                  <a:srgbClr val="080808"/>
                </a:solidFill>
              </a:rPr>
              <a:t>– </a:t>
            </a:r>
            <a:r>
              <a:rPr lang="fr-FR" sz="1400" dirty="0" smtClean="0">
                <a:solidFill>
                  <a:srgbClr val="080808"/>
                </a:solidFill>
              </a:rPr>
              <a:t>Caen</a:t>
            </a:r>
            <a:endParaRPr lang="fr-FR" sz="1400" dirty="0">
              <a:solidFill>
                <a:srgbClr val="080808"/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sz="1400" b="0" dirty="0" smtClean="0">
                <a:solidFill>
                  <a:srgbClr val="080808"/>
                </a:solidFill>
              </a:rPr>
              <a:t>Viser </a:t>
            </a:r>
            <a:r>
              <a:rPr lang="fr-FR" sz="1400" b="0" dirty="0">
                <a:solidFill>
                  <a:srgbClr val="080808"/>
                </a:solidFill>
              </a:rPr>
              <a:t>l’attractivité du train par rapport à la </a:t>
            </a:r>
            <a:r>
              <a:rPr lang="fr-FR" sz="1400" b="0" dirty="0" smtClean="0">
                <a:solidFill>
                  <a:srgbClr val="080808"/>
                </a:solidFill>
              </a:rPr>
              <a:t>route :</a:t>
            </a:r>
          </a:p>
          <a:p>
            <a:pPr marL="540000" lvl="1" indent="-285750">
              <a:buFont typeface="Wingdings" panose="05000000000000000000" pitchFamily="2" charset="2"/>
              <a:buChar char="Ø"/>
            </a:pPr>
            <a:r>
              <a:rPr lang="fr-FR" sz="1400" b="0" dirty="0" smtClean="0">
                <a:solidFill>
                  <a:srgbClr val="080808"/>
                </a:solidFill>
              </a:rPr>
              <a:t>privilégier la </a:t>
            </a:r>
            <a:r>
              <a:rPr lang="fr-FR" sz="1400" dirty="0" smtClean="0">
                <a:solidFill>
                  <a:srgbClr val="080808"/>
                </a:solidFill>
              </a:rPr>
              <a:t>fréquence, </a:t>
            </a:r>
            <a:r>
              <a:rPr lang="fr-FR" sz="1400" b="0" dirty="0" smtClean="0">
                <a:solidFill>
                  <a:srgbClr val="080808"/>
                </a:solidFill>
              </a:rPr>
              <a:t>la </a:t>
            </a:r>
            <a:r>
              <a:rPr lang="fr-FR" sz="1400" dirty="0" smtClean="0">
                <a:solidFill>
                  <a:srgbClr val="080808"/>
                </a:solidFill>
              </a:rPr>
              <a:t>qualité de service </a:t>
            </a:r>
            <a:r>
              <a:rPr lang="fr-FR" sz="1400" b="0" dirty="0" smtClean="0">
                <a:solidFill>
                  <a:srgbClr val="080808"/>
                </a:solidFill>
              </a:rPr>
              <a:t>(régularité) et </a:t>
            </a:r>
            <a:r>
              <a:rPr lang="fr-FR" sz="1400" b="0" dirty="0">
                <a:solidFill>
                  <a:srgbClr val="080808"/>
                </a:solidFill>
              </a:rPr>
              <a:t>le </a:t>
            </a:r>
            <a:r>
              <a:rPr lang="fr-FR" sz="1400" dirty="0" smtClean="0">
                <a:solidFill>
                  <a:srgbClr val="080808"/>
                </a:solidFill>
              </a:rPr>
              <a:t>confort</a:t>
            </a:r>
          </a:p>
          <a:p>
            <a:pPr marL="540000" lvl="1" indent="-285750">
              <a:buFont typeface="Wingdings" panose="05000000000000000000" pitchFamily="2" charset="2"/>
              <a:buChar char="Ø"/>
            </a:pPr>
            <a:r>
              <a:rPr lang="fr-FR" sz="1400" b="0" dirty="0" smtClean="0">
                <a:solidFill>
                  <a:srgbClr val="080808"/>
                </a:solidFill>
              </a:rPr>
              <a:t>améliorer également les </a:t>
            </a:r>
            <a:r>
              <a:rPr lang="fr-FR" sz="1400" dirty="0" smtClean="0">
                <a:solidFill>
                  <a:srgbClr val="080808"/>
                </a:solidFill>
              </a:rPr>
              <a:t>temps </a:t>
            </a:r>
            <a:r>
              <a:rPr lang="fr-FR" sz="1400" dirty="0">
                <a:solidFill>
                  <a:srgbClr val="080808"/>
                </a:solidFill>
              </a:rPr>
              <a:t>de parcours</a:t>
            </a:r>
          </a:p>
          <a:p>
            <a:pPr lvl="2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Tx/>
              <a:buChar char="-"/>
            </a:pPr>
            <a:endParaRPr lang="fr-FR" sz="1400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40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4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0"/>
            <a:endParaRPr lang="fr-FR" sz="1400" dirty="0"/>
          </a:p>
          <a:p>
            <a:pPr lvl="2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4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400" b="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marL="842962" lvl="2" indent="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None/>
            </a:pPr>
            <a:r>
              <a:rPr lang="fr-FR" sz="1400" b="0" i="1" kern="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</a:p>
          <a:p>
            <a:pPr lvl="1">
              <a:buClr>
                <a:srgbClr val="FA1035"/>
              </a:buClr>
              <a:buFont typeface="Courier New" pitchFamily="49" charset="0"/>
              <a:buChar char="o"/>
            </a:pPr>
            <a:endParaRPr lang="fr-FR" sz="1400" b="0" kern="0" dirty="0" smtClean="0">
              <a:solidFill>
                <a:srgbClr val="000000"/>
              </a:solidFill>
            </a:endParaRPr>
          </a:p>
          <a:p>
            <a:endParaRPr lang="fr-FR" sz="1400" kern="0" dirty="0" smtClean="0">
              <a:solidFill>
                <a:srgbClr val="FA1035"/>
              </a:solidFill>
            </a:endParaRPr>
          </a:p>
          <a:p>
            <a:endParaRPr lang="fr-FR" sz="1400" kern="0" dirty="0" smtClean="0">
              <a:solidFill>
                <a:srgbClr val="FA1035"/>
              </a:solidFill>
            </a:endParaRPr>
          </a:p>
          <a:p>
            <a:pPr lvl="1" algn="just">
              <a:buClr>
                <a:srgbClr val="FA1035"/>
              </a:buClr>
            </a:pPr>
            <a:endParaRPr lang="fr-FR" sz="1400" b="0" kern="0" dirty="0" smtClean="0">
              <a:solidFill>
                <a:srgbClr val="000000"/>
              </a:solidFill>
            </a:endParaRPr>
          </a:p>
          <a:p>
            <a:pPr lvl="2" algn="just"/>
            <a:endParaRPr lang="fr-FR" sz="1400" kern="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92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143508" y="1016732"/>
            <a:ext cx="8892988" cy="471731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 smtClean="0"/>
              <a:t>A – Restitution des échanges de l’atelier 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10</a:t>
            </a:fld>
            <a:endParaRPr lang="fr-FR"/>
          </a:p>
        </p:txBody>
      </p:sp>
      <p:pic>
        <p:nvPicPr>
          <p:cNvPr id="1026" name="Imag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4" b="1750"/>
          <a:stretch>
            <a:fillRect/>
          </a:stretch>
        </p:blipFill>
        <p:spPr bwMode="auto">
          <a:xfrm>
            <a:off x="4932040" y="1942472"/>
            <a:ext cx="4104456" cy="366333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à coins arrondis 11"/>
          <p:cNvSpPr/>
          <p:nvPr/>
        </p:nvSpPr>
        <p:spPr bwMode="auto">
          <a:xfrm>
            <a:off x="359532" y="1232756"/>
            <a:ext cx="1709959" cy="810918"/>
          </a:xfrm>
          <a:prstGeom prst="roundRect">
            <a:avLst/>
          </a:prstGeom>
          <a:solidFill>
            <a:srgbClr val="AFFF79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75786" y="1467341"/>
            <a:ext cx="1709959" cy="353943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900" b="1" kern="0" dirty="0" smtClean="0"/>
              <a:t>ILE-DE-FRANCE</a:t>
            </a:r>
          </a:p>
          <a:p>
            <a:pPr algn="ctr"/>
            <a:r>
              <a:rPr lang="fr-FR" sz="800" kern="0" dirty="0" smtClean="0"/>
              <a:t>DESSERTE LIGNE NOUVELLE</a:t>
            </a:r>
          </a:p>
        </p:txBody>
      </p:sp>
      <p:sp>
        <p:nvSpPr>
          <p:cNvPr id="14" name="Espace réservé du contenu 2"/>
          <p:cNvSpPr txBox="1">
            <a:spLocks/>
          </p:cNvSpPr>
          <p:nvPr/>
        </p:nvSpPr>
        <p:spPr bwMode="gray">
          <a:xfrm>
            <a:off x="467160" y="2499693"/>
            <a:ext cx="385242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fr-FR" sz="1300" b="0" dirty="0">
                <a:solidFill>
                  <a:srgbClr val="080808"/>
                </a:solidFill>
              </a:rPr>
              <a:t>Globalement, </a:t>
            </a:r>
            <a:r>
              <a:rPr lang="fr-FR" sz="1300" b="0" dirty="0" smtClean="0">
                <a:solidFill>
                  <a:srgbClr val="080808"/>
                </a:solidFill>
              </a:rPr>
              <a:t>privilégier la </a:t>
            </a:r>
            <a:r>
              <a:rPr lang="fr-FR" sz="1300" dirty="0" smtClean="0">
                <a:solidFill>
                  <a:srgbClr val="080808"/>
                </a:solidFill>
              </a:rPr>
              <a:t>régularité </a:t>
            </a:r>
            <a:r>
              <a:rPr lang="fr-FR" sz="1300" b="0" dirty="0">
                <a:solidFill>
                  <a:srgbClr val="080808"/>
                </a:solidFill>
              </a:rPr>
              <a:t>et </a:t>
            </a:r>
            <a:r>
              <a:rPr lang="fr-FR" sz="1300" b="0" dirty="0" smtClean="0">
                <a:solidFill>
                  <a:srgbClr val="080808"/>
                </a:solidFill>
              </a:rPr>
              <a:t>les </a:t>
            </a:r>
            <a:r>
              <a:rPr lang="fr-FR" sz="1300" dirty="0" smtClean="0">
                <a:solidFill>
                  <a:srgbClr val="080808"/>
                </a:solidFill>
              </a:rPr>
              <a:t>fréquences 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fr-FR" sz="1300" b="0" dirty="0" smtClean="0">
                <a:solidFill>
                  <a:srgbClr val="080808"/>
                </a:solidFill>
              </a:rPr>
              <a:t>Une </a:t>
            </a:r>
            <a:r>
              <a:rPr lang="fr-FR" sz="1300" b="0" dirty="0">
                <a:solidFill>
                  <a:srgbClr val="080808"/>
                </a:solidFill>
              </a:rPr>
              <a:t>attention particulière à la desserte de </a:t>
            </a:r>
            <a:r>
              <a:rPr lang="fr-FR" sz="1300" dirty="0">
                <a:solidFill>
                  <a:srgbClr val="080808"/>
                </a:solidFill>
              </a:rPr>
              <a:t>Mantes</a:t>
            </a:r>
            <a:r>
              <a:rPr lang="fr-FR" sz="1300" b="0" dirty="0">
                <a:solidFill>
                  <a:srgbClr val="080808"/>
                </a:solidFill>
              </a:rPr>
              <a:t>, (site de polarisation et PEM), y compris à l’horizon cible de mise en service d’un </a:t>
            </a:r>
            <a:r>
              <a:rPr lang="fr-FR" sz="1300" b="0" dirty="0" smtClean="0">
                <a:solidFill>
                  <a:srgbClr val="080808"/>
                </a:solidFill>
              </a:rPr>
              <a:t>contournement et à la desserte des </a:t>
            </a:r>
            <a:r>
              <a:rPr lang="fr-FR" sz="1300" b="0" dirty="0">
                <a:solidFill>
                  <a:srgbClr val="080808"/>
                </a:solidFill>
              </a:rPr>
              <a:t>territoires à</a:t>
            </a:r>
            <a:r>
              <a:rPr lang="fr-FR" sz="1300" dirty="0">
                <a:solidFill>
                  <a:srgbClr val="080808"/>
                </a:solidFill>
              </a:rPr>
              <a:t> l’ouest de </a:t>
            </a:r>
            <a:r>
              <a:rPr lang="fr-FR" sz="1300" dirty="0" smtClean="0">
                <a:solidFill>
                  <a:srgbClr val="080808"/>
                </a:solidFill>
              </a:rPr>
              <a:t>Mantes</a:t>
            </a:r>
            <a:endParaRPr lang="fr-FR" sz="1300" dirty="0">
              <a:solidFill>
                <a:schemeClr val="bg1">
                  <a:lumMod val="50000"/>
                </a:schemeClr>
              </a:solidFill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fr-FR" sz="1300" dirty="0" smtClean="0">
                <a:solidFill>
                  <a:srgbClr val="080808"/>
                </a:solidFill>
              </a:rPr>
              <a:t>Rééquilibrage </a:t>
            </a:r>
            <a:r>
              <a:rPr lang="fr-FR" sz="1300" dirty="0">
                <a:solidFill>
                  <a:srgbClr val="080808"/>
                </a:solidFill>
              </a:rPr>
              <a:t>de l’offre sur l’axe d’Evreux</a:t>
            </a:r>
            <a:r>
              <a:rPr lang="fr-FR" sz="1300" b="0" dirty="0">
                <a:solidFill>
                  <a:srgbClr val="080808"/>
                </a:solidFill>
              </a:rPr>
              <a:t>, qui a connu une forte dégradation ces dernières années, en termes de fréquences mais aussi de desserte des gares intermédiaires.</a:t>
            </a:r>
          </a:p>
          <a:p>
            <a:pPr lvl="2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Tx/>
              <a:buChar char="-"/>
            </a:pPr>
            <a:endParaRPr lang="fr-FR" sz="1300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0" algn="just"/>
            <a:endParaRPr lang="fr-FR" sz="1300" dirty="0"/>
          </a:p>
          <a:p>
            <a:pPr lvl="2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b="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marL="842962" lvl="2" indent="0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None/>
            </a:pPr>
            <a:r>
              <a:rPr lang="fr-FR" sz="1300" b="0" i="1" kern="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</a:p>
          <a:p>
            <a:pPr lvl="1" algn="just">
              <a:buClr>
                <a:srgbClr val="FA1035"/>
              </a:buClr>
              <a:buFont typeface="Courier New" pitchFamily="49" charset="0"/>
              <a:buChar char="o"/>
            </a:pPr>
            <a:endParaRPr lang="fr-FR" sz="1300" b="0" kern="0" dirty="0" smtClean="0">
              <a:solidFill>
                <a:srgbClr val="000000"/>
              </a:solidFill>
            </a:endParaRPr>
          </a:p>
          <a:p>
            <a:pPr algn="just"/>
            <a:endParaRPr lang="fr-FR" sz="1300" kern="0" dirty="0" smtClean="0">
              <a:solidFill>
                <a:srgbClr val="FA1035"/>
              </a:solidFill>
            </a:endParaRPr>
          </a:p>
          <a:p>
            <a:pPr algn="just"/>
            <a:endParaRPr lang="fr-FR" sz="1300" kern="0" dirty="0" smtClean="0">
              <a:solidFill>
                <a:srgbClr val="FA1035"/>
              </a:solidFill>
            </a:endParaRPr>
          </a:p>
          <a:p>
            <a:pPr lvl="1" algn="just">
              <a:buClr>
                <a:srgbClr val="FA1035"/>
              </a:buClr>
            </a:pPr>
            <a:endParaRPr lang="fr-FR" sz="1300" b="0" kern="0" dirty="0" smtClean="0">
              <a:solidFill>
                <a:srgbClr val="000000"/>
              </a:solidFill>
            </a:endParaRPr>
          </a:p>
          <a:p>
            <a:pPr lvl="2" algn="just"/>
            <a:endParaRPr lang="fr-FR" sz="1300" kern="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98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 bwMode="auto">
          <a:xfrm>
            <a:off x="143508" y="1304765"/>
            <a:ext cx="8892988" cy="458680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3960810" y="1304764"/>
            <a:ext cx="5062501" cy="4572508"/>
            <a:chOff x="2655649" y="1592795"/>
            <a:chExt cx="4278552" cy="3970652"/>
          </a:xfrm>
          <a:effectLst/>
        </p:grpSpPr>
        <p:sp>
          <p:nvSpPr>
            <p:cNvPr id="2" name="Rectangle 1"/>
            <p:cNvSpPr/>
            <p:nvPr/>
          </p:nvSpPr>
          <p:spPr bwMode="auto">
            <a:xfrm flipH="1">
              <a:off x="2655649" y="1592795"/>
              <a:ext cx="4278551" cy="397065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pic>
          <p:nvPicPr>
            <p:cNvPr id="1026" name="Imag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5" t="3620" r="1130" b="18930"/>
            <a:stretch/>
          </p:blipFill>
          <p:spPr bwMode="auto">
            <a:xfrm>
              <a:off x="2655651" y="1592796"/>
              <a:ext cx="4278550" cy="3970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 smtClean="0"/>
              <a:t>A – Restitution des échanges de l’atelier 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11</a:t>
            </a:fld>
            <a:endParaRPr lang="fr-FR"/>
          </a:p>
        </p:txBody>
      </p:sp>
      <p:sp>
        <p:nvSpPr>
          <p:cNvPr id="15" name="Espace réservé du contenu 2"/>
          <p:cNvSpPr txBox="1">
            <a:spLocks/>
          </p:cNvSpPr>
          <p:nvPr/>
        </p:nvSpPr>
        <p:spPr bwMode="gray">
          <a:xfrm>
            <a:off x="246297" y="2708920"/>
            <a:ext cx="3714513" cy="2628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fr-FR" sz="1300" b="0" dirty="0">
                <a:solidFill>
                  <a:srgbClr val="080808"/>
                </a:solidFill>
              </a:rPr>
              <a:t>Une grande importance donnée à la </a:t>
            </a:r>
            <a:r>
              <a:rPr lang="fr-FR" sz="1300" dirty="0">
                <a:solidFill>
                  <a:srgbClr val="080808"/>
                </a:solidFill>
              </a:rPr>
              <a:t>régularité</a:t>
            </a:r>
            <a:r>
              <a:rPr lang="fr-FR" sz="1300" b="0" dirty="0">
                <a:solidFill>
                  <a:srgbClr val="080808"/>
                </a:solidFill>
              </a:rPr>
              <a:t>, voire un prérequis aux autres fonctionnalités </a:t>
            </a:r>
            <a:endParaRPr lang="fr-FR" sz="1300" b="0" dirty="0" smtClean="0">
              <a:solidFill>
                <a:srgbClr val="080808"/>
              </a:solidFill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fr-FR" sz="1300" b="0" dirty="0">
                <a:solidFill>
                  <a:schemeClr val="tx1"/>
                </a:solidFill>
              </a:rPr>
              <a:t>Des attentes en termes de densification, performance </a:t>
            </a:r>
            <a:r>
              <a:rPr lang="fr-FR" sz="1300" b="0" dirty="0" smtClean="0">
                <a:solidFill>
                  <a:schemeClr val="tx1"/>
                </a:solidFill>
              </a:rPr>
              <a:t>et maillage </a:t>
            </a:r>
            <a:r>
              <a:rPr lang="fr-FR" sz="1300" b="0" dirty="0">
                <a:solidFill>
                  <a:schemeClr val="tx1"/>
                </a:solidFill>
              </a:rPr>
              <a:t>à hiérarchiser et </a:t>
            </a:r>
            <a:r>
              <a:rPr lang="fr-FR" sz="1300" b="0" dirty="0" smtClean="0">
                <a:solidFill>
                  <a:schemeClr val="tx1"/>
                </a:solidFill>
              </a:rPr>
              <a:t>préciser. De premières attentes exprimées :</a:t>
            </a:r>
          </a:p>
          <a:p>
            <a:pPr marL="540000" lvl="1" indent="-285750" algn="just">
              <a:buFont typeface="Wingdings" panose="05000000000000000000" pitchFamily="2" charset="2"/>
              <a:buChar char="Ø"/>
            </a:pPr>
            <a:r>
              <a:rPr lang="fr-FR" sz="1300" b="0" dirty="0" smtClean="0"/>
              <a:t>densifier les liaisons vers La Défense</a:t>
            </a:r>
          </a:p>
          <a:p>
            <a:pPr marL="540000" lvl="1" indent="-285750" algn="just">
              <a:buFont typeface="Wingdings" panose="05000000000000000000" pitchFamily="2" charset="2"/>
              <a:buChar char="Ø"/>
            </a:pPr>
            <a:r>
              <a:rPr lang="fr-FR" sz="1300" b="0" dirty="0"/>
              <a:t>a</a:t>
            </a:r>
            <a:r>
              <a:rPr lang="fr-FR" sz="1300" b="0" dirty="0" smtClean="0"/>
              <a:t>méliorer les </a:t>
            </a:r>
            <a:r>
              <a:rPr lang="fr-FR" sz="1300" b="0" dirty="0"/>
              <a:t>relations entre grands pôles de la Vallée de la Seine</a:t>
            </a:r>
          </a:p>
          <a:p>
            <a:pPr marL="312738" lvl="1" indent="0" algn="just">
              <a:buNone/>
            </a:pPr>
            <a:endParaRPr lang="fr-FR" sz="1100" b="0" dirty="0">
              <a:solidFill>
                <a:srgbClr val="080808"/>
              </a:solidFill>
            </a:endParaRPr>
          </a:p>
          <a:p>
            <a:pPr lvl="2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Tx/>
              <a:buChar char="-"/>
            </a:pPr>
            <a:endParaRPr lang="fr-FR" sz="1300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0" algn="just"/>
            <a:endParaRPr lang="fr-FR" sz="1300" dirty="0"/>
          </a:p>
          <a:p>
            <a:pPr lvl="2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b="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marL="842962" lvl="2" indent="0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None/>
            </a:pPr>
            <a:r>
              <a:rPr lang="fr-FR" sz="1300" b="0" i="1" kern="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</a:p>
          <a:p>
            <a:pPr lvl="1" algn="just">
              <a:buClr>
                <a:srgbClr val="FA1035"/>
              </a:buClr>
              <a:buFont typeface="Courier New" pitchFamily="49" charset="0"/>
              <a:buChar char="o"/>
            </a:pPr>
            <a:endParaRPr lang="fr-FR" sz="1300" b="0" kern="0" dirty="0" smtClean="0">
              <a:solidFill>
                <a:srgbClr val="000000"/>
              </a:solidFill>
            </a:endParaRPr>
          </a:p>
          <a:p>
            <a:pPr algn="just"/>
            <a:endParaRPr lang="fr-FR" sz="1300" kern="0" dirty="0" smtClean="0">
              <a:solidFill>
                <a:srgbClr val="FA1035"/>
              </a:solidFill>
            </a:endParaRPr>
          </a:p>
          <a:p>
            <a:pPr algn="just"/>
            <a:endParaRPr lang="fr-FR" sz="1300" kern="0" dirty="0" smtClean="0">
              <a:solidFill>
                <a:srgbClr val="FA1035"/>
              </a:solidFill>
            </a:endParaRPr>
          </a:p>
          <a:p>
            <a:pPr lvl="1" algn="just">
              <a:buClr>
                <a:srgbClr val="FA1035"/>
              </a:buClr>
            </a:pPr>
            <a:endParaRPr lang="fr-FR" sz="1300" b="0" kern="0" dirty="0" smtClean="0">
              <a:solidFill>
                <a:srgbClr val="000000"/>
              </a:solidFill>
            </a:endParaRPr>
          </a:p>
          <a:p>
            <a:pPr lvl="2" algn="just"/>
            <a:endParaRPr lang="fr-FR" sz="1300" kern="0" dirty="0" smtClean="0">
              <a:solidFill>
                <a:srgbClr val="000000"/>
              </a:solidFill>
            </a:endParaRPr>
          </a:p>
        </p:txBody>
      </p:sp>
      <p:sp>
        <p:nvSpPr>
          <p:cNvPr id="17" name="Rectangle à coins arrondis 16"/>
          <p:cNvSpPr/>
          <p:nvPr/>
        </p:nvSpPr>
        <p:spPr bwMode="auto">
          <a:xfrm>
            <a:off x="400130" y="1518342"/>
            <a:ext cx="1709959" cy="810918"/>
          </a:xfrm>
          <a:prstGeom prst="roundRect">
            <a:avLst/>
          </a:prstGeom>
          <a:solidFill>
            <a:srgbClr val="AFFF79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07547" y="1770770"/>
            <a:ext cx="1709959" cy="353943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900" b="1" kern="0" dirty="0"/>
              <a:t>ILE-DE-FRANCE</a:t>
            </a:r>
          </a:p>
          <a:p>
            <a:pPr algn="ctr"/>
            <a:r>
              <a:rPr lang="fr-FR" sz="800" kern="0" dirty="0" smtClean="0"/>
              <a:t>EVOLUTIONS RESEAU EXISTANT</a:t>
            </a:r>
            <a:endParaRPr lang="fr-FR" sz="800" kern="0" dirty="0"/>
          </a:p>
        </p:txBody>
      </p:sp>
    </p:spTree>
    <p:extLst>
      <p:ext uri="{BB962C8B-B14F-4D97-AF65-F5344CB8AC3E}">
        <p14:creationId xmlns:p14="http://schemas.microsoft.com/office/powerpoint/2010/main" val="245898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 bwMode="auto">
          <a:xfrm>
            <a:off x="107504" y="944724"/>
            <a:ext cx="8892988" cy="504056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2050" name="Imag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" t="1947" r="882" b="1578"/>
          <a:stretch>
            <a:fillRect/>
          </a:stretch>
        </p:blipFill>
        <p:spPr bwMode="auto">
          <a:xfrm>
            <a:off x="3167844" y="2196751"/>
            <a:ext cx="5832648" cy="3608513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 smtClean="0"/>
              <a:t>A – Restitution des échanges de l’atelier 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11" name="Rectangle à coins arrondis 10"/>
          <p:cNvSpPr/>
          <p:nvPr/>
        </p:nvSpPr>
        <p:spPr bwMode="auto">
          <a:xfrm>
            <a:off x="359532" y="1121938"/>
            <a:ext cx="1709959" cy="810918"/>
          </a:xfrm>
          <a:prstGeom prst="roundRect">
            <a:avLst/>
          </a:prstGeom>
          <a:solidFill>
            <a:srgbClr val="D0E8FE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9531" y="1313759"/>
            <a:ext cx="1709959" cy="369332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900" kern="0" dirty="0" smtClean="0"/>
              <a:t>RELATIONS </a:t>
            </a:r>
          </a:p>
          <a:p>
            <a:pPr algn="ctr"/>
            <a:r>
              <a:rPr lang="fr-FR" sz="900" b="1" kern="0" dirty="0" smtClean="0"/>
              <a:t>NORMANDIE </a:t>
            </a:r>
            <a:r>
              <a:rPr lang="fr-FR" sz="900" b="1" kern="0" dirty="0"/>
              <a:t>&lt;&gt; IDF </a:t>
            </a:r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 bwMode="gray">
          <a:xfrm>
            <a:off x="107504" y="2276872"/>
            <a:ext cx="2891302" cy="3309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300" b="0" dirty="0" smtClean="0">
                <a:solidFill>
                  <a:srgbClr val="080808"/>
                </a:solidFill>
              </a:rPr>
              <a:t>Privilégier </a:t>
            </a:r>
            <a:r>
              <a:rPr lang="fr-FR" sz="1300" dirty="0">
                <a:solidFill>
                  <a:srgbClr val="080808"/>
                </a:solidFill>
              </a:rPr>
              <a:t>régularité</a:t>
            </a:r>
            <a:r>
              <a:rPr lang="fr-FR" sz="1300" b="0" dirty="0">
                <a:solidFill>
                  <a:srgbClr val="080808"/>
                </a:solidFill>
              </a:rPr>
              <a:t> et </a:t>
            </a:r>
            <a:r>
              <a:rPr lang="fr-FR" sz="1300" dirty="0" smtClean="0">
                <a:solidFill>
                  <a:srgbClr val="080808"/>
                </a:solidFill>
              </a:rPr>
              <a:t>fréquences </a:t>
            </a:r>
            <a:r>
              <a:rPr lang="fr-FR" sz="1300" b="0" dirty="0" smtClean="0">
                <a:solidFill>
                  <a:srgbClr val="080808"/>
                </a:solidFill>
              </a:rPr>
              <a:t>(Rouen – Le Havre) </a:t>
            </a:r>
            <a:endParaRPr lang="fr-FR" sz="1300" b="0" dirty="0">
              <a:solidFill>
                <a:srgbClr val="080808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300" b="0" dirty="0">
                <a:solidFill>
                  <a:srgbClr val="080808"/>
                </a:solidFill>
              </a:rPr>
              <a:t>Améliorer les </a:t>
            </a:r>
            <a:r>
              <a:rPr lang="fr-FR" sz="1300" dirty="0">
                <a:solidFill>
                  <a:srgbClr val="080808"/>
                </a:solidFill>
              </a:rPr>
              <a:t>temps de parcours </a:t>
            </a:r>
            <a:r>
              <a:rPr lang="fr-FR" sz="1300" b="0" dirty="0">
                <a:solidFill>
                  <a:srgbClr val="080808"/>
                </a:solidFill>
              </a:rPr>
              <a:t>pour les relations avec </a:t>
            </a:r>
            <a:r>
              <a:rPr lang="fr-FR" sz="1300" dirty="0" smtClean="0">
                <a:solidFill>
                  <a:srgbClr val="080808"/>
                </a:solidFill>
              </a:rPr>
              <a:t>Paris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fr-FR" sz="1300" dirty="0" smtClean="0">
                <a:solidFill>
                  <a:srgbClr val="080808"/>
                </a:solidFill>
              </a:rPr>
              <a:t>Paris-Saint-Lazare</a:t>
            </a:r>
            <a:r>
              <a:rPr lang="fr-FR" sz="1300" b="0" dirty="0" smtClean="0">
                <a:solidFill>
                  <a:srgbClr val="080808"/>
                </a:solidFill>
              </a:rPr>
              <a:t> gare principale </a:t>
            </a:r>
            <a:r>
              <a:rPr lang="fr-FR" sz="1300" b="0" dirty="0">
                <a:solidFill>
                  <a:srgbClr val="080808"/>
                </a:solidFill>
              </a:rPr>
              <a:t>et </a:t>
            </a:r>
            <a:r>
              <a:rPr lang="fr-FR" sz="1300" b="0" dirty="0" smtClean="0">
                <a:solidFill>
                  <a:srgbClr val="080808"/>
                </a:solidFill>
              </a:rPr>
              <a:t>privilégiée; </a:t>
            </a:r>
            <a:r>
              <a:rPr lang="fr-FR" sz="1300" dirty="0" smtClean="0">
                <a:solidFill>
                  <a:srgbClr val="080808"/>
                </a:solidFill>
              </a:rPr>
              <a:t>Mantes-la-Jolie </a:t>
            </a:r>
            <a:r>
              <a:rPr lang="fr-FR" sz="1300" b="0" dirty="0" smtClean="0">
                <a:solidFill>
                  <a:srgbClr val="080808"/>
                </a:solidFill>
              </a:rPr>
              <a:t>hub </a:t>
            </a:r>
            <a:r>
              <a:rPr lang="fr-FR" sz="1300" b="0" dirty="0">
                <a:solidFill>
                  <a:srgbClr val="080808"/>
                </a:solidFill>
              </a:rPr>
              <a:t>de correspondance entre </a:t>
            </a:r>
            <a:r>
              <a:rPr lang="fr-FR" sz="1300" b="0" dirty="0" smtClean="0">
                <a:solidFill>
                  <a:srgbClr val="080808"/>
                </a:solidFill>
              </a:rPr>
              <a:t>« trains normands » et RER E </a:t>
            </a:r>
            <a:r>
              <a:rPr lang="fr-FR" sz="1300" b="0" dirty="0">
                <a:solidFill>
                  <a:srgbClr val="080808"/>
                </a:solidFill>
              </a:rPr>
              <a:t>(accès alternatif au grand Paris / GN Nanterre</a:t>
            </a:r>
            <a:r>
              <a:rPr lang="fr-FR" sz="1300" b="0" dirty="0" smtClean="0">
                <a:solidFill>
                  <a:srgbClr val="080808"/>
                </a:solidFill>
              </a:rPr>
              <a:t>)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300" b="0" dirty="0">
                <a:solidFill>
                  <a:srgbClr val="080808"/>
                </a:solidFill>
              </a:rPr>
              <a:t>Acteurs franciliens en demande  </a:t>
            </a:r>
            <a:r>
              <a:rPr lang="fr-FR" sz="1300" b="0" dirty="0" smtClean="0">
                <a:solidFill>
                  <a:srgbClr val="080808"/>
                </a:solidFill>
              </a:rPr>
              <a:t>d’informations et d’échanges avec les acteurs normands </a:t>
            </a:r>
            <a:endParaRPr lang="fr-FR" sz="1300" b="0" dirty="0">
              <a:solidFill>
                <a:srgbClr val="080808"/>
              </a:solidFill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fr-FR" sz="1300" b="0" dirty="0">
              <a:solidFill>
                <a:srgbClr val="080808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sz="1300" dirty="0">
              <a:solidFill>
                <a:srgbClr val="080808"/>
              </a:solidFill>
            </a:endParaRPr>
          </a:p>
          <a:p>
            <a:pPr marL="312738" lvl="1" indent="0" algn="just">
              <a:buNone/>
            </a:pPr>
            <a:endParaRPr lang="fr-FR" sz="1100" b="0" dirty="0">
              <a:solidFill>
                <a:srgbClr val="080808"/>
              </a:solidFill>
            </a:endParaRPr>
          </a:p>
          <a:p>
            <a:pPr lvl="2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Tx/>
              <a:buChar char="-"/>
            </a:pPr>
            <a:endParaRPr lang="fr-FR" sz="1300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0" algn="just"/>
            <a:endParaRPr lang="fr-FR" sz="1300" dirty="0"/>
          </a:p>
          <a:p>
            <a:pPr lvl="2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b="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marL="842962" lvl="2" indent="0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None/>
            </a:pPr>
            <a:r>
              <a:rPr lang="fr-FR" sz="1300" b="0" i="1" kern="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</a:p>
          <a:p>
            <a:pPr lvl="1" algn="just">
              <a:buClr>
                <a:srgbClr val="FA1035"/>
              </a:buClr>
              <a:buFont typeface="Courier New" pitchFamily="49" charset="0"/>
              <a:buChar char="o"/>
            </a:pPr>
            <a:endParaRPr lang="fr-FR" sz="1300" b="0" kern="0" dirty="0" smtClean="0">
              <a:solidFill>
                <a:srgbClr val="000000"/>
              </a:solidFill>
            </a:endParaRPr>
          </a:p>
          <a:p>
            <a:pPr algn="just"/>
            <a:endParaRPr lang="fr-FR" sz="1300" kern="0" dirty="0" smtClean="0">
              <a:solidFill>
                <a:srgbClr val="FA1035"/>
              </a:solidFill>
            </a:endParaRPr>
          </a:p>
          <a:p>
            <a:pPr algn="just"/>
            <a:endParaRPr lang="fr-FR" sz="1300" kern="0" dirty="0" smtClean="0">
              <a:solidFill>
                <a:srgbClr val="FA1035"/>
              </a:solidFill>
            </a:endParaRPr>
          </a:p>
          <a:p>
            <a:pPr lvl="1" algn="just">
              <a:buClr>
                <a:srgbClr val="FA1035"/>
              </a:buClr>
            </a:pPr>
            <a:endParaRPr lang="fr-FR" sz="1300" b="0" kern="0" dirty="0" smtClean="0">
              <a:solidFill>
                <a:srgbClr val="000000"/>
              </a:solidFill>
            </a:endParaRPr>
          </a:p>
          <a:p>
            <a:pPr lvl="2" algn="just"/>
            <a:endParaRPr lang="fr-FR" sz="1300" kern="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35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 bwMode="auto">
          <a:xfrm>
            <a:off x="287524" y="1628800"/>
            <a:ext cx="8568952" cy="378042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 smtClean="0"/>
              <a:t>A – Restitution des échanges de l’atelier 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13</a:t>
            </a:fld>
            <a:endParaRPr lang="fr-FR"/>
          </a:p>
        </p:txBody>
      </p:sp>
      <p:grpSp>
        <p:nvGrpSpPr>
          <p:cNvPr id="14" name="Groupe 13"/>
          <p:cNvGrpSpPr/>
          <p:nvPr/>
        </p:nvGrpSpPr>
        <p:grpSpPr>
          <a:xfrm>
            <a:off x="4966841" y="1858478"/>
            <a:ext cx="3492414" cy="3388630"/>
            <a:chOff x="5184067" y="1428594"/>
            <a:chExt cx="3492414" cy="3388630"/>
          </a:xfrm>
        </p:grpSpPr>
        <p:sp>
          <p:nvSpPr>
            <p:cNvPr id="16" name="Espace réservé du contenu 2"/>
            <p:cNvSpPr txBox="1">
              <a:spLocks/>
            </p:cNvSpPr>
            <p:nvPr/>
          </p:nvSpPr>
          <p:spPr bwMode="gray">
            <a:xfrm>
              <a:off x="5184067" y="2420888"/>
              <a:ext cx="3492414" cy="2396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square" lIns="72000" tIns="72000" rIns="72000" bIns="72000" numCol="1" anchor="t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20000"/>
                </a:spcBef>
                <a:spcAft>
                  <a:spcPct val="35000"/>
                </a:spcAft>
                <a:buSzPct val="90000"/>
                <a:buFont typeface="Wingdings" charset="0"/>
                <a:defRPr sz="1900" b="1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550863" indent="-238125" algn="l" rtl="0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10000"/>
                </a:spcAft>
                <a:buClr>
                  <a:schemeClr val="accent1"/>
                </a:buClr>
                <a:buSzPct val="90000"/>
                <a:buFont typeface="Wingdings" charset="0"/>
                <a:buChar char="n"/>
                <a:defRPr sz="17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39825" indent="-296863" algn="l" rtl="0" eaLnBrk="0" fontAlgn="base" hangingPunct="0">
                <a:spcBef>
                  <a:spcPct val="30000"/>
                </a:spcBef>
                <a:spcAft>
                  <a:spcPct val="0"/>
                </a:spcAft>
                <a:buFont typeface="Symbol" charset="0"/>
                <a:buChar char="¾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141413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11430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16002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20574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25146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29718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pPr marL="285750" lvl="0" indent="-285750" algn="just">
                <a:buFont typeface="Wingdings" panose="05000000000000000000" pitchFamily="2" charset="2"/>
                <a:buChar char="Ø"/>
              </a:pPr>
              <a:r>
                <a:rPr lang="fr-FR" sz="1200" b="0" dirty="0" smtClean="0">
                  <a:solidFill>
                    <a:srgbClr val="080808"/>
                  </a:solidFill>
                </a:rPr>
                <a:t>Faciliter les </a:t>
              </a:r>
              <a:r>
                <a:rPr lang="fr-FR" sz="1200" dirty="0" smtClean="0">
                  <a:solidFill>
                    <a:srgbClr val="080808"/>
                  </a:solidFill>
                </a:rPr>
                <a:t>connexions avec </a:t>
              </a:r>
              <a:r>
                <a:rPr lang="fr-FR" sz="1200" dirty="0">
                  <a:solidFill>
                    <a:srgbClr val="080808"/>
                  </a:solidFill>
                </a:rPr>
                <a:t>les lignes du sud ouest et de </a:t>
              </a:r>
              <a:r>
                <a:rPr lang="fr-FR" sz="1200" dirty="0" smtClean="0">
                  <a:solidFill>
                    <a:srgbClr val="080808"/>
                  </a:solidFill>
                </a:rPr>
                <a:t>l’ouest </a:t>
              </a:r>
            </a:p>
            <a:p>
              <a:pPr marL="285750" lvl="0" indent="-285750" algn="just">
                <a:buFont typeface="Wingdings" panose="05000000000000000000" pitchFamily="2" charset="2"/>
                <a:buChar char="Ø"/>
              </a:pPr>
              <a:r>
                <a:rPr lang="fr-FR" sz="1200" b="0" dirty="0" smtClean="0">
                  <a:solidFill>
                    <a:srgbClr val="080808"/>
                  </a:solidFill>
                </a:rPr>
                <a:t>Faciliter les </a:t>
              </a:r>
              <a:r>
                <a:rPr lang="fr-FR" sz="1200" dirty="0" smtClean="0">
                  <a:solidFill>
                    <a:srgbClr val="080808"/>
                  </a:solidFill>
                </a:rPr>
                <a:t>relations avec les métropoles des régions limitrophes </a:t>
              </a:r>
              <a:r>
                <a:rPr lang="fr-FR" sz="1200" b="0" dirty="0" smtClean="0">
                  <a:solidFill>
                    <a:srgbClr val="080808"/>
                  </a:solidFill>
                </a:rPr>
                <a:t>(ex : Rouen – Amiens / Lille)</a:t>
              </a:r>
            </a:p>
            <a:p>
              <a:pPr marL="285750" indent="-285750" algn="just">
                <a:buFont typeface="Wingdings" panose="05000000000000000000" pitchFamily="2" charset="2"/>
                <a:buChar char="Ø"/>
              </a:pPr>
              <a:r>
                <a:rPr lang="fr-FR" sz="1200" b="0" dirty="0">
                  <a:solidFill>
                    <a:srgbClr val="080808"/>
                  </a:solidFill>
                </a:rPr>
                <a:t>Possibilité de mieux </a:t>
              </a:r>
              <a:r>
                <a:rPr lang="fr-FR" sz="1200" dirty="0" smtClean="0">
                  <a:solidFill>
                    <a:srgbClr val="080808"/>
                  </a:solidFill>
                </a:rPr>
                <a:t>relier les </a:t>
              </a:r>
              <a:r>
                <a:rPr lang="fr-FR" sz="1200" dirty="0">
                  <a:solidFill>
                    <a:srgbClr val="080808"/>
                  </a:solidFill>
                </a:rPr>
                <a:t>villes en bordure régionale </a:t>
              </a:r>
              <a:r>
                <a:rPr lang="fr-FR" sz="1200" b="0" dirty="0" smtClean="0">
                  <a:solidFill>
                    <a:srgbClr val="080808"/>
                  </a:solidFill>
                </a:rPr>
                <a:t>(Alençon, </a:t>
              </a:r>
              <a:r>
                <a:rPr lang="fr-FR" sz="1200" b="0" dirty="0">
                  <a:solidFill>
                    <a:srgbClr val="080808"/>
                  </a:solidFill>
                </a:rPr>
                <a:t>Avranches</a:t>
              </a:r>
              <a:r>
                <a:rPr lang="fr-FR" sz="1200" b="0" dirty="0" smtClean="0">
                  <a:solidFill>
                    <a:srgbClr val="080808"/>
                  </a:solidFill>
                </a:rPr>
                <a:t>..) aux métropoles</a:t>
              </a:r>
            </a:p>
            <a:p>
              <a:pPr marL="285750" indent="-285750" algn="just">
                <a:buFont typeface="Wingdings" panose="05000000000000000000" pitchFamily="2" charset="2"/>
                <a:buChar char="Ø"/>
              </a:pPr>
              <a:r>
                <a:rPr lang="fr-FR" sz="1200" b="0" dirty="0" smtClean="0">
                  <a:solidFill>
                    <a:srgbClr val="080808"/>
                  </a:solidFill>
                </a:rPr>
                <a:t>Eviter les correspondances entre gares parisiennes</a:t>
              </a:r>
              <a:endParaRPr lang="fr-FR" sz="1200" b="0" i="1" kern="0" dirty="0">
                <a:solidFill>
                  <a:srgbClr val="000000">
                    <a:lumMod val="95000"/>
                    <a:lumOff val="5000"/>
                  </a:srgbClr>
                </a:solidFill>
              </a:endParaRPr>
            </a:p>
            <a:p>
              <a:pPr marL="842962" lvl="2" indent="0" algn="just">
                <a:spcBef>
                  <a:spcPct val="20000"/>
                </a:spcBef>
                <a:spcAft>
                  <a:spcPct val="35000"/>
                </a:spcAft>
                <a:buClr>
                  <a:srgbClr val="FA1035"/>
                </a:buClr>
                <a:buNone/>
              </a:pPr>
              <a:r>
                <a:rPr lang="fr-FR" sz="1200" b="0" i="1" kern="0" dirty="0" smtClean="0">
                  <a:solidFill>
                    <a:srgbClr val="000000">
                      <a:lumMod val="95000"/>
                      <a:lumOff val="5000"/>
                    </a:srgbClr>
                  </a:solidFill>
                </a:rPr>
                <a:t> </a:t>
              </a:r>
            </a:p>
            <a:p>
              <a:pPr lvl="1" algn="just">
                <a:buClr>
                  <a:srgbClr val="FA1035"/>
                </a:buClr>
                <a:buFont typeface="Courier New" pitchFamily="49" charset="0"/>
                <a:buChar char="o"/>
              </a:pPr>
              <a:endParaRPr lang="fr-FR" sz="1200" b="0" kern="0" dirty="0" smtClean="0">
                <a:solidFill>
                  <a:srgbClr val="000000"/>
                </a:solidFill>
              </a:endParaRPr>
            </a:p>
            <a:p>
              <a:pPr algn="just"/>
              <a:endParaRPr lang="fr-FR" sz="1200" kern="0" dirty="0" smtClean="0">
                <a:solidFill>
                  <a:srgbClr val="FA1035"/>
                </a:solidFill>
              </a:endParaRPr>
            </a:p>
            <a:p>
              <a:pPr algn="just"/>
              <a:endParaRPr lang="fr-FR" sz="1200" kern="0" dirty="0" smtClean="0">
                <a:solidFill>
                  <a:srgbClr val="FA1035"/>
                </a:solidFill>
              </a:endParaRPr>
            </a:p>
            <a:p>
              <a:pPr lvl="1" algn="just">
                <a:buClr>
                  <a:srgbClr val="FA1035"/>
                </a:buClr>
              </a:pPr>
              <a:endParaRPr lang="fr-FR" sz="1200" b="0" kern="0" dirty="0" smtClean="0">
                <a:solidFill>
                  <a:srgbClr val="000000"/>
                </a:solidFill>
              </a:endParaRPr>
            </a:p>
            <a:p>
              <a:pPr lvl="2" algn="just"/>
              <a:endParaRPr lang="fr-FR" sz="1200" kern="0" dirty="0" smtClean="0">
                <a:solidFill>
                  <a:srgbClr val="000000"/>
                </a:solidFill>
              </a:endParaRPr>
            </a:p>
          </p:txBody>
        </p:sp>
        <p:sp>
          <p:nvSpPr>
            <p:cNvPr id="19" name="Rectangle à coins arrondis 18"/>
            <p:cNvSpPr/>
            <p:nvPr/>
          </p:nvSpPr>
          <p:spPr bwMode="auto">
            <a:xfrm>
              <a:off x="5217728" y="1428594"/>
              <a:ext cx="1709959" cy="810918"/>
            </a:xfrm>
            <a:prstGeom prst="roundRect">
              <a:avLst/>
            </a:prstGeom>
            <a:solidFill>
              <a:srgbClr val="D0E8FE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234918" y="1507715"/>
              <a:ext cx="1709959" cy="50783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/>
              <a:endParaRPr lang="fr-FR" sz="900" b="1" kern="0" dirty="0" smtClean="0"/>
            </a:p>
            <a:p>
              <a:pPr algn="ctr"/>
              <a:r>
                <a:rPr lang="fr-FR" sz="900" kern="0" dirty="0" smtClean="0"/>
                <a:t>ECHANGES </a:t>
              </a:r>
              <a:endParaRPr lang="fr-FR" sz="900" kern="0" dirty="0"/>
            </a:p>
            <a:p>
              <a:pPr algn="ctr"/>
              <a:r>
                <a:rPr lang="fr-FR" sz="900" b="1" kern="0" dirty="0"/>
                <a:t>REGIONS </a:t>
              </a:r>
              <a:r>
                <a:rPr lang="fr-FR" sz="900" b="1" kern="0" dirty="0" smtClean="0"/>
                <a:t>LIMITROPHES</a:t>
              </a:r>
              <a:endParaRPr lang="fr-FR" sz="900" b="1" kern="0" dirty="0"/>
            </a:p>
          </p:txBody>
        </p:sp>
      </p:grpSp>
      <p:grpSp>
        <p:nvGrpSpPr>
          <p:cNvPr id="13" name="Groupe 12"/>
          <p:cNvGrpSpPr/>
          <p:nvPr/>
        </p:nvGrpSpPr>
        <p:grpSpPr>
          <a:xfrm>
            <a:off x="647564" y="1858478"/>
            <a:ext cx="3555975" cy="3238040"/>
            <a:chOff x="755575" y="1443472"/>
            <a:chExt cx="3555975" cy="3238040"/>
          </a:xfrm>
        </p:grpSpPr>
        <p:sp>
          <p:nvSpPr>
            <p:cNvPr id="20" name="Rectangle à coins arrondis 19"/>
            <p:cNvSpPr/>
            <p:nvPr/>
          </p:nvSpPr>
          <p:spPr bwMode="auto">
            <a:xfrm>
              <a:off x="755576" y="1443472"/>
              <a:ext cx="1709959" cy="810918"/>
            </a:xfrm>
            <a:prstGeom prst="roundRect">
              <a:avLst/>
            </a:prstGeom>
            <a:solidFill>
              <a:srgbClr val="FFCCFF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55575" y="1649387"/>
              <a:ext cx="1709959" cy="369332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/>
              <a:r>
                <a:rPr lang="fr-FR" sz="900" b="1" kern="0" dirty="0" smtClean="0"/>
                <a:t>RELATIONS NATIONALES </a:t>
              </a:r>
              <a:r>
                <a:rPr lang="fr-FR" sz="900" kern="0" dirty="0" smtClean="0"/>
                <a:t>INTERSECTEURS</a:t>
              </a:r>
            </a:p>
          </p:txBody>
        </p:sp>
        <p:sp>
          <p:nvSpPr>
            <p:cNvPr id="23" name="Espace réservé du contenu 2"/>
            <p:cNvSpPr txBox="1">
              <a:spLocks/>
            </p:cNvSpPr>
            <p:nvPr/>
          </p:nvSpPr>
          <p:spPr bwMode="gray">
            <a:xfrm>
              <a:off x="755576" y="2420888"/>
              <a:ext cx="3555974" cy="226062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  <a:extLs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square" lIns="72000" tIns="72000" rIns="72000" bIns="72000" numCol="1" anchor="t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20000"/>
                </a:spcBef>
                <a:spcAft>
                  <a:spcPct val="35000"/>
                </a:spcAft>
                <a:buSzPct val="90000"/>
                <a:buFont typeface="Wingdings" charset="0"/>
                <a:defRPr sz="1900" b="1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550863" indent="-238125" algn="l" rtl="0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10000"/>
                </a:spcAft>
                <a:buClr>
                  <a:schemeClr val="accent1"/>
                </a:buClr>
                <a:buSzPct val="90000"/>
                <a:buFont typeface="Wingdings" charset="0"/>
                <a:buChar char="n"/>
                <a:defRPr sz="17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39825" indent="-296863" algn="l" rtl="0" eaLnBrk="0" fontAlgn="base" hangingPunct="0">
                <a:spcBef>
                  <a:spcPct val="30000"/>
                </a:spcBef>
                <a:spcAft>
                  <a:spcPct val="0"/>
                </a:spcAft>
                <a:buFont typeface="Symbol" charset="0"/>
                <a:buChar char="¾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141413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11430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16002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20574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25146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29718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pPr marL="285750" lvl="0" indent="-285750" algn="just">
                <a:buFont typeface="Wingdings" panose="05000000000000000000" pitchFamily="2" charset="2"/>
                <a:buChar char="Ø"/>
              </a:pPr>
              <a:r>
                <a:rPr lang="fr-FR" sz="1200" b="0" dirty="0" smtClean="0">
                  <a:solidFill>
                    <a:srgbClr val="080808"/>
                  </a:solidFill>
                </a:rPr>
                <a:t>Pérenniser la </a:t>
              </a:r>
              <a:r>
                <a:rPr lang="fr-FR" sz="1200" dirty="0" smtClean="0">
                  <a:solidFill>
                    <a:srgbClr val="080808"/>
                  </a:solidFill>
                </a:rPr>
                <a:t>liaison </a:t>
              </a:r>
              <a:r>
                <a:rPr lang="fr-FR" sz="1200" dirty="0">
                  <a:solidFill>
                    <a:srgbClr val="080808"/>
                  </a:solidFill>
                </a:rPr>
                <a:t>existante Le Havre-Marseille</a:t>
              </a:r>
              <a:r>
                <a:rPr lang="fr-FR" sz="1200" b="0" dirty="0">
                  <a:solidFill>
                    <a:srgbClr val="080808"/>
                  </a:solidFill>
                </a:rPr>
                <a:t> </a:t>
              </a:r>
              <a:endParaRPr lang="fr-FR" sz="1200" b="0" dirty="0" smtClean="0">
                <a:solidFill>
                  <a:srgbClr val="080808"/>
                </a:solidFill>
              </a:endParaRPr>
            </a:p>
            <a:p>
              <a:pPr marL="285750" lvl="0" indent="-285750" algn="just">
                <a:buFont typeface="Wingdings" panose="05000000000000000000" pitchFamily="2" charset="2"/>
                <a:buChar char="Ø"/>
              </a:pPr>
              <a:r>
                <a:rPr lang="fr-FR" sz="1200" b="0" dirty="0" smtClean="0">
                  <a:solidFill>
                    <a:srgbClr val="080808"/>
                  </a:solidFill>
                </a:rPr>
                <a:t>Permettre </a:t>
              </a:r>
              <a:r>
                <a:rPr lang="fr-FR" sz="1200" b="0" dirty="0">
                  <a:solidFill>
                    <a:srgbClr val="080808"/>
                  </a:solidFill>
                </a:rPr>
                <a:t>le </a:t>
              </a:r>
              <a:r>
                <a:rPr lang="fr-FR" sz="1200" dirty="0">
                  <a:solidFill>
                    <a:srgbClr val="080808"/>
                  </a:solidFill>
                </a:rPr>
                <a:t>développement </a:t>
              </a:r>
              <a:r>
                <a:rPr lang="fr-FR" sz="1200" dirty="0" smtClean="0">
                  <a:solidFill>
                    <a:srgbClr val="080808"/>
                  </a:solidFill>
                </a:rPr>
                <a:t>d’autres relations longue distance</a:t>
              </a:r>
              <a:r>
                <a:rPr lang="fr-FR" sz="1200" b="0" dirty="0" smtClean="0">
                  <a:solidFill>
                    <a:srgbClr val="080808"/>
                  </a:solidFill>
                </a:rPr>
                <a:t>. </a:t>
              </a:r>
              <a:r>
                <a:rPr lang="fr-FR" sz="1200" b="0" dirty="0">
                  <a:solidFill>
                    <a:srgbClr val="080808"/>
                  </a:solidFill>
                </a:rPr>
                <a:t>Des attentes en lien </a:t>
              </a:r>
              <a:r>
                <a:rPr lang="fr-FR" sz="1200" b="0" dirty="0" smtClean="0">
                  <a:solidFill>
                    <a:srgbClr val="080808"/>
                  </a:solidFill>
                </a:rPr>
                <a:t>avec des projets de </a:t>
              </a:r>
              <a:r>
                <a:rPr lang="fr-FR" sz="1200" b="0" dirty="0">
                  <a:solidFill>
                    <a:srgbClr val="080808"/>
                  </a:solidFill>
                </a:rPr>
                <a:t>territoires </a:t>
              </a:r>
              <a:r>
                <a:rPr lang="fr-FR" sz="1200" b="0" dirty="0" smtClean="0">
                  <a:solidFill>
                    <a:srgbClr val="080808"/>
                  </a:solidFill>
                </a:rPr>
                <a:t>(faciliter le tourisme </a:t>
              </a:r>
              <a:r>
                <a:rPr lang="fr-FR" sz="1200" b="0" dirty="0">
                  <a:solidFill>
                    <a:srgbClr val="080808"/>
                  </a:solidFill>
                </a:rPr>
                <a:t>vers la Normandie, mise en réseau de pôles universitaires…)</a:t>
              </a:r>
            </a:p>
            <a:p>
              <a:pPr marL="285750" indent="-285750" algn="just">
                <a:buFont typeface="Wingdings" panose="05000000000000000000" pitchFamily="2" charset="2"/>
                <a:buChar char="Ø"/>
              </a:pPr>
              <a:r>
                <a:rPr lang="fr-FR" sz="1200" b="0" dirty="0" smtClean="0">
                  <a:solidFill>
                    <a:srgbClr val="080808"/>
                  </a:solidFill>
                </a:rPr>
                <a:t>Opportunités </a:t>
              </a:r>
              <a:r>
                <a:rPr lang="fr-FR" sz="1200" b="0" dirty="0">
                  <a:solidFill>
                    <a:srgbClr val="080808"/>
                  </a:solidFill>
                </a:rPr>
                <a:t>de </a:t>
              </a:r>
              <a:r>
                <a:rPr lang="fr-FR" sz="1200" dirty="0">
                  <a:solidFill>
                    <a:srgbClr val="080808"/>
                  </a:solidFill>
                </a:rPr>
                <a:t>desserte </a:t>
              </a:r>
              <a:r>
                <a:rPr lang="fr-FR" sz="1200" dirty="0" smtClean="0">
                  <a:solidFill>
                    <a:srgbClr val="080808"/>
                  </a:solidFill>
                </a:rPr>
                <a:t>directe de </a:t>
              </a:r>
              <a:r>
                <a:rPr lang="fr-FR" sz="1200" dirty="0">
                  <a:solidFill>
                    <a:srgbClr val="080808"/>
                  </a:solidFill>
                </a:rPr>
                <a:t>Roissy CDG</a:t>
              </a:r>
            </a:p>
            <a:p>
              <a:pPr marL="285750" indent="-285750" algn="just">
                <a:buFont typeface="Wingdings" panose="05000000000000000000" pitchFamily="2" charset="2"/>
                <a:buChar char="Ø"/>
              </a:pPr>
              <a:endParaRPr lang="fr-FR" sz="1200" dirty="0"/>
            </a:p>
            <a:p>
              <a:pPr lvl="0" algn="just"/>
              <a:r>
                <a:rPr lang="fr-FR" sz="1200" b="0" dirty="0" smtClean="0">
                  <a:solidFill>
                    <a:srgbClr val="080808"/>
                  </a:solidFill>
                </a:rPr>
                <a:t> </a:t>
              </a:r>
              <a:endParaRPr lang="fr-FR" sz="1200" b="0" dirty="0">
                <a:solidFill>
                  <a:srgbClr val="080808"/>
                </a:solidFill>
              </a:endParaRPr>
            </a:p>
            <a:p>
              <a:pPr lvl="0"/>
              <a:endParaRPr lang="fr-FR" sz="1200" b="0" dirty="0">
                <a:solidFill>
                  <a:srgbClr val="080808"/>
                </a:solidFill>
              </a:endParaRPr>
            </a:p>
            <a:p>
              <a:pPr marL="842962" lvl="2" indent="0" algn="just">
                <a:spcBef>
                  <a:spcPct val="20000"/>
                </a:spcBef>
                <a:spcAft>
                  <a:spcPct val="35000"/>
                </a:spcAft>
                <a:buClr>
                  <a:srgbClr val="FA1035"/>
                </a:buClr>
                <a:buNone/>
              </a:pPr>
              <a:endParaRPr lang="fr-FR" sz="1200" i="1" kern="0" dirty="0" smtClean="0">
                <a:solidFill>
                  <a:srgbClr val="000000">
                    <a:lumMod val="95000"/>
                    <a:lumOff val="5000"/>
                  </a:srgbClr>
                </a:solidFill>
              </a:endParaRPr>
            </a:p>
            <a:p>
              <a:pPr lvl="1" algn="just">
                <a:spcBef>
                  <a:spcPct val="20000"/>
                </a:spcBef>
                <a:spcAft>
                  <a:spcPct val="35000"/>
                </a:spcAft>
                <a:buClr>
                  <a:srgbClr val="FA1035"/>
                </a:buClr>
                <a:buFont typeface="Wingdings" pitchFamily="2" charset="2"/>
                <a:buChar char="Ø"/>
              </a:pPr>
              <a:endParaRPr lang="fr-FR" sz="1200" b="0" i="1" kern="0" dirty="0">
                <a:solidFill>
                  <a:srgbClr val="000000">
                    <a:lumMod val="95000"/>
                    <a:lumOff val="5000"/>
                  </a:srgbClr>
                </a:solidFill>
              </a:endParaRPr>
            </a:p>
            <a:p>
              <a:pPr marL="842962" lvl="2" indent="0" algn="just">
                <a:spcBef>
                  <a:spcPct val="20000"/>
                </a:spcBef>
                <a:spcAft>
                  <a:spcPct val="35000"/>
                </a:spcAft>
                <a:buClr>
                  <a:srgbClr val="FA1035"/>
                </a:buClr>
                <a:buNone/>
              </a:pPr>
              <a:r>
                <a:rPr lang="fr-FR" sz="1200" b="0" i="1" kern="0" dirty="0" smtClean="0">
                  <a:solidFill>
                    <a:srgbClr val="000000">
                      <a:lumMod val="95000"/>
                      <a:lumOff val="5000"/>
                    </a:srgbClr>
                  </a:solidFill>
                </a:rPr>
                <a:t> </a:t>
              </a:r>
            </a:p>
            <a:p>
              <a:pPr lvl="1" algn="just">
                <a:buClr>
                  <a:srgbClr val="FA1035"/>
                </a:buClr>
                <a:buFont typeface="Courier New" pitchFamily="49" charset="0"/>
                <a:buChar char="o"/>
              </a:pPr>
              <a:endParaRPr lang="fr-FR" sz="1200" b="0" kern="0" dirty="0" smtClean="0">
                <a:solidFill>
                  <a:srgbClr val="000000"/>
                </a:solidFill>
              </a:endParaRPr>
            </a:p>
            <a:p>
              <a:pPr algn="just"/>
              <a:endParaRPr lang="fr-FR" sz="1200" kern="0" dirty="0" smtClean="0">
                <a:solidFill>
                  <a:srgbClr val="FA1035"/>
                </a:solidFill>
              </a:endParaRPr>
            </a:p>
            <a:p>
              <a:pPr algn="just"/>
              <a:endParaRPr lang="fr-FR" sz="1200" kern="0" dirty="0" smtClean="0">
                <a:solidFill>
                  <a:srgbClr val="FA1035"/>
                </a:solidFill>
              </a:endParaRPr>
            </a:p>
            <a:p>
              <a:pPr lvl="1" algn="just">
                <a:buClr>
                  <a:srgbClr val="FA1035"/>
                </a:buClr>
              </a:pPr>
              <a:endParaRPr lang="fr-FR" sz="1200" b="0" kern="0" dirty="0" smtClean="0">
                <a:solidFill>
                  <a:srgbClr val="000000"/>
                </a:solidFill>
              </a:endParaRPr>
            </a:p>
            <a:p>
              <a:pPr lvl="2" algn="just"/>
              <a:endParaRPr lang="fr-FR" sz="1200" kern="0" dirty="0" smtClean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997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 bwMode="auto">
          <a:xfrm>
            <a:off x="143508" y="1160748"/>
            <a:ext cx="8892988" cy="449292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 smtClean="0"/>
              <a:t>A – Restitution des échanges de l’atelier 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14</a:t>
            </a:fld>
            <a:endParaRPr lang="fr-FR"/>
          </a:p>
        </p:txBody>
      </p:sp>
      <p:grpSp>
        <p:nvGrpSpPr>
          <p:cNvPr id="13" name="Groupe 12"/>
          <p:cNvGrpSpPr/>
          <p:nvPr/>
        </p:nvGrpSpPr>
        <p:grpSpPr>
          <a:xfrm>
            <a:off x="3968548" y="2404091"/>
            <a:ext cx="5027447" cy="3210716"/>
            <a:chOff x="3436302" y="2702560"/>
            <a:chExt cx="3944010" cy="2706660"/>
          </a:xfrm>
          <a:effectLst/>
        </p:grpSpPr>
        <p:sp>
          <p:nvSpPr>
            <p:cNvPr id="5" name="Rectangle 4"/>
            <p:cNvSpPr/>
            <p:nvPr/>
          </p:nvSpPr>
          <p:spPr bwMode="auto">
            <a:xfrm>
              <a:off x="3471863" y="2702560"/>
              <a:ext cx="3876676" cy="267065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pic>
          <p:nvPicPr>
            <p:cNvPr id="12" name="Image 11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6302" y="2702560"/>
              <a:ext cx="3944010" cy="270666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" name="Espace réservé du contenu 2"/>
          <p:cNvSpPr txBox="1">
            <a:spLocks/>
          </p:cNvSpPr>
          <p:nvPr/>
        </p:nvSpPr>
        <p:spPr bwMode="gray">
          <a:xfrm>
            <a:off x="350469" y="2485667"/>
            <a:ext cx="3069331" cy="3247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fr-FR" sz="1300" b="0" dirty="0" smtClean="0">
                <a:solidFill>
                  <a:srgbClr val="080808"/>
                </a:solidFill>
              </a:rPr>
              <a:t>La </a:t>
            </a:r>
            <a:r>
              <a:rPr lang="fr-FR" sz="1300" b="0" dirty="0">
                <a:solidFill>
                  <a:srgbClr val="080808"/>
                </a:solidFill>
              </a:rPr>
              <a:t>principale fonctionnalité exprimée pour les besoins fret est la </a:t>
            </a:r>
            <a:r>
              <a:rPr lang="fr-FR" sz="1300" dirty="0" smtClean="0">
                <a:solidFill>
                  <a:srgbClr val="080808"/>
                </a:solidFill>
              </a:rPr>
              <a:t>fiabilité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fr-FR" sz="1300" b="0" dirty="0" smtClean="0">
                <a:solidFill>
                  <a:srgbClr val="080808"/>
                </a:solidFill>
              </a:rPr>
              <a:t>Souhait d’une prise en compte des besoins du fret en parallèle de ceux des voyageurs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300" b="0" dirty="0">
                <a:solidFill>
                  <a:srgbClr val="080808"/>
                </a:solidFill>
              </a:rPr>
              <a:t>Réflexions </a:t>
            </a:r>
            <a:r>
              <a:rPr lang="fr-FR" sz="1300" b="0" dirty="0" smtClean="0">
                <a:solidFill>
                  <a:srgbClr val="080808"/>
                </a:solidFill>
              </a:rPr>
              <a:t>organisées par groupes d’itinéraires (exemple : 3 grands itinéraires depuis Le Havre)</a:t>
            </a:r>
            <a:endParaRPr lang="fr-FR" sz="1300" b="0" dirty="0">
              <a:solidFill>
                <a:srgbClr val="080808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300" b="0" dirty="0" smtClean="0">
                <a:solidFill>
                  <a:srgbClr val="080808"/>
                </a:solidFill>
              </a:rPr>
              <a:t>Sujets d’attention : </a:t>
            </a:r>
            <a:r>
              <a:rPr lang="fr-FR" sz="1300" b="0" dirty="0">
                <a:solidFill>
                  <a:srgbClr val="080808"/>
                </a:solidFill>
              </a:rPr>
              <a:t>la gare nouvelle de Rouen St </a:t>
            </a:r>
            <a:r>
              <a:rPr lang="fr-FR" sz="1300" b="0" dirty="0" err="1" smtClean="0">
                <a:solidFill>
                  <a:srgbClr val="080808"/>
                </a:solidFill>
              </a:rPr>
              <a:t>Sever</a:t>
            </a:r>
            <a:r>
              <a:rPr lang="fr-FR" sz="1300" b="0" dirty="0">
                <a:solidFill>
                  <a:srgbClr val="080808"/>
                </a:solidFill>
              </a:rPr>
              <a:t> </a:t>
            </a:r>
            <a:r>
              <a:rPr lang="fr-FR" sz="1300" b="0" dirty="0" smtClean="0">
                <a:solidFill>
                  <a:srgbClr val="080808"/>
                </a:solidFill>
              </a:rPr>
              <a:t>et le </a:t>
            </a:r>
            <a:r>
              <a:rPr lang="fr-FR" sz="1300" b="0" dirty="0">
                <a:solidFill>
                  <a:srgbClr val="080808"/>
                </a:solidFill>
              </a:rPr>
              <a:t>nœud de </a:t>
            </a:r>
            <a:r>
              <a:rPr lang="fr-FR" sz="1300" b="0" dirty="0" smtClean="0">
                <a:solidFill>
                  <a:srgbClr val="080808"/>
                </a:solidFill>
              </a:rPr>
              <a:t>Mantes</a:t>
            </a:r>
            <a:endParaRPr lang="fr-FR" sz="1300" b="0" dirty="0">
              <a:solidFill>
                <a:srgbClr val="080808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sz="1300" b="0" dirty="0" smtClean="0">
              <a:solidFill>
                <a:srgbClr val="080808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sz="1300" b="0" dirty="0">
              <a:solidFill>
                <a:srgbClr val="080808"/>
              </a:solidFill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fr-FR" sz="1300" b="0" dirty="0" smtClean="0">
              <a:solidFill>
                <a:srgbClr val="080808"/>
              </a:solidFill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fr-FR" sz="1300" b="0" dirty="0">
              <a:solidFill>
                <a:srgbClr val="080808"/>
              </a:solidFill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fr-FR" sz="1300" b="0" dirty="0">
              <a:solidFill>
                <a:srgbClr val="080808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sz="1300" dirty="0">
              <a:solidFill>
                <a:srgbClr val="080808"/>
              </a:solidFill>
            </a:endParaRPr>
          </a:p>
          <a:p>
            <a:pPr marL="312738" lvl="1" indent="0" algn="just">
              <a:buNone/>
            </a:pPr>
            <a:endParaRPr lang="fr-FR" sz="1100" b="0" dirty="0">
              <a:solidFill>
                <a:srgbClr val="080808"/>
              </a:solidFill>
            </a:endParaRPr>
          </a:p>
          <a:p>
            <a:pPr lvl="2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Tx/>
              <a:buChar char="-"/>
            </a:pPr>
            <a:endParaRPr lang="fr-FR" sz="1300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0" algn="just"/>
            <a:endParaRPr lang="fr-FR" sz="1300" dirty="0"/>
          </a:p>
          <a:p>
            <a:pPr lvl="2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b="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marL="842962" lvl="2" indent="0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None/>
            </a:pPr>
            <a:r>
              <a:rPr lang="fr-FR" sz="1300" b="0" i="1" kern="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</a:p>
          <a:p>
            <a:pPr lvl="1" algn="just">
              <a:buClr>
                <a:srgbClr val="FA1035"/>
              </a:buClr>
              <a:buFont typeface="Courier New" pitchFamily="49" charset="0"/>
              <a:buChar char="o"/>
            </a:pPr>
            <a:endParaRPr lang="fr-FR" sz="1300" b="0" kern="0" dirty="0" smtClean="0">
              <a:solidFill>
                <a:srgbClr val="000000"/>
              </a:solidFill>
            </a:endParaRPr>
          </a:p>
          <a:p>
            <a:pPr algn="just"/>
            <a:endParaRPr lang="fr-FR" sz="1300" kern="0" dirty="0" smtClean="0">
              <a:solidFill>
                <a:srgbClr val="FA1035"/>
              </a:solidFill>
            </a:endParaRPr>
          </a:p>
          <a:p>
            <a:pPr algn="just"/>
            <a:endParaRPr lang="fr-FR" sz="1300" kern="0" dirty="0" smtClean="0">
              <a:solidFill>
                <a:srgbClr val="FA1035"/>
              </a:solidFill>
            </a:endParaRPr>
          </a:p>
          <a:p>
            <a:pPr lvl="1" algn="just">
              <a:buClr>
                <a:srgbClr val="FA1035"/>
              </a:buClr>
            </a:pPr>
            <a:endParaRPr lang="fr-FR" sz="1300" b="0" kern="0" dirty="0" smtClean="0">
              <a:solidFill>
                <a:srgbClr val="000000"/>
              </a:solidFill>
            </a:endParaRPr>
          </a:p>
          <a:p>
            <a:pPr lvl="2" algn="just"/>
            <a:endParaRPr lang="fr-FR" sz="1300" kern="0" dirty="0" smtClean="0">
              <a:solidFill>
                <a:srgbClr val="000000"/>
              </a:solidFill>
            </a:endParaRPr>
          </a:p>
        </p:txBody>
      </p:sp>
      <p:sp>
        <p:nvSpPr>
          <p:cNvPr id="15" name="Rectangle à coins arrondis 14"/>
          <p:cNvSpPr/>
          <p:nvPr/>
        </p:nvSpPr>
        <p:spPr bwMode="auto">
          <a:xfrm>
            <a:off x="383381" y="1379796"/>
            <a:ext cx="1717376" cy="810918"/>
          </a:xfrm>
          <a:prstGeom prst="roundRect">
            <a:avLst/>
          </a:prstGeom>
          <a:solidFill>
            <a:srgbClr val="ECECD4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52032" y="1678328"/>
            <a:ext cx="1709959" cy="230832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900" kern="0" dirty="0" smtClean="0"/>
              <a:t> </a:t>
            </a:r>
            <a:r>
              <a:rPr lang="fr-FR" sz="900" b="1" kern="0" dirty="0" smtClean="0"/>
              <a:t>FRET</a:t>
            </a:r>
            <a:endParaRPr lang="fr-FR" sz="900" kern="0" dirty="0" smtClean="0"/>
          </a:p>
        </p:txBody>
      </p:sp>
    </p:spTree>
    <p:extLst>
      <p:ext uri="{BB962C8B-B14F-4D97-AF65-F5344CB8AC3E}">
        <p14:creationId xmlns:p14="http://schemas.microsoft.com/office/powerpoint/2010/main" val="386922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 bwMode="auto">
          <a:xfrm>
            <a:off x="323528" y="1196752"/>
            <a:ext cx="8244916" cy="43204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 smtClean="0"/>
              <a:t>A – Restitution des échanges de l’atelier 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15</a:t>
            </a:fld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3851920" y="3468920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endParaRPr lang="fr-FR" sz="1000" dirty="0"/>
          </a:p>
        </p:txBody>
      </p:sp>
      <p:grpSp>
        <p:nvGrpSpPr>
          <p:cNvPr id="2" name="Groupe 1"/>
          <p:cNvGrpSpPr/>
          <p:nvPr/>
        </p:nvGrpSpPr>
        <p:grpSpPr>
          <a:xfrm>
            <a:off x="647564" y="1478773"/>
            <a:ext cx="1709961" cy="810918"/>
            <a:chOff x="-2983069" y="3073250"/>
            <a:chExt cx="1709961" cy="810918"/>
          </a:xfrm>
        </p:grpSpPr>
        <p:sp>
          <p:nvSpPr>
            <p:cNvPr id="12" name="Rectangle à coins arrondis 11"/>
            <p:cNvSpPr/>
            <p:nvPr/>
          </p:nvSpPr>
          <p:spPr bwMode="auto">
            <a:xfrm>
              <a:off x="-2983067" y="3073250"/>
              <a:ext cx="1709959" cy="810918"/>
            </a:xfrm>
            <a:prstGeom prst="roundRect">
              <a:avLst/>
            </a:prstGeom>
            <a:solidFill>
              <a:srgbClr val="FCEBBA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-2983069" y="3284984"/>
              <a:ext cx="1709959" cy="50783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/>
              <a:r>
                <a:rPr lang="fr-FR" sz="900" kern="0" dirty="0" smtClean="0"/>
                <a:t>GARE NOUVELLE</a:t>
              </a:r>
            </a:p>
            <a:p>
              <a:pPr algn="ctr"/>
              <a:r>
                <a:rPr lang="fr-FR" sz="900" b="1" kern="0" dirty="0"/>
                <a:t>NANTERRE</a:t>
              </a:r>
            </a:p>
            <a:p>
              <a:pPr algn="ctr"/>
              <a:endParaRPr lang="fr-FR" sz="9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" name="Groupe 2"/>
          <p:cNvGrpSpPr/>
          <p:nvPr/>
        </p:nvGrpSpPr>
        <p:grpSpPr>
          <a:xfrm>
            <a:off x="4977392" y="3307698"/>
            <a:ext cx="1709959" cy="895109"/>
            <a:chOff x="-2830667" y="4038801"/>
            <a:chExt cx="1709959" cy="895109"/>
          </a:xfrm>
        </p:grpSpPr>
        <p:sp>
          <p:nvSpPr>
            <p:cNvPr id="17" name="Rectangle à coins arrondis 16"/>
            <p:cNvSpPr/>
            <p:nvPr/>
          </p:nvSpPr>
          <p:spPr bwMode="auto">
            <a:xfrm>
              <a:off x="-2830667" y="4038801"/>
              <a:ext cx="1709959" cy="810918"/>
            </a:xfrm>
            <a:prstGeom prst="roundRect">
              <a:avLst/>
            </a:prstGeom>
            <a:solidFill>
              <a:srgbClr val="FCEBBA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-2830667" y="4149080"/>
              <a:ext cx="1709959" cy="784830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/>
              <a:r>
                <a:rPr lang="fr-FR" sz="900" kern="0" dirty="0" smtClean="0"/>
                <a:t>GARE NOUVELLE</a:t>
              </a:r>
            </a:p>
            <a:p>
              <a:pPr algn="ctr"/>
              <a:r>
                <a:rPr lang="fr-FR" sz="900" b="1" kern="0" dirty="0" smtClean="0"/>
                <a:t>EVREUX</a:t>
              </a:r>
            </a:p>
            <a:p>
              <a:pPr algn="ctr"/>
              <a:r>
                <a:rPr lang="fr-FR" sz="900" b="1" kern="0" dirty="0"/>
                <a:t>LOUVIERS VAL-DE-REUIL</a:t>
              </a:r>
            </a:p>
            <a:p>
              <a:pPr algn="ctr"/>
              <a:endParaRPr lang="fr-FR" sz="900" b="1" kern="0" dirty="0"/>
            </a:p>
            <a:p>
              <a:pPr algn="ctr"/>
              <a:endParaRPr lang="fr-FR" sz="9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4968042" y="1418583"/>
            <a:ext cx="1709961" cy="810918"/>
            <a:chOff x="-468562" y="5324252"/>
            <a:chExt cx="1709961" cy="810918"/>
          </a:xfrm>
        </p:grpSpPr>
        <p:sp>
          <p:nvSpPr>
            <p:cNvPr id="19" name="Rectangle à coins arrondis 18"/>
            <p:cNvSpPr/>
            <p:nvPr/>
          </p:nvSpPr>
          <p:spPr bwMode="auto">
            <a:xfrm>
              <a:off x="-468560" y="5324252"/>
              <a:ext cx="1709959" cy="810918"/>
            </a:xfrm>
            <a:prstGeom prst="roundRect">
              <a:avLst/>
            </a:prstGeom>
            <a:solidFill>
              <a:srgbClr val="FCEBBA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-468562" y="5535986"/>
              <a:ext cx="1709959" cy="50783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/>
              <a:r>
                <a:rPr lang="fr-FR" sz="900" kern="0" dirty="0" smtClean="0"/>
                <a:t>GARES NOUVELLES</a:t>
              </a:r>
            </a:p>
            <a:p>
              <a:pPr algn="ctr"/>
              <a:r>
                <a:rPr lang="fr-FR" sz="900" b="1" kern="0" dirty="0" smtClean="0"/>
                <a:t>CONFLUENCE</a:t>
              </a:r>
            </a:p>
            <a:p>
              <a:pPr algn="ctr"/>
              <a:endParaRPr lang="fr-FR" sz="9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5" name="Espace réservé du contenu 2"/>
          <p:cNvSpPr txBox="1">
            <a:spLocks/>
          </p:cNvSpPr>
          <p:nvPr/>
        </p:nvSpPr>
        <p:spPr bwMode="gray">
          <a:xfrm>
            <a:off x="647564" y="2422294"/>
            <a:ext cx="3798422" cy="2950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285750" indent="-285750" algn="just">
              <a:lnSpc>
                <a:spcPts val="15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b="0" dirty="0" smtClean="0">
                <a:solidFill>
                  <a:srgbClr val="080808"/>
                </a:solidFill>
              </a:rPr>
              <a:t>Attentes principales</a:t>
            </a:r>
            <a:endParaRPr lang="fr-FR" sz="1400" b="0" dirty="0">
              <a:solidFill>
                <a:srgbClr val="080808"/>
              </a:solidFill>
            </a:endParaRPr>
          </a:p>
          <a:p>
            <a:pPr marL="540000" lvl="1" indent="-285750" algn="just">
              <a:lnSpc>
                <a:spcPts val="15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b="0" dirty="0" smtClean="0">
                <a:solidFill>
                  <a:srgbClr val="080808"/>
                </a:solidFill>
              </a:rPr>
              <a:t>accéder au pôle de </a:t>
            </a:r>
            <a:r>
              <a:rPr lang="fr-FR" sz="1400" b="0" dirty="0">
                <a:solidFill>
                  <a:srgbClr val="080808"/>
                </a:solidFill>
              </a:rPr>
              <a:t>L</a:t>
            </a:r>
            <a:r>
              <a:rPr lang="fr-FR" sz="1400" b="0" dirty="0" smtClean="0">
                <a:solidFill>
                  <a:srgbClr val="080808"/>
                </a:solidFill>
              </a:rPr>
              <a:t>a Défense</a:t>
            </a:r>
          </a:p>
          <a:p>
            <a:pPr marL="540000" lvl="1" indent="-285750" algn="just">
              <a:lnSpc>
                <a:spcPts val="15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b="0" dirty="0" smtClean="0">
                <a:solidFill>
                  <a:srgbClr val="080808"/>
                </a:solidFill>
              </a:rPr>
              <a:t>accès </a:t>
            </a:r>
            <a:r>
              <a:rPr lang="fr-FR" sz="1400" b="0" dirty="0">
                <a:solidFill>
                  <a:srgbClr val="080808"/>
                </a:solidFill>
              </a:rPr>
              <a:t>complémentaire au réseau </a:t>
            </a:r>
            <a:r>
              <a:rPr lang="fr-FR" sz="1400" b="0" dirty="0" smtClean="0">
                <a:solidFill>
                  <a:srgbClr val="080808"/>
                </a:solidFill>
              </a:rPr>
              <a:t>de transport en commun </a:t>
            </a:r>
            <a:r>
              <a:rPr lang="fr-FR" sz="1400" b="0" dirty="0">
                <a:solidFill>
                  <a:srgbClr val="080808"/>
                </a:solidFill>
              </a:rPr>
              <a:t>d’Ile-de-France, en particulier au métro </a:t>
            </a:r>
            <a:r>
              <a:rPr lang="fr-FR" sz="1400" b="0" dirty="0" smtClean="0">
                <a:solidFill>
                  <a:srgbClr val="080808"/>
                </a:solidFill>
              </a:rPr>
              <a:t>automatique</a:t>
            </a:r>
          </a:p>
          <a:p>
            <a:pPr marL="285750" indent="-285750" algn="just">
              <a:lnSpc>
                <a:spcPts val="15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b="0" dirty="0" smtClean="0">
                <a:solidFill>
                  <a:srgbClr val="080808"/>
                </a:solidFill>
              </a:rPr>
              <a:t>Attentes associées </a:t>
            </a:r>
            <a:r>
              <a:rPr lang="fr-FR" sz="1400" b="0" dirty="0">
                <a:solidFill>
                  <a:srgbClr val="080808"/>
                </a:solidFill>
              </a:rPr>
              <a:t>: </a:t>
            </a:r>
          </a:p>
          <a:p>
            <a:pPr marL="540000" lvl="1" indent="-285750" algn="just">
              <a:lnSpc>
                <a:spcPts val="15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b="0" dirty="0">
                <a:solidFill>
                  <a:srgbClr val="080808"/>
                </a:solidFill>
              </a:rPr>
              <a:t>rejoindre les 1ère et 2ème couronnes franciliennes sans passer par le centre de </a:t>
            </a:r>
            <a:r>
              <a:rPr lang="fr-FR" sz="1400" b="0" dirty="0" smtClean="0">
                <a:solidFill>
                  <a:srgbClr val="080808"/>
                </a:solidFill>
              </a:rPr>
              <a:t>Paris</a:t>
            </a:r>
          </a:p>
          <a:p>
            <a:pPr marL="540000" lvl="1" indent="-285750" algn="just">
              <a:lnSpc>
                <a:spcPts val="15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b="0" dirty="0">
                <a:solidFill>
                  <a:srgbClr val="080808"/>
                </a:solidFill>
              </a:rPr>
              <a:t>faciliter l’accès aux aéroports</a:t>
            </a:r>
          </a:p>
          <a:p>
            <a:pPr marL="540000" lvl="1" indent="-285750" algn="just">
              <a:lnSpc>
                <a:spcPts val="15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b="0" dirty="0" smtClean="0">
                <a:solidFill>
                  <a:srgbClr val="080808"/>
                </a:solidFill>
              </a:rPr>
              <a:t>opportunité </a:t>
            </a:r>
            <a:r>
              <a:rPr lang="fr-FR" sz="1400" b="0" dirty="0">
                <a:solidFill>
                  <a:srgbClr val="080808"/>
                </a:solidFill>
              </a:rPr>
              <a:t>à plus long terme d’accéder au réseau TAGV  </a:t>
            </a:r>
            <a:r>
              <a:rPr lang="fr-FR" sz="1400" b="0" dirty="0" err="1">
                <a:solidFill>
                  <a:srgbClr val="080808"/>
                </a:solidFill>
              </a:rPr>
              <a:t>Intersecteurs</a:t>
            </a:r>
            <a:r>
              <a:rPr lang="fr-FR" sz="1400" b="0" dirty="0">
                <a:solidFill>
                  <a:srgbClr val="080808"/>
                </a:solidFill>
              </a:rPr>
              <a:t> </a:t>
            </a:r>
            <a:endParaRPr lang="fr-FR" sz="1200" b="0" dirty="0">
              <a:solidFill>
                <a:srgbClr val="080808"/>
              </a:solidFill>
            </a:endParaRPr>
          </a:p>
          <a:p>
            <a:pPr marL="285750" indent="-285750" algn="just">
              <a:lnSpc>
                <a:spcPts val="1200"/>
              </a:lnSpc>
              <a:buFont typeface="Wingdings" panose="05000000000000000000" pitchFamily="2" charset="2"/>
              <a:buChar char="Ø"/>
            </a:pPr>
            <a:endParaRPr lang="fr-FR" sz="1200" dirty="0">
              <a:solidFill>
                <a:srgbClr val="080808"/>
              </a:solidFill>
            </a:endParaRPr>
          </a:p>
          <a:p>
            <a:pPr marL="312738" lvl="1" indent="0" algn="just">
              <a:lnSpc>
                <a:spcPts val="1200"/>
              </a:lnSpc>
              <a:buNone/>
            </a:pPr>
            <a:endParaRPr lang="fr-FR" sz="1200" b="0" dirty="0">
              <a:solidFill>
                <a:srgbClr val="080808"/>
              </a:solidFill>
            </a:endParaRPr>
          </a:p>
          <a:p>
            <a:pPr lvl="2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Tx/>
              <a:buChar char="-"/>
            </a:pPr>
            <a:endParaRPr lang="fr-FR" sz="1200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0" algn="just">
              <a:lnSpc>
                <a:spcPts val="1200"/>
              </a:lnSpc>
            </a:pPr>
            <a:endParaRPr lang="fr-FR" sz="1200" dirty="0"/>
          </a:p>
          <a:p>
            <a:pPr lvl="2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b="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marL="842962" lvl="2" indent="0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None/>
            </a:pPr>
            <a:r>
              <a:rPr lang="fr-FR" sz="1200" b="0" i="1" kern="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</a:p>
          <a:p>
            <a:pPr lvl="1" algn="just">
              <a:lnSpc>
                <a:spcPts val="1200"/>
              </a:lnSpc>
              <a:buClr>
                <a:srgbClr val="FA1035"/>
              </a:buClr>
              <a:buFont typeface="Courier New" pitchFamily="49" charset="0"/>
              <a:buChar char="o"/>
            </a:pPr>
            <a:endParaRPr lang="fr-FR" sz="1200" b="0" kern="0" dirty="0" smtClean="0">
              <a:solidFill>
                <a:srgbClr val="000000"/>
              </a:solidFill>
            </a:endParaRPr>
          </a:p>
          <a:p>
            <a:pPr algn="just">
              <a:lnSpc>
                <a:spcPts val="1200"/>
              </a:lnSpc>
            </a:pPr>
            <a:endParaRPr lang="fr-FR" sz="1200" kern="0" dirty="0" smtClean="0">
              <a:solidFill>
                <a:srgbClr val="FA1035"/>
              </a:solidFill>
            </a:endParaRPr>
          </a:p>
          <a:p>
            <a:pPr algn="just">
              <a:lnSpc>
                <a:spcPts val="1200"/>
              </a:lnSpc>
            </a:pPr>
            <a:endParaRPr lang="fr-FR" sz="1200" kern="0" dirty="0" smtClean="0">
              <a:solidFill>
                <a:srgbClr val="FA1035"/>
              </a:solidFill>
            </a:endParaRPr>
          </a:p>
          <a:p>
            <a:pPr lvl="1" algn="just">
              <a:lnSpc>
                <a:spcPts val="1200"/>
              </a:lnSpc>
              <a:buClr>
                <a:srgbClr val="FA1035"/>
              </a:buClr>
            </a:pPr>
            <a:endParaRPr lang="fr-FR" sz="1200" b="0" kern="0" dirty="0" smtClean="0">
              <a:solidFill>
                <a:srgbClr val="000000"/>
              </a:solidFill>
            </a:endParaRPr>
          </a:p>
          <a:p>
            <a:pPr lvl="2" algn="just">
              <a:lnSpc>
                <a:spcPts val="1200"/>
              </a:lnSpc>
            </a:pPr>
            <a:endParaRPr lang="fr-FR" sz="1200" kern="0" dirty="0" smtClean="0">
              <a:solidFill>
                <a:srgbClr val="000000"/>
              </a:solidFill>
            </a:endParaRPr>
          </a:p>
        </p:txBody>
      </p:sp>
      <p:sp>
        <p:nvSpPr>
          <p:cNvPr id="28" name="Espace réservé du contenu 2"/>
          <p:cNvSpPr txBox="1">
            <a:spLocks/>
          </p:cNvSpPr>
          <p:nvPr/>
        </p:nvSpPr>
        <p:spPr bwMode="gray">
          <a:xfrm>
            <a:off x="4901793" y="2428284"/>
            <a:ext cx="3444866" cy="64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285750" indent="-285750" algn="just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b="0" dirty="0" smtClean="0">
                <a:solidFill>
                  <a:srgbClr val="080808"/>
                </a:solidFill>
              </a:rPr>
              <a:t>arrêt de trains TAGV «</a:t>
            </a:r>
            <a:r>
              <a:rPr lang="fr-FR" sz="1400" b="0" dirty="0">
                <a:solidFill>
                  <a:srgbClr val="080808"/>
                </a:solidFill>
              </a:rPr>
              <a:t> </a:t>
            </a:r>
            <a:r>
              <a:rPr lang="fr-FR" sz="1400" b="0" dirty="0" err="1">
                <a:solidFill>
                  <a:srgbClr val="080808"/>
                </a:solidFill>
              </a:rPr>
              <a:t>intersecteur</a:t>
            </a:r>
            <a:r>
              <a:rPr lang="fr-FR" sz="1400" b="0" dirty="0">
                <a:solidFill>
                  <a:srgbClr val="080808"/>
                </a:solidFill>
              </a:rPr>
              <a:t> </a:t>
            </a:r>
            <a:r>
              <a:rPr lang="fr-FR" sz="1400" b="0" dirty="0" smtClean="0">
                <a:solidFill>
                  <a:srgbClr val="080808"/>
                </a:solidFill>
              </a:rPr>
              <a:t>»</a:t>
            </a:r>
          </a:p>
          <a:p>
            <a:pPr marL="285750" indent="-285750" algn="just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b="0" dirty="0" smtClean="0">
                <a:solidFill>
                  <a:srgbClr val="080808"/>
                </a:solidFill>
              </a:rPr>
              <a:t>attentes en termes d’intermodalité </a:t>
            </a:r>
            <a:r>
              <a:rPr lang="fr-FR" sz="1400" b="0" dirty="0">
                <a:solidFill>
                  <a:srgbClr val="080808"/>
                </a:solidFill>
              </a:rPr>
              <a:t>à préciser. </a:t>
            </a:r>
          </a:p>
          <a:p>
            <a:pPr marL="285750" indent="-285750">
              <a:lnSpc>
                <a:spcPts val="1200"/>
              </a:lnSpc>
              <a:buFontTx/>
              <a:buChar char="-"/>
            </a:pPr>
            <a:endParaRPr lang="fr-FR" sz="1200" b="0" dirty="0">
              <a:solidFill>
                <a:srgbClr val="080808"/>
              </a:solidFill>
            </a:endParaRPr>
          </a:p>
          <a:p>
            <a:pPr marL="285750" indent="-285750" algn="just">
              <a:lnSpc>
                <a:spcPts val="1200"/>
              </a:lnSpc>
              <a:buFont typeface="Wingdings" panose="05000000000000000000" pitchFamily="2" charset="2"/>
              <a:buChar char="Ø"/>
            </a:pPr>
            <a:endParaRPr lang="fr-FR" sz="1200" dirty="0">
              <a:solidFill>
                <a:srgbClr val="080808"/>
              </a:solidFill>
            </a:endParaRPr>
          </a:p>
          <a:p>
            <a:pPr marL="312738" lvl="1" indent="0" algn="just">
              <a:lnSpc>
                <a:spcPts val="1200"/>
              </a:lnSpc>
              <a:buNone/>
            </a:pPr>
            <a:endParaRPr lang="fr-FR" sz="1200" b="0" dirty="0">
              <a:solidFill>
                <a:srgbClr val="080808"/>
              </a:solidFill>
            </a:endParaRPr>
          </a:p>
          <a:p>
            <a:pPr lvl="2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Tx/>
              <a:buChar char="-"/>
            </a:pPr>
            <a:endParaRPr lang="fr-FR" sz="1200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0" algn="just">
              <a:lnSpc>
                <a:spcPts val="1200"/>
              </a:lnSpc>
            </a:pPr>
            <a:endParaRPr lang="fr-FR" sz="1200" dirty="0"/>
          </a:p>
          <a:p>
            <a:pPr lvl="2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b="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marL="842962" lvl="2" indent="0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None/>
            </a:pPr>
            <a:r>
              <a:rPr lang="fr-FR" sz="1200" b="0" i="1" kern="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</a:p>
          <a:p>
            <a:pPr lvl="1" algn="just">
              <a:lnSpc>
                <a:spcPts val="1200"/>
              </a:lnSpc>
              <a:buClr>
                <a:srgbClr val="FA1035"/>
              </a:buClr>
              <a:buFont typeface="Courier New" pitchFamily="49" charset="0"/>
              <a:buChar char="o"/>
            </a:pPr>
            <a:endParaRPr lang="fr-FR" sz="1200" b="0" kern="0" dirty="0" smtClean="0">
              <a:solidFill>
                <a:srgbClr val="000000"/>
              </a:solidFill>
            </a:endParaRPr>
          </a:p>
          <a:p>
            <a:pPr algn="just">
              <a:lnSpc>
                <a:spcPts val="1200"/>
              </a:lnSpc>
            </a:pPr>
            <a:endParaRPr lang="fr-FR" sz="1200" kern="0" dirty="0" smtClean="0">
              <a:solidFill>
                <a:srgbClr val="FA1035"/>
              </a:solidFill>
            </a:endParaRPr>
          </a:p>
          <a:p>
            <a:pPr algn="just">
              <a:lnSpc>
                <a:spcPts val="1200"/>
              </a:lnSpc>
            </a:pPr>
            <a:endParaRPr lang="fr-FR" sz="1200" kern="0" dirty="0" smtClean="0">
              <a:solidFill>
                <a:srgbClr val="FA1035"/>
              </a:solidFill>
            </a:endParaRPr>
          </a:p>
          <a:p>
            <a:pPr lvl="1" algn="just">
              <a:lnSpc>
                <a:spcPts val="1200"/>
              </a:lnSpc>
              <a:buClr>
                <a:srgbClr val="FA1035"/>
              </a:buClr>
            </a:pPr>
            <a:endParaRPr lang="fr-FR" sz="1200" b="0" kern="0" dirty="0" smtClean="0">
              <a:solidFill>
                <a:srgbClr val="000000"/>
              </a:solidFill>
            </a:endParaRPr>
          </a:p>
          <a:p>
            <a:pPr lvl="2" algn="just">
              <a:lnSpc>
                <a:spcPts val="1200"/>
              </a:lnSpc>
            </a:pPr>
            <a:endParaRPr lang="fr-FR" sz="1200" kern="0" dirty="0" smtClean="0">
              <a:solidFill>
                <a:srgbClr val="000000"/>
              </a:solidFill>
            </a:endParaRPr>
          </a:p>
        </p:txBody>
      </p:sp>
      <p:sp>
        <p:nvSpPr>
          <p:cNvPr id="29" name="Espace réservé du contenu 2"/>
          <p:cNvSpPr txBox="1">
            <a:spLocks/>
          </p:cNvSpPr>
          <p:nvPr/>
        </p:nvSpPr>
        <p:spPr bwMode="gray">
          <a:xfrm>
            <a:off x="4885839" y="4336497"/>
            <a:ext cx="3384375" cy="53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285750" indent="-285750">
              <a:lnSpc>
                <a:spcPts val="15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b="0" dirty="0" smtClean="0">
                <a:solidFill>
                  <a:srgbClr val="080808"/>
                </a:solidFill>
              </a:rPr>
              <a:t>Questionnement sur les fonctionnalités permises par les différentes configurations plutôt que sur les fonctionnalités attendues…</a:t>
            </a:r>
          </a:p>
          <a:p>
            <a:pPr marL="285750" indent="-285750" algn="just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endParaRPr lang="fr-FR" sz="1400" b="0" dirty="0">
              <a:solidFill>
                <a:srgbClr val="080808"/>
              </a:solidFill>
            </a:endParaRPr>
          </a:p>
          <a:p>
            <a:pPr marL="285750" indent="-285750">
              <a:lnSpc>
                <a:spcPts val="1200"/>
              </a:lnSpc>
              <a:buFontTx/>
              <a:buChar char="-"/>
            </a:pPr>
            <a:endParaRPr lang="fr-FR" sz="1200" b="0" dirty="0">
              <a:solidFill>
                <a:srgbClr val="080808"/>
              </a:solidFill>
            </a:endParaRPr>
          </a:p>
          <a:p>
            <a:pPr marL="285750" indent="-285750" algn="just">
              <a:lnSpc>
                <a:spcPts val="1200"/>
              </a:lnSpc>
              <a:buFont typeface="Wingdings" panose="05000000000000000000" pitchFamily="2" charset="2"/>
              <a:buChar char="Ø"/>
            </a:pPr>
            <a:endParaRPr lang="fr-FR" sz="1200" dirty="0">
              <a:solidFill>
                <a:srgbClr val="080808"/>
              </a:solidFill>
            </a:endParaRPr>
          </a:p>
          <a:p>
            <a:pPr marL="312738" lvl="1" indent="0" algn="just">
              <a:lnSpc>
                <a:spcPts val="1200"/>
              </a:lnSpc>
              <a:buNone/>
            </a:pPr>
            <a:endParaRPr lang="fr-FR" sz="1200" b="0" dirty="0">
              <a:solidFill>
                <a:srgbClr val="080808"/>
              </a:solidFill>
            </a:endParaRPr>
          </a:p>
          <a:p>
            <a:pPr lvl="2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Tx/>
              <a:buChar char="-"/>
            </a:pPr>
            <a:endParaRPr lang="fr-FR" sz="1200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0" algn="just">
              <a:lnSpc>
                <a:spcPts val="1200"/>
              </a:lnSpc>
            </a:pPr>
            <a:endParaRPr lang="fr-FR" sz="1200" dirty="0"/>
          </a:p>
          <a:p>
            <a:pPr lvl="2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b="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marL="842962" lvl="2" indent="0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None/>
            </a:pPr>
            <a:r>
              <a:rPr lang="fr-FR" sz="1200" b="0" i="1" kern="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</a:p>
          <a:p>
            <a:pPr lvl="1" algn="just">
              <a:lnSpc>
                <a:spcPts val="1200"/>
              </a:lnSpc>
              <a:buClr>
                <a:srgbClr val="FA1035"/>
              </a:buClr>
              <a:buFont typeface="Courier New" pitchFamily="49" charset="0"/>
              <a:buChar char="o"/>
            </a:pPr>
            <a:endParaRPr lang="fr-FR" sz="1200" b="0" kern="0" dirty="0" smtClean="0">
              <a:solidFill>
                <a:srgbClr val="000000"/>
              </a:solidFill>
            </a:endParaRPr>
          </a:p>
          <a:p>
            <a:pPr algn="just">
              <a:lnSpc>
                <a:spcPts val="1200"/>
              </a:lnSpc>
            </a:pPr>
            <a:endParaRPr lang="fr-FR" sz="1200" kern="0" dirty="0" smtClean="0">
              <a:solidFill>
                <a:srgbClr val="FA1035"/>
              </a:solidFill>
            </a:endParaRPr>
          </a:p>
          <a:p>
            <a:pPr algn="just">
              <a:lnSpc>
                <a:spcPts val="1200"/>
              </a:lnSpc>
            </a:pPr>
            <a:endParaRPr lang="fr-FR" sz="1200" kern="0" dirty="0" smtClean="0">
              <a:solidFill>
                <a:srgbClr val="FA1035"/>
              </a:solidFill>
            </a:endParaRPr>
          </a:p>
          <a:p>
            <a:pPr lvl="1" algn="just">
              <a:lnSpc>
                <a:spcPts val="1200"/>
              </a:lnSpc>
              <a:buClr>
                <a:srgbClr val="FA1035"/>
              </a:buClr>
            </a:pPr>
            <a:endParaRPr lang="fr-FR" sz="1200" b="0" kern="0" dirty="0" smtClean="0">
              <a:solidFill>
                <a:srgbClr val="000000"/>
              </a:solidFill>
            </a:endParaRPr>
          </a:p>
          <a:p>
            <a:pPr lvl="2" algn="just">
              <a:lnSpc>
                <a:spcPts val="1200"/>
              </a:lnSpc>
            </a:pPr>
            <a:endParaRPr lang="fr-FR" sz="1200" kern="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87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/>
              <a:pPr/>
              <a:t>16</a:t>
            </a:fld>
            <a:endParaRPr lang="fr-FR" altLang="fr-FR" sz="12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387474"/>
            <a:ext cx="8964488" cy="4201765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655638" indent="-342900">
              <a:defRPr/>
            </a:pPr>
            <a:r>
              <a:rPr lang="fr-FR" sz="4000" dirty="0" smtClean="0">
                <a:latin typeface="+mj-lt"/>
                <a:ea typeface="+mj-ea"/>
                <a:cs typeface="+mj-cs"/>
              </a:rPr>
              <a:t>	</a:t>
            </a:r>
            <a:r>
              <a:rPr lang="fr-FR" dirty="0" smtClean="0"/>
              <a:t>Retour des questionnaires, premiers enseignements</a:t>
            </a:r>
            <a:r>
              <a:rPr lang="fr-FR" sz="4800" dirty="0" smtClean="0">
                <a:latin typeface="+mj-lt"/>
                <a:ea typeface="+mj-ea"/>
                <a:cs typeface="+mj-cs"/>
              </a:rPr>
              <a:t/>
            </a:r>
            <a:br>
              <a:rPr lang="fr-FR" sz="4800" dirty="0" smtClean="0">
                <a:latin typeface="+mj-lt"/>
                <a:ea typeface="+mj-ea"/>
                <a:cs typeface="+mj-cs"/>
              </a:rPr>
            </a:br>
            <a:endParaRPr lang="fr-FR" sz="4800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0455" y="0"/>
            <a:ext cx="7392987" cy="1193800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fr-FR" dirty="0" smtClean="0">
                <a:solidFill>
                  <a:schemeClr val="bg1"/>
                </a:solidFill>
              </a:rPr>
              <a:t>Chapitre B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19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493650" y="2209453"/>
            <a:ext cx="7984108" cy="251569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517525" y="1088740"/>
            <a:ext cx="7940675" cy="3996444"/>
          </a:xfrm>
        </p:spPr>
        <p:txBody>
          <a:bodyPr/>
          <a:lstStyle/>
          <a:p>
            <a:pPr lvl="0" algn="just"/>
            <a:r>
              <a:rPr lang="fr-FR" sz="1800" dirty="0" smtClean="0">
                <a:solidFill>
                  <a:schemeClr val="tx1"/>
                </a:solidFill>
              </a:rPr>
              <a:t>16 </a:t>
            </a:r>
            <a:r>
              <a:rPr lang="fr-FR" sz="1800" dirty="0">
                <a:solidFill>
                  <a:schemeClr val="tx1"/>
                </a:solidFill>
              </a:rPr>
              <a:t>questionnaires reçus par SNCF Réseau </a:t>
            </a:r>
            <a:r>
              <a:rPr lang="fr-FR" sz="1800" b="0" dirty="0">
                <a:solidFill>
                  <a:schemeClr val="tx1"/>
                </a:solidFill>
              </a:rPr>
              <a:t>(3 x Régions, Stif, 3 x CESER, HAROPA, Caen-la-mer, </a:t>
            </a:r>
            <a:r>
              <a:rPr lang="fr-FR" sz="1800" b="0" dirty="0" err="1">
                <a:solidFill>
                  <a:schemeClr val="tx1"/>
                </a:solidFill>
              </a:rPr>
              <a:t>Codah</a:t>
            </a:r>
            <a:r>
              <a:rPr lang="fr-FR" sz="1800" b="0" dirty="0">
                <a:solidFill>
                  <a:schemeClr val="tx1"/>
                </a:solidFill>
              </a:rPr>
              <a:t>, Calvados, Val d’Oise, Yvelines</a:t>
            </a:r>
            <a:r>
              <a:rPr lang="fr-FR" sz="1800" b="0" dirty="0" smtClean="0">
                <a:solidFill>
                  <a:schemeClr val="tx1"/>
                </a:solidFill>
              </a:rPr>
              <a:t>, Hauts de Seine, </a:t>
            </a:r>
            <a:r>
              <a:rPr lang="fr-FR" sz="1800" b="0" dirty="0">
                <a:solidFill>
                  <a:schemeClr val="tx1"/>
                </a:solidFill>
              </a:rPr>
              <a:t>CAMY, CASE</a:t>
            </a:r>
            <a:r>
              <a:rPr lang="fr-FR" sz="1800" b="0" dirty="0" smtClean="0">
                <a:solidFill>
                  <a:schemeClr val="tx1"/>
                </a:solidFill>
              </a:rPr>
              <a:t>)</a:t>
            </a:r>
          </a:p>
          <a:p>
            <a:pPr lvl="0" algn="just"/>
            <a:endParaRPr lang="fr-FR" sz="1800" b="0" dirty="0">
              <a:solidFill>
                <a:schemeClr val="tx1"/>
              </a:solidFill>
            </a:endParaRPr>
          </a:p>
          <a:p>
            <a:pPr lvl="0" algn="just"/>
            <a:endParaRPr lang="fr-FR" sz="1800" b="0" dirty="0" smtClean="0">
              <a:solidFill>
                <a:schemeClr val="tx1"/>
              </a:solidFill>
            </a:endParaRPr>
          </a:p>
          <a:p>
            <a:pPr lvl="0" algn="just"/>
            <a:endParaRPr lang="fr-FR" sz="1800" b="0" dirty="0">
              <a:solidFill>
                <a:schemeClr val="tx1"/>
              </a:solidFill>
            </a:endParaRPr>
          </a:p>
          <a:p>
            <a:pPr lvl="0" algn="just"/>
            <a:endParaRPr lang="fr-FR" sz="1800" b="0" dirty="0" smtClean="0">
              <a:solidFill>
                <a:schemeClr val="tx1"/>
              </a:solidFill>
            </a:endParaRPr>
          </a:p>
          <a:p>
            <a:pPr lvl="0" algn="just"/>
            <a:endParaRPr lang="fr-FR" sz="1800" b="0" dirty="0">
              <a:solidFill>
                <a:schemeClr val="tx1"/>
              </a:solidFill>
            </a:endParaRPr>
          </a:p>
          <a:p>
            <a:pPr lvl="0" algn="just"/>
            <a:endParaRPr lang="fr-FR" sz="1800" b="0" dirty="0" smtClean="0">
              <a:solidFill>
                <a:schemeClr val="tx1"/>
              </a:solidFill>
            </a:endParaRPr>
          </a:p>
          <a:p>
            <a:pPr lvl="0" algn="just"/>
            <a:endParaRPr lang="fr-FR" sz="1800" b="0" dirty="0">
              <a:solidFill>
                <a:schemeClr val="tx1"/>
              </a:solidFill>
            </a:endParaRPr>
          </a:p>
          <a:p>
            <a:pPr algn="just"/>
            <a:r>
              <a:rPr lang="fr-FR" sz="1800" b="0" i="1" dirty="0" smtClean="0">
                <a:solidFill>
                  <a:schemeClr val="tx1"/>
                </a:solidFill>
              </a:rPr>
              <a:t> </a:t>
            </a:r>
            <a:endParaRPr lang="fr-FR" sz="1800" b="0" u="sng" dirty="0" smtClean="0">
              <a:solidFill>
                <a:schemeClr val="tx1"/>
              </a:solidFill>
            </a:endParaRPr>
          </a:p>
        </p:txBody>
      </p:sp>
      <p:sp>
        <p:nvSpPr>
          <p:cNvPr id="4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8223311" cy="838200"/>
          </a:xfrm>
        </p:spPr>
        <p:txBody>
          <a:bodyPr/>
          <a:lstStyle/>
          <a:p>
            <a:r>
              <a:rPr lang="fr-FR" sz="2200" dirty="0"/>
              <a:t>B</a:t>
            </a:r>
            <a:r>
              <a:rPr lang="fr-FR" sz="2200" dirty="0" smtClean="0"/>
              <a:t> – </a:t>
            </a:r>
            <a:r>
              <a:rPr lang="fr-FR" sz="2200" dirty="0"/>
              <a:t>Retour des questionnaires, premiers enseignements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17</a:t>
            </a:fld>
            <a:endParaRPr lang="fr-FR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gray">
          <a:xfrm>
            <a:off x="611560" y="2286050"/>
            <a:ext cx="385242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just"/>
            <a:r>
              <a:rPr lang="fr-FR" sz="1500" dirty="0" smtClean="0">
                <a:solidFill>
                  <a:srgbClr val="080808"/>
                </a:solidFill>
              </a:rPr>
              <a:t>Thèmes </a:t>
            </a:r>
            <a:r>
              <a:rPr lang="fr-FR" sz="1500" dirty="0">
                <a:solidFill>
                  <a:srgbClr val="080808"/>
                </a:solidFill>
              </a:rPr>
              <a:t>les plus largement </a:t>
            </a:r>
            <a:r>
              <a:rPr lang="fr-FR" sz="1500" dirty="0" smtClean="0">
                <a:solidFill>
                  <a:srgbClr val="080808"/>
                </a:solidFill>
              </a:rPr>
              <a:t>abordés :</a:t>
            </a:r>
            <a:endParaRPr lang="fr-FR" sz="1500" dirty="0">
              <a:solidFill>
                <a:srgbClr val="080808"/>
              </a:solidFill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fr-FR" sz="1500" b="0" dirty="0" smtClean="0">
                <a:solidFill>
                  <a:srgbClr val="080808"/>
                </a:solidFill>
              </a:rPr>
              <a:t>relations </a:t>
            </a:r>
            <a:r>
              <a:rPr lang="fr-FR" sz="1500" b="0" dirty="0">
                <a:solidFill>
                  <a:srgbClr val="080808"/>
                </a:solidFill>
              </a:rPr>
              <a:t>interrégionales 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fr-FR" sz="1500" b="0" dirty="0" smtClean="0">
                <a:solidFill>
                  <a:srgbClr val="080808"/>
                </a:solidFill>
              </a:rPr>
              <a:t>relations </a:t>
            </a:r>
            <a:r>
              <a:rPr lang="fr-FR" sz="1500" b="0" dirty="0">
                <a:solidFill>
                  <a:srgbClr val="080808"/>
                </a:solidFill>
              </a:rPr>
              <a:t>entre grandes villes </a:t>
            </a:r>
            <a:r>
              <a:rPr lang="fr-FR" sz="1500" b="0" dirty="0" smtClean="0">
                <a:solidFill>
                  <a:srgbClr val="080808"/>
                </a:solidFill>
              </a:rPr>
              <a:t>normandes</a:t>
            </a:r>
            <a:endParaRPr lang="fr-FR" sz="1500" b="0" dirty="0">
              <a:solidFill>
                <a:srgbClr val="080808"/>
              </a:solidFill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fr-FR" sz="1500" b="0" dirty="0" smtClean="0">
                <a:solidFill>
                  <a:srgbClr val="080808"/>
                </a:solidFill>
              </a:rPr>
              <a:t>évolutions </a:t>
            </a:r>
            <a:r>
              <a:rPr lang="fr-FR" sz="1500" b="0" dirty="0">
                <a:solidFill>
                  <a:srgbClr val="080808"/>
                </a:solidFill>
              </a:rPr>
              <a:t>sur le réseau existant en Ile-de-France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fr-FR" sz="1500" b="0" dirty="0" smtClean="0">
                <a:solidFill>
                  <a:srgbClr val="080808"/>
                </a:solidFill>
              </a:rPr>
              <a:t>gare </a:t>
            </a:r>
            <a:r>
              <a:rPr lang="fr-FR" sz="1500" b="0" dirty="0">
                <a:solidFill>
                  <a:srgbClr val="080808"/>
                </a:solidFill>
              </a:rPr>
              <a:t>nouvelle de Nanterre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fr-FR" sz="1500" b="0" dirty="0" smtClean="0">
                <a:solidFill>
                  <a:srgbClr val="080808"/>
                </a:solidFill>
              </a:rPr>
              <a:t>fret</a:t>
            </a:r>
          </a:p>
          <a:p>
            <a:pPr lvl="2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Tx/>
              <a:buChar char="-"/>
            </a:pPr>
            <a:endParaRPr lang="fr-FR" sz="1300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0" algn="just"/>
            <a:endParaRPr lang="fr-FR" sz="1300" dirty="0"/>
          </a:p>
          <a:p>
            <a:pPr lvl="2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b="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marL="842962" lvl="2" indent="0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None/>
            </a:pPr>
            <a:r>
              <a:rPr lang="fr-FR" sz="1300" b="0" i="1" kern="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</a:p>
          <a:p>
            <a:pPr lvl="1" algn="just">
              <a:buClr>
                <a:srgbClr val="FA1035"/>
              </a:buClr>
              <a:buFont typeface="Courier New" pitchFamily="49" charset="0"/>
              <a:buChar char="o"/>
            </a:pPr>
            <a:endParaRPr lang="fr-FR" sz="1300" b="0" kern="0" dirty="0" smtClean="0">
              <a:solidFill>
                <a:srgbClr val="000000"/>
              </a:solidFill>
            </a:endParaRPr>
          </a:p>
          <a:p>
            <a:pPr algn="just"/>
            <a:endParaRPr lang="fr-FR" sz="1300" kern="0" dirty="0" smtClean="0">
              <a:solidFill>
                <a:srgbClr val="FA1035"/>
              </a:solidFill>
            </a:endParaRPr>
          </a:p>
          <a:p>
            <a:pPr algn="just"/>
            <a:endParaRPr lang="fr-FR" sz="1300" kern="0" dirty="0" smtClean="0">
              <a:solidFill>
                <a:srgbClr val="FA1035"/>
              </a:solidFill>
            </a:endParaRPr>
          </a:p>
          <a:p>
            <a:pPr lvl="1" algn="just">
              <a:buClr>
                <a:srgbClr val="FA1035"/>
              </a:buClr>
            </a:pPr>
            <a:endParaRPr lang="fr-FR" sz="1300" b="0" kern="0" dirty="0" smtClean="0">
              <a:solidFill>
                <a:srgbClr val="000000"/>
              </a:solidFill>
            </a:endParaRPr>
          </a:p>
          <a:p>
            <a:pPr lvl="2" algn="just"/>
            <a:endParaRPr lang="fr-FR" sz="1300" kern="0" dirty="0" smtClean="0">
              <a:solidFill>
                <a:srgbClr val="000000"/>
              </a:solidFill>
            </a:endParaRP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 bwMode="gray">
          <a:xfrm>
            <a:off x="4581898" y="2286050"/>
            <a:ext cx="385242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just"/>
            <a:r>
              <a:rPr lang="fr-FR" sz="1500" dirty="0" smtClean="0">
                <a:solidFill>
                  <a:srgbClr val="080808"/>
                </a:solidFill>
              </a:rPr>
              <a:t>Thèmes les moins abordés :</a:t>
            </a:r>
            <a:endParaRPr lang="fr-FR" sz="1500" dirty="0">
              <a:solidFill>
                <a:srgbClr val="080808"/>
              </a:solidFill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fr-FR" sz="1500" b="0" dirty="0">
                <a:solidFill>
                  <a:srgbClr val="080808"/>
                </a:solidFill>
              </a:rPr>
              <a:t>gares nouvelles </a:t>
            </a:r>
            <a:r>
              <a:rPr lang="fr-FR" sz="1500" b="0" dirty="0" smtClean="0">
                <a:solidFill>
                  <a:srgbClr val="080808"/>
                </a:solidFill>
              </a:rPr>
              <a:t>d’Evreux et </a:t>
            </a:r>
            <a:r>
              <a:rPr lang="fr-FR" sz="1500" b="0" dirty="0">
                <a:solidFill>
                  <a:srgbClr val="080808"/>
                </a:solidFill>
              </a:rPr>
              <a:t>Louviers-Val de </a:t>
            </a:r>
            <a:r>
              <a:rPr lang="fr-FR" sz="1500" b="0" dirty="0" err="1">
                <a:solidFill>
                  <a:srgbClr val="080808"/>
                </a:solidFill>
              </a:rPr>
              <a:t>Reuil</a:t>
            </a:r>
            <a:endParaRPr lang="fr-FR" sz="1500" b="0" dirty="0">
              <a:solidFill>
                <a:srgbClr val="080808"/>
              </a:solidFill>
            </a:endParaRPr>
          </a:p>
          <a:p>
            <a:pPr lvl="2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Tx/>
              <a:buChar char="-"/>
            </a:pPr>
            <a:endParaRPr lang="fr-FR" sz="1300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0" algn="just"/>
            <a:endParaRPr lang="fr-FR" sz="1300" dirty="0"/>
          </a:p>
          <a:p>
            <a:pPr lvl="2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b="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marL="842962" lvl="2" indent="0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None/>
            </a:pPr>
            <a:r>
              <a:rPr lang="fr-FR" sz="1300" b="0" i="1" kern="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</a:p>
          <a:p>
            <a:pPr lvl="1" algn="just">
              <a:buClr>
                <a:srgbClr val="FA1035"/>
              </a:buClr>
              <a:buFont typeface="Courier New" pitchFamily="49" charset="0"/>
              <a:buChar char="o"/>
            </a:pPr>
            <a:endParaRPr lang="fr-FR" sz="1300" b="0" kern="0" dirty="0" smtClean="0">
              <a:solidFill>
                <a:srgbClr val="000000"/>
              </a:solidFill>
            </a:endParaRPr>
          </a:p>
          <a:p>
            <a:pPr algn="just"/>
            <a:endParaRPr lang="fr-FR" sz="1300" kern="0" dirty="0" smtClean="0">
              <a:solidFill>
                <a:srgbClr val="FA1035"/>
              </a:solidFill>
            </a:endParaRPr>
          </a:p>
          <a:p>
            <a:pPr algn="just"/>
            <a:endParaRPr lang="fr-FR" sz="1300" kern="0" dirty="0" smtClean="0">
              <a:solidFill>
                <a:srgbClr val="FA1035"/>
              </a:solidFill>
            </a:endParaRPr>
          </a:p>
          <a:p>
            <a:pPr lvl="1" algn="just">
              <a:buClr>
                <a:srgbClr val="FA1035"/>
              </a:buClr>
            </a:pPr>
            <a:endParaRPr lang="fr-FR" sz="1300" b="0" kern="0" dirty="0" smtClean="0">
              <a:solidFill>
                <a:srgbClr val="000000"/>
              </a:solidFill>
            </a:endParaRPr>
          </a:p>
          <a:p>
            <a:pPr lvl="2" algn="just"/>
            <a:endParaRPr lang="fr-FR" sz="1300" kern="0" dirty="0" smtClean="0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93650" y="5193196"/>
            <a:ext cx="79406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600" i="1" dirty="0"/>
              <a:t>! Les questionnaires reçus </a:t>
            </a:r>
            <a:r>
              <a:rPr lang="fr-FR" sz="1600" i="1" dirty="0" smtClean="0"/>
              <a:t>trop tardivement </a:t>
            </a:r>
            <a:r>
              <a:rPr lang="fr-FR" sz="1600" i="1" dirty="0"/>
              <a:t>(limite 18 mai) ne pourront pas être intégrés aux travaux des ateliers fonctionnalités de la vague 1 ! </a:t>
            </a:r>
          </a:p>
        </p:txBody>
      </p:sp>
    </p:spTree>
    <p:extLst>
      <p:ext uri="{BB962C8B-B14F-4D97-AF65-F5344CB8AC3E}">
        <p14:creationId xmlns:p14="http://schemas.microsoft.com/office/powerpoint/2010/main" val="309397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143508" y="1016732"/>
            <a:ext cx="8892988" cy="471731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lvl="1" indent="0" algn="just">
              <a:lnSpc>
                <a:spcPts val="1300"/>
              </a:lnSpc>
              <a:spcBef>
                <a:spcPct val="20000"/>
              </a:spcBef>
              <a:spcAft>
                <a:spcPct val="35000"/>
              </a:spcAft>
              <a:buClrTx/>
              <a:buNone/>
            </a:pPr>
            <a:endParaRPr lang="fr-FR" sz="1400" i="1" u="sng" dirty="0" smtClean="0"/>
          </a:p>
          <a:p>
            <a:pPr marL="0" lvl="1" indent="0" algn="just">
              <a:lnSpc>
                <a:spcPts val="1300"/>
              </a:lnSpc>
              <a:spcBef>
                <a:spcPct val="20000"/>
              </a:spcBef>
              <a:spcAft>
                <a:spcPct val="35000"/>
              </a:spcAft>
              <a:buClrTx/>
              <a:buNone/>
            </a:pPr>
            <a:endParaRPr lang="fr-FR" sz="1400" i="1" u="sng" dirty="0"/>
          </a:p>
          <a:p>
            <a:pPr marL="0" lvl="1" indent="0" algn="just">
              <a:lnSpc>
                <a:spcPts val="1300"/>
              </a:lnSpc>
              <a:spcBef>
                <a:spcPct val="20000"/>
              </a:spcBef>
              <a:spcAft>
                <a:spcPct val="35000"/>
              </a:spcAft>
              <a:buClrTx/>
              <a:buNone/>
            </a:pPr>
            <a:endParaRPr lang="fr-FR" sz="1400" i="1" u="sng" dirty="0" smtClean="0"/>
          </a:p>
          <a:p>
            <a:pPr marL="0" lvl="1" indent="0" algn="just">
              <a:lnSpc>
                <a:spcPts val="1300"/>
              </a:lnSpc>
              <a:spcBef>
                <a:spcPct val="20000"/>
              </a:spcBef>
              <a:spcAft>
                <a:spcPct val="35000"/>
              </a:spcAft>
              <a:buClrTx/>
              <a:buNone/>
            </a:pPr>
            <a:endParaRPr lang="fr-FR" sz="1400" i="1" u="sng" dirty="0"/>
          </a:p>
          <a:p>
            <a:pPr marL="0" lvl="1" indent="0" algn="just">
              <a:lnSpc>
                <a:spcPts val="1300"/>
              </a:lnSpc>
              <a:spcBef>
                <a:spcPct val="20000"/>
              </a:spcBef>
              <a:spcAft>
                <a:spcPct val="35000"/>
              </a:spcAft>
              <a:buClrTx/>
              <a:buNone/>
            </a:pPr>
            <a:r>
              <a:rPr lang="fr-FR" sz="1400" i="1" u="sng" dirty="0" smtClean="0">
                <a:solidFill>
                  <a:schemeClr val="bg1">
                    <a:lumMod val="50000"/>
                  </a:schemeClr>
                </a:solidFill>
              </a:rPr>
              <a:t>Atelier 2:</a:t>
            </a:r>
          </a:p>
          <a:p>
            <a:pPr marL="0" lvl="1" indent="0" algn="just">
              <a:lnSpc>
                <a:spcPts val="1300"/>
              </a:lnSpc>
              <a:spcBef>
                <a:spcPct val="20000"/>
              </a:spcBef>
              <a:spcAft>
                <a:spcPct val="35000"/>
              </a:spcAft>
              <a:buClrTx/>
              <a:buNone/>
            </a:pPr>
            <a:endParaRPr lang="fr-FR" sz="1400" i="1" u="sng" dirty="0"/>
          </a:p>
        </p:txBody>
      </p:sp>
      <p:sp>
        <p:nvSpPr>
          <p:cNvPr id="4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928383" cy="838200"/>
          </a:xfrm>
        </p:spPr>
        <p:txBody>
          <a:bodyPr/>
          <a:lstStyle/>
          <a:p>
            <a:r>
              <a:rPr lang="fr-FR" sz="2200" dirty="0"/>
              <a:t>B – Retour des questionnaires, premiers enseignements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18</a:t>
            </a:fld>
            <a:endParaRPr lang="fr-FR"/>
          </a:p>
        </p:txBody>
      </p:sp>
      <p:sp>
        <p:nvSpPr>
          <p:cNvPr id="12" name="Rectangle à coins arrondis 11"/>
          <p:cNvSpPr/>
          <p:nvPr/>
        </p:nvSpPr>
        <p:spPr bwMode="auto">
          <a:xfrm>
            <a:off x="359532" y="1232756"/>
            <a:ext cx="1709959" cy="810918"/>
          </a:xfrm>
          <a:prstGeom prst="roundRect">
            <a:avLst/>
          </a:prstGeom>
          <a:solidFill>
            <a:srgbClr val="AFFF79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75786" y="1467341"/>
            <a:ext cx="1709959" cy="353943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900" b="1" kern="0" dirty="0" smtClean="0"/>
              <a:t>ILE-DE-FRANCE</a:t>
            </a:r>
          </a:p>
          <a:p>
            <a:pPr algn="ctr"/>
            <a:r>
              <a:rPr lang="fr-FR" sz="800" kern="0" dirty="0" smtClean="0"/>
              <a:t>DESSERTE LIGNE NOUVELLE</a:t>
            </a:r>
          </a:p>
        </p:txBody>
      </p:sp>
      <p:sp>
        <p:nvSpPr>
          <p:cNvPr id="14" name="Espace réservé du contenu 2"/>
          <p:cNvSpPr txBox="1">
            <a:spLocks/>
          </p:cNvSpPr>
          <p:nvPr/>
        </p:nvSpPr>
        <p:spPr bwMode="gray">
          <a:xfrm>
            <a:off x="467160" y="2499693"/>
            <a:ext cx="385242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fr-FR" sz="1300" b="0" dirty="0">
                <a:solidFill>
                  <a:schemeClr val="bg1">
                    <a:lumMod val="50000"/>
                  </a:schemeClr>
                </a:solidFill>
              </a:rPr>
              <a:t>Globalement, </a:t>
            </a:r>
            <a:r>
              <a:rPr lang="fr-FR" sz="1300" b="0" dirty="0" smtClean="0">
                <a:solidFill>
                  <a:schemeClr val="bg1">
                    <a:lumMod val="50000"/>
                  </a:schemeClr>
                </a:solidFill>
              </a:rPr>
              <a:t>privilégier la </a:t>
            </a:r>
            <a:r>
              <a:rPr lang="fr-FR" sz="1300" dirty="0" smtClean="0">
                <a:solidFill>
                  <a:schemeClr val="bg1">
                    <a:lumMod val="50000"/>
                  </a:schemeClr>
                </a:solidFill>
              </a:rPr>
              <a:t>régularité </a:t>
            </a:r>
            <a:r>
              <a:rPr lang="fr-FR" sz="1300" b="0" dirty="0">
                <a:solidFill>
                  <a:schemeClr val="bg1">
                    <a:lumMod val="50000"/>
                  </a:schemeClr>
                </a:solidFill>
              </a:rPr>
              <a:t>et </a:t>
            </a:r>
            <a:r>
              <a:rPr lang="fr-FR" sz="1300" b="0" dirty="0" smtClean="0">
                <a:solidFill>
                  <a:schemeClr val="bg1">
                    <a:lumMod val="50000"/>
                  </a:schemeClr>
                </a:solidFill>
              </a:rPr>
              <a:t>les </a:t>
            </a:r>
            <a:r>
              <a:rPr lang="fr-FR" sz="1300" dirty="0" smtClean="0">
                <a:solidFill>
                  <a:schemeClr val="bg1">
                    <a:lumMod val="50000"/>
                  </a:schemeClr>
                </a:solidFill>
              </a:rPr>
              <a:t>fréquences 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fr-FR" sz="1300" b="0" dirty="0" smtClean="0">
                <a:solidFill>
                  <a:schemeClr val="bg1">
                    <a:lumMod val="50000"/>
                  </a:schemeClr>
                </a:solidFill>
              </a:rPr>
              <a:t>Une </a:t>
            </a:r>
            <a:r>
              <a:rPr lang="fr-FR" sz="1300" b="0" dirty="0">
                <a:solidFill>
                  <a:schemeClr val="bg1">
                    <a:lumMod val="50000"/>
                  </a:schemeClr>
                </a:solidFill>
              </a:rPr>
              <a:t>attention particulière à la desserte de </a:t>
            </a:r>
            <a:r>
              <a:rPr lang="fr-FR" sz="1300" dirty="0">
                <a:solidFill>
                  <a:schemeClr val="bg1">
                    <a:lumMod val="50000"/>
                  </a:schemeClr>
                </a:solidFill>
              </a:rPr>
              <a:t>Mantes</a:t>
            </a:r>
            <a:r>
              <a:rPr lang="fr-FR" sz="1300" b="0" dirty="0">
                <a:solidFill>
                  <a:schemeClr val="bg1">
                    <a:lumMod val="50000"/>
                  </a:schemeClr>
                </a:solidFill>
              </a:rPr>
              <a:t>, (site de polarisation et PEM), y compris à l’horizon cible de mise en service d’un </a:t>
            </a:r>
            <a:r>
              <a:rPr lang="fr-FR" sz="1300" b="0" dirty="0" smtClean="0">
                <a:solidFill>
                  <a:schemeClr val="bg1">
                    <a:lumMod val="50000"/>
                  </a:schemeClr>
                </a:solidFill>
              </a:rPr>
              <a:t>contournement et à la desserte des </a:t>
            </a:r>
            <a:r>
              <a:rPr lang="fr-FR" sz="1300" b="0" dirty="0">
                <a:solidFill>
                  <a:schemeClr val="bg1">
                    <a:lumMod val="50000"/>
                  </a:schemeClr>
                </a:solidFill>
              </a:rPr>
              <a:t>territoires à</a:t>
            </a:r>
            <a:r>
              <a:rPr lang="fr-FR" sz="1300" dirty="0">
                <a:solidFill>
                  <a:schemeClr val="bg1">
                    <a:lumMod val="50000"/>
                  </a:schemeClr>
                </a:solidFill>
              </a:rPr>
              <a:t> l’ouest de </a:t>
            </a:r>
            <a:r>
              <a:rPr lang="fr-FR" sz="1300" dirty="0" smtClean="0">
                <a:solidFill>
                  <a:schemeClr val="bg1">
                    <a:lumMod val="50000"/>
                  </a:schemeClr>
                </a:solidFill>
              </a:rPr>
              <a:t>Mantes</a:t>
            </a:r>
            <a:endParaRPr lang="fr-FR" sz="1300" dirty="0">
              <a:solidFill>
                <a:schemeClr val="bg1">
                  <a:lumMod val="50000"/>
                </a:schemeClr>
              </a:solidFill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fr-FR" sz="1300" dirty="0" smtClean="0">
                <a:solidFill>
                  <a:schemeClr val="bg1">
                    <a:lumMod val="50000"/>
                  </a:schemeClr>
                </a:solidFill>
              </a:rPr>
              <a:t>Rééquilibrage </a:t>
            </a:r>
            <a:r>
              <a:rPr lang="fr-FR" sz="1300" dirty="0">
                <a:solidFill>
                  <a:schemeClr val="bg1">
                    <a:lumMod val="50000"/>
                  </a:schemeClr>
                </a:solidFill>
              </a:rPr>
              <a:t>de l’offre sur l’axe d’Evreux</a:t>
            </a:r>
            <a:r>
              <a:rPr lang="fr-FR" sz="1300" b="0" dirty="0">
                <a:solidFill>
                  <a:schemeClr val="bg1">
                    <a:lumMod val="50000"/>
                  </a:schemeClr>
                </a:solidFill>
              </a:rPr>
              <a:t>, qui a connu une forte dégradation ces dernières années, en termes de fréquences mais aussi de desserte des gares intermédiaires</a:t>
            </a:r>
            <a:r>
              <a:rPr lang="fr-FR" sz="1300" b="0" dirty="0">
                <a:solidFill>
                  <a:srgbClr val="080808"/>
                </a:solidFill>
              </a:rPr>
              <a:t>.</a:t>
            </a:r>
          </a:p>
          <a:p>
            <a:pPr lvl="2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Tx/>
              <a:buChar char="-"/>
            </a:pPr>
            <a:endParaRPr lang="fr-FR" sz="1300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0" algn="just"/>
            <a:endParaRPr lang="fr-FR" sz="1300" dirty="0"/>
          </a:p>
          <a:p>
            <a:pPr lvl="2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b="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marL="842962" lvl="2" indent="0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None/>
            </a:pPr>
            <a:r>
              <a:rPr lang="fr-FR" sz="1300" b="0" i="1" kern="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</a:p>
          <a:p>
            <a:pPr lvl="1" algn="just">
              <a:buClr>
                <a:srgbClr val="FA1035"/>
              </a:buClr>
              <a:buFont typeface="Courier New" pitchFamily="49" charset="0"/>
              <a:buChar char="o"/>
            </a:pPr>
            <a:endParaRPr lang="fr-FR" sz="1300" b="0" kern="0" dirty="0" smtClean="0">
              <a:solidFill>
                <a:srgbClr val="000000"/>
              </a:solidFill>
            </a:endParaRPr>
          </a:p>
          <a:p>
            <a:pPr algn="just"/>
            <a:endParaRPr lang="fr-FR" sz="1300" kern="0" dirty="0" smtClean="0">
              <a:solidFill>
                <a:srgbClr val="FA1035"/>
              </a:solidFill>
            </a:endParaRPr>
          </a:p>
          <a:p>
            <a:pPr algn="just"/>
            <a:endParaRPr lang="fr-FR" sz="1300" kern="0" dirty="0" smtClean="0">
              <a:solidFill>
                <a:srgbClr val="FA1035"/>
              </a:solidFill>
            </a:endParaRPr>
          </a:p>
          <a:p>
            <a:pPr lvl="1" algn="just">
              <a:buClr>
                <a:srgbClr val="FA1035"/>
              </a:buClr>
            </a:pPr>
            <a:endParaRPr lang="fr-FR" sz="1300" b="0" kern="0" dirty="0" smtClean="0">
              <a:solidFill>
                <a:srgbClr val="000000"/>
              </a:solidFill>
            </a:endParaRPr>
          </a:p>
          <a:p>
            <a:pPr lvl="2" algn="just"/>
            <a:endParaRPr lang="fr-FR" sz="1300" kern="0" dirty="0" smtClean="0">
              <a:solidFill>
                <a:srgbClr val="000000"/>
              </a:solidFill>
            </a:endParaRPr>
          </a:p>
        </p:txBody>
      </p:sp>
      <p:pic>
        <p:nvPicPr>
          <p:cNvPr id="23" name="Imag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4" b="1750"/>
          <a:stretch>
            <a:fillRect/>
          </a:stretch>
        </p:blipFill>
        <p:spPr bwMode="auto">
          <a:xfrm>
            <a:off x="4932040" y="1942472"/>
            <a:ext cx="4104456" cy="366333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Espace réservé du contenu 2"/>
          <p:cNvSpPr txBox="1">
            <a:spLocks/>
          </p:cNvSpPr>
          <p:nvPr/>
        </p:nvSpPr>
        <p:spPr bwMode="gray">
          <a:xfrm>
            <a:off x="3779912" y="872716"/>
            <a:ext cx="5213684" cy="5652628"/>
          </a:xfrm>
          <a:prstGeom prst="rect">
            <a:avLst/>
          </a:prstGeom>
          <a:solidFill>
            <a:srgbClr val="FFEFF5"/>
          </a:solidFill>
          <a:ln w="53975">
            <a:solidFill>
              <a:schemeClr val="accent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000" tIns="144000" rIns="144000" bIns="72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lvl="1" indent="0" algn="just">
              <a:lnSpc>
                <a:spcPts val="1400"/>
              </a:lnSpc>
              <a:spcBef>
                <a:spcPct val="20000"/>
              </a:spcBef>
              <a:spcAft>
                <a:spcPct val="35000"/>
              </a:spcAft>
              <a:buClrTx/>
              <a:buNone/>
            </a:pPr>
            <a:r>
              <a:rPr lang="fr-FR" sz="1400" i="1" u="sng" dirty="0" smtClean="0"/>
              <a:t>Premiers enseignements des questionnaires, orientations :</a:t>
            </a:r>
          </a:p>
          <a:p>
            <a:pPr marL="171450" lvl="1" indent="-171450" algn="just">
              <a:lnSpc>
                <a:spcPts val="1400"/>
              </a:lnSpc>
              <a:spcBef>
                <a:spcPct val="20000"/>
              </a:spcBef>
              <a:spcAft>
                <a:spcPct val="35000"/>
              </a:spcAft>
              <a:buClrTx/>
              <a:buFont typeface="Wingdings" panose="05000000000000000000" pitchFamily="2" charset="2"/>
              <a:buChar char="Ø"/>
            </a:pPr>
            <a:r>
              <a:rPr lang="fr-FR" sz="1400" b="0" u="sng" dirty="0" smtClean="0"/>
              <a:t>Axes Vernon et Evreux : </a:t>
            </a:r>
          </a:p>
          <a:p>
            <a:pPr marL="540000" lvl="2" indent="-171450" algn="just">
              <a:lnSpc>
                <a:spcPts val="1400"/>
              </a:lnSpc>
              <a:spcBef>
                <a:spcPts val="600"/>
              </a:spcBef>
              <a:spcAft>
                <a:spcPct val="35000"/>
              </a:spcAft>
              <a:buFont typeface="Wingdings" panose="05000000000000000000" pitchFamily="2" charset="2"/>
              <a:buChar char="Ø"/>
            </a:pPr>
            <a:r>
              <a:rPr lang="fr-FR" sz="1400" dirty="0"/>
              <a:t>Equilibre à trouver entre desserte fine des territoires et temps de parcours </a:t>
            </a:r>
          </a:p>
          <a:p>
            <a:pPr marL="900000" lvl="4" indent="-171450" algn="just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dirty="0"/>
              <a:t>desservir efficacement et prioritairement Mantes-la-Jolie</a:t>
            </a:r>
          </a:p>
          <a:p>
            <a:pPr marL="900000" lvl="4" indent="-171450" algn="just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dirty="0"/>
              <a:t>améliorer les temps de parcours de/vers Paris</a:t>
            </a:r>
          </a:p>
          <a:p>
            <a:pPr marL="171450" lvl="1" indent="-171450" algn="just">
              <a:lnSpc>
                <a:spcPts val="1400"/>
              </a:lnSpc>
              <a:spcBef>
                <a:spcPct val="20000"/>
              </a:spcBef>
              <a:spcAft>
                <a:spcPct val="35000"/>
              </a:spcAft>
              <a:buClrTx/>
              <a:buFont typeface="Wingdings" panose="05000000000000000000" pitchFamily="2" charset="2"/>
              <a:buChar char="Ø"/>
            </a:pPr>
            <a:r>
              <a:rPr lang="fr-FR" sz="1400" b="0" u="sng" dirty="0" smtClean="0"/>
              <a:t>Axe </a:t>
            </a:r>
            <a:r>
              <a:rPr lang="fr-FR" sz="1400" b="0" u="sng" dirty="0"/>
              <a:t>Paris Vernon :</a:t>
            </a:r>
          </a:p>
          <a:p>
            <a:pPr marL="540000" lvl="2" indent="-171450" algn="just">
              <a:lnSpc>
                <a:spcPts val="1400"/>
              </a:lnSpc>
              <a:spcBef>
                <a:spcPts val="600"/>
              </a:spcBef>
              <a:spcAft>
                <a:spcPct val="35000"/>
              </a:spcAft>
              <a:buFont typeface="Wingdings" panose="05000000000000000000" pitchFamily="2" charset="2"/>
              <a:buChar char="Ø"/>
            </a:pPr>
            <a:r>
              <a:rPr lang="fr-FR" sz="1400" dirty="0"/>
              <a:t>Conserver les liens entre bassins de vie des 2 régions créés à l’horizon Eole (</a:t>
            </a:r>
            <a:r>
              <a:rPr lang="fr-FR" sz="1400" dirty="0" smtClean="0"/>
              <a:t>Rosny, </a:t>
            </a:r>
            <a:r>
              <a:rPr lang="fr-FR" sz="1400" dirty="0" err="1" smtClean="0"/>
              <a:t>Bonnières</a:t>
            </a:r>
            <a:r>
              <a:rPr lang="fr-FR" sz="1400" dirty="0"/>
              <a:t>, Mantes, Mureaux, Poissy), le cas échéant par un lien accru en gare de Mantes la Jolie entre « trains normands » et RER E  (correspondance)</a:t>
            </a:r>
          </a:p>
          <a:p>
            <a:pPr marL="540000" lvl="2" indent="-171450" algn="just">
              <a:lnSpc>
                <a:spcPts val="1400"/>
              </a:lnSpc>
              <a:spcBef>
                <a:spcPts val="600"/>
              </a:spcBef>
              <a:spcAft>
                <a:spcPct val="35000"/>
              </a:spcAft>
              <a:buClrTx/>
              <a:buFont typeface="Wingdings" panose="05000000000000000000" pitchFamily="2" charset="2"/>
              <a:buChar char="Ø"/>
            </a:pPr>
            <a:r>
              <a:rPr lang="fr-FR" sz="1400" dirty="0" smtClean="0"/>
              <a:t>Desservir </a:t>
            </a:r>
            <a:r>
              <a:rPr lang="fr-FR" sz="1400" dirty="0"/>
              <a:t>les communes de Rosny-sur-Seine et de </a:t>
            </a:r>
            <a:r>
              <a:rPr lang="fr-FR" sz="1400" dirty="0" err="1"/>
              <a:t>Bonnières</a:t>
            </a:r>
            <a:endParaRPr lang="fr-FR" sz="1400" dirty="0"/>
          </a:p>
          <a:p>
            <a:pPr marL="540000" lvl="2" indent="-171450" algn="just">
              <a:lnSpc>
                <a:spcPts val="1400"/>
              </a:lnSpc>
              <a:spcBef>
                <a:spcPts val="600"/>
              </a:spcBef>
              <a:spcAft>
                <a:spcPct val="35000"/>
              </a:spcAft>
              <a:buClrTx/>
              <a:buFont typeface="Wingdings" panose="05000000000000000000" pitchFamily="2" charset="2"/>
              <a:buChar char="Ø"/>
            </a:pPr>
            <a:r>
              <a:rPr lang="fr-FR" sz="1400" dirty="0" smtClean="0"/>
              <a:t>Conserver </a:t>
            </a:r>
            <a:r>
              <a:rPr lang="fr-FR" sz="1400" dirty="0" smtClean="0"/>
              <a:t>ou augmenter les fréquences (½ heure omnibus, ou  ¼ heure omnibus et semi-directs)</a:t>
            </a:r>
          </a:p>
          <a:p>
            <a:pPr marL="171450" lvl="1" indent="-171450" algn="just">
              <a:lnSpc>
                <a:spcPts val="1400"/>
              </a:lnSpc>
              <a:spcBef>
                <a:spcPct val="20000"/>
              </a:spcBef>
              <a:spcAft>
                <a:spcPct val="35000"/>
              </a:spcAft>
              <a:buClrTx/>
              <a:buFont typeface="Wingdings" panose="05000000000000000000" pitchFamily="2" charset="2"/>
              <a:buChar char="Ø"/>
            </a:pPr>
            <a:r>
              <a:rPr lang="fr-FR" sz="1400" b="0" u="sng" dirty="0" smtClean="0"/>
              <a:t>Axe Paris Evreux :</a:t>
            </a:r>
          </a:p>
          <a:p>
            <a:pPr marL="540000" lvl="2" indent="-171450" algn="just">
              <a:lnSpc>
                <a:spcPts val="1400"/>
              </a:lnSpc>
              <a:spcBef>
                <a:spcPts val="600"/>
              </a:spcBef>
              <a:spcAft>
                <a:spcPct val="35000"/>
              </a:spcAft>
              <a:buFont typeface="Wingdings" panose="05000000000000000000" pitchFamily="2" charset="2"/>
              <a:buChar char="Ø"/>
            </a:pPr>
            <a:r>
              <a:rPr lang="fr-FR" sz="1400" dirty="0" smtClean="0"/>
              <a:t>Rechercher </a:t>
            </a:r>
            <a:r>
              <a:rPr lang="fr-FR" sz="1400" dirty="0"/>
              <a:t>une augmentation des fréquences sur </a:t>
            </a:r>
            <a:r>
              <a:rPr lang="fr-FR" sz="1400" dirty="0" smtClean="0"/>
              <a:t>l’axe (½ heure omnibus + directs)</a:t>
            </a:r>
            <a:endParaRPr lang="fr-FR" sz="1400" dirty="0"/>
          </a:p>
          <a:p>
            <a:pPr marL="540000" lvl="2" indent="-171450" algn="just">
              <a:lnSpc>
                <a:spcPts val="1400"/>
              </a:lnSpc>
              <a:spcBef>
                <a:spcPts val="600"/>
              </a:spcBef>
              <a:spcAft>
                <a:spcPct val="35000"/>
              </a:spcAft>
              <a:buFont typeface="Wingdings" panose="05000000000000000000" pitchFamily="2" charset="2"/>
              <a:buChar char="Ø"/>
            </a:pPr>
            <a:r>
              <a:rPr lang="fr-FR" sz="1400" dirty="0"/>
              <a:t>Desserte omnibus entre Mantes et Evreux; relations accélérées entre Evreux et </a:t>
            </a:r>
            <a:r>
              <a:rPr lang="fr-FR" sz="1400" dirty="0" smtClean="0"/>
              <a:t>Paris</a:t>
            </a:r>
            <a:endParaRPr lang="fr-FR" sz="1400" kern="0" dirty="0">
              <a:solidFill>
                <a:schemeClr val="tx1"/>
              </a:solidFill>
            </a:endParaRPr>
          </a:p>
          <a:p>
            <a:pPr lvl="1" algn="just">
              <a:lnSpc>
                <a:spcPts val="13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/>
          </a:p>
          <a:p>
            <a:pPr lvl="1" algn="just">
              <a:lnSpc>
                <a:spcPts val="13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 smtClean="0"/>
          </a:p>
          <a:p>
            <a:pPr lvl="0" algn="just">
              <a:lnSpc>
                <a:spcPts val="1300"/>
              </a:lnSpc>
            </a:pPr>
            <a:endParaRPr lang="fr-FR" sz="1300" dirty="0">
              <a:solidFill>
                <a:schemeClr val="tx1"/>
              </a:solidFill>
            </a:endParaRPr>
          </a:p>
          <a:p>
            <a:pPr lvl="2" algn="just">
              <a:lnSpc>
                <a:spcPts val="13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 smtClean="0"/>
          </a:p>
          <a:p>
            <a:pPr lvl="1" algn="just">
              <a:lnSpc>
                <a:spcPts val="13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b="0" i="1" kern="0" dirty="0"/>
          </a:p>
          <a:p>
            <a:pPr marL="842962" lvl="2" indent="0" algn="just">
              <a:lnSpc>
                <a:spcPts val="13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None/>
            </a:pPr>
            <a:r>
              <a:rPr lang="fr-FR" sz="1300" b="0" i="1" kern="0" dirty="0" smtClean="0"/>
              <a:t> </a:t>
            </a:r>
          </a:p>
          <a:p>
            <a:pPr lvl="1" algn="just">
              <a:lnSpc>
                <a:spcPts val="1300"/>
              </a:lnSpc>
              <a:buClr>
                <a:srgbClr val="FA1035"/>
              </a:buClr>
              <a:buFont typeface="Courier New" pitchFamily="49" charset="0"/>
              <a:buChar char="o"/>
            </a:pPr>
            <a:endParaRPr lang="fr-FR" sz="1300" b="0" kern="0" dirty="0" smtClean="0"/>
          </a:p>
          <a:p>
            <a:pPr algn="just">
              <a:lnSpc>
                <a:spcPts val="1300"/>
              </a:lnSpc>
            </a:pPr>
            <a:endParaRPr lang="fr-FR" sz="1300" kern="0" dirty="0" smtClean="0">
              <a:solidFill>
                <a:schemeClr val="tx1"/>
              </a:solidFill>
            </a:endParaRPr>
          </a:p>
          <a:p>
            <a:pPr algn="just">
              <a:lnSpc>
                <a:spcPts val="1300"/>
              </a:lnSpc>
            </a:pPr>
            <a:endParaRPr lang="fr-FR" sz="1300" kern="0" dirty="0" smtClean="0">
              <a:solidFill>
                <a:schemeClr val="tx1"/>
              </a:solidFill>
            </a:endParaRPr>
          </a:p>
          <a:p>
            <a:pPr lvl="1" algn="just">
              <a:lnSpc>
                <a:spcPts val="1300"/>
              </a:lnSpc>
              <a:buClr>
                <a:srgbClr val="FA1035"/>
              </a:buClr>
            </a:pPr>
            <a:endParaRPr lang="fr-FR" sz="1300" b="0" kern="0" dirty="0" smtClean="0"/>
          </a:p>
          <a:p>
            <a:pPr lvl="2" algn="just">
              <a:lnSpc>
                <a:spcPts val="1300"/>
              </a:lnSpc>
            </a:pPr>
            <a:endParaRPr lang="fr-FR" sz="1300" kern="0" dirty="0" smtClean="0"/>
          </a:p>
        </p:txBody>
      </p:sp>
    </p:spTree>
    <p:extLst>
      <p:ext uri="{BB962C8B-B14F-4D97-AF65-F5344CB8AC3E}">
        <p14:creationId xmlns:p14="http://schemas.microsoft.com/office/powerpoint/2010/main" val="162987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 bwMode="auto">
          <a:xfrm>
            <a:off x="143508" y="1304765"/>
            <a:ext cx="8892988" cy="458680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3960810" y="1304764"/>
            <a:ext cx="5062501" cy="4572508"/>
            <a:chOff x="2655649" y="1592795"/>
            <a:chExt cx="4278552" cy="3970652"/>
          </a:xfrm>
          <a:effectLst/>
        </p:grpSpPr>
        <p:sp>
          <p:nvSpPr>
            <p:cNvPr id="2" name="Rectangle 1"/>
            <p:cNvSpPr/>
            <p:nvPr/>
          </p:nvSpPr>
          <p:spPr bwMode="auto">
            <a:xfrm flipH="1">
              <a:off x="2655649" y="1592795"/>
              <a:ext cx="4278551" cy="397065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pic>
          <p:nvPicPr>
            <p:cNvPr id="1026" name="Imag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5" t="3620" r="1130" b="18930"/>
            <a:stretch/>
          </p:blipFill>
          <p:spPr bwMode="auto">
            <a:xfrm>
              <a:off x="2655651" y="1592796"/>
              <a:ext cx="4278550" cy="3970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647247" cy="838200"/>
          </a:xfrm>
        </p:spPr>
        <p:txBody>
          <a:bodyPr/>
          <a:lstStyle/>
          <a:p>
            <a:r>
              <a:rPr lang="fr-FR" sz="2200" dirty="0"/>
              <a:t>B – Retour des questionnaires, premiers enseignements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19</a:t>
            </a:fld>
            <a:endParaRPr lang="fr-FR"/>
          </a:p>
        </p:txBody>
      </p:sp>
      <p:sp>
        <p:nvSpPr>
          <p:cNvPr id="15" name="Espace réservé du contenu 2"/>
          <p:cNvSpPr txBox="1">
            <a:spLocks/>
          </p:cNvSpPr>
          <p:nvPr/>
        </p:nvSpPr>
        <p:spPr bwMode="gray">
          <a:xfrm>
            <a:off x="246297" y="2708920"/>
            <a:ext cx="3714513" cy="2628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just"/>
            <a:r>
              <a:rPr lang="fr-FR" sz="1200" i="1" u="sng" dirty="0">
                <a:solidFill>
                  <a:schemeClr val="bg1">
                    <a:lumMod val="50000"/>
                  </a:schemeClr>
                </a:solidFill>
              </a:rPr>
              <a:t>Atelier 2: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fr-FR" sz="1300" b="0" dirty="0" smtClean="0">
                <a:solidFill>
                  <a:schemeClr val="bg1">
                    <a:lumMod val="50000"/>
                  </a:schemeClr>
                </a:solidFill>
              </a:rPr>
              <a:t>Une </a:t>
            </a:r>
            <a:r>
              <a:rPr lang="fr-FR" sz="1300" b="0" dirty="0">
                <a:solidFill>
                  <a:schemeClr val="bg1">
                    <a:lumMod val="50000"/>
                  </a:schemeClr>
                </a:solidFill>
              </a:rPr>
              <a:t>grande importance donnée à la </a:t>
            </a:r>
            <a:r>
              <a:rPr lang="fr-FR" sz="1300" dirty="0">
                <a:solidFill>
                  <a:schemeClr val="bg1">
                    <a:lumMod val="50000"/>
                  </a:schemeClr>
                </a:solidFill>
              </a:rPr>
              <a:t>régularité</a:t>
            </a:r>
            <a:r>
              <a:rPr lang="fr-FR" sz="1300" b="0" dirty="0">
                <a:solidFill>
                  <a:schemeClr val="bg1">
                    <a:lumMod val="50000"/>
                  </a:schemeClr>
                </a:solidFill>
              </a:rPr>
              <a:t>, voire un prérequis aux autres fonctionnalités </a:t>
            </a:r>
            <a:endParaRPr lang="fr-FR" sz="1300" b="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fr-FR" sz="1300" b="0" dirty="0">
                <a:solidFill>
                  <a:schemeClr val="bg1">
                    <a:lumMod val="50000"/>
                  </a:schemeClr>
                </a:solidFill>
              </a:rPr>
              <a:t>Des attentes en termes de densification, performance </a:t>
            </a:r>
            <a:r>
              <a:rPr lang="fr-FR" sz="1300" b="0" dirty="0" smtClean="0">
                <a:solidFill>
                  <a:schemeClr val="bg1">
                    <a:lumMod val="50000"/>
                  </a:schemeClr>
                </a:solidFill>
              </a:rPr>
              <a:t>et maillage </a:t>
            </a:r>
            <a:r>
              <a:rPr lang="fr-FR" sz="1300" b="0" dirty="0">
                <a:solidFill>
                  <a:schemeClr val="bg1">
                    <a:lumMod val="50000"/>
                  </a:schemeClr>
                </a:solidFill>
              </a:rPr>
              <a:t>à hiérarchiser et </a:t>
            </a:r>
            <a:r>
              <a:rPr lang="fr-FR" sz="1300" b="0" dirty="0" smtClean="0">
                <a:solidFill>
                  <a:schemeClr val="bg1">
                    <a:lumMod val="50000"/>
                  </a:schemeClr>
                </a:solidFill>
              </a:rPr>
              <a:t>préciser. De premières attentes exprimées :</a:t>
            </a:r>
          </a:p>
          <a:p>
            <a:pPr marL="540000" lvl="1" indent="-285750" algn="just">
              <a:buFont typeface="Wingdings" panose="05000000000000000000" pitchFamily="2" charset="2"/>
              <a:buChar char="Ø"/>
            </a:pPr>
            <a:r>
              <a:rPr lang="fr-FR" sz="1300" b="0" dirty="0" smtClean="0">
                <a:solidFill>
                  <a:schemeClr val="bg1">
                    <a:lumMod val="50000"/>
                  </a:schemeClr>
                </a:solidFill>
              </a:rPr>
              <a:t>densifier les liaisons vers La Défense</a:t>
            </a:r>
          </a:p>
          <a:p>
            <a:pPr marL="540000" lvl="1" indent="-285750" algn="just">
              <a:buFont typeface="Wingdings" panose="05000000000000000000" pitchFamily="2" charset="2"/>
              <a:buChar char="Ø"/>
            </a:pPr>
            <a:r>
              <a:rPr lang="fr-FR" sz="1300" b="0" dirty="0">
                <a:solidFill>
                  <a:schemeClr val="bg1">
                    <a:lumMod val="50000"/>
                  </a:schemeClr>
                </a:solidFill>
              </a:rPr>
              <a:t>a</a:t>
            </a:r>
            <a:r>
              <a:rPr lang="fr-FR" sz="1300" b="0" dirty="0" smtClean="0">
                <a:solidFill>
                  <a:schemeClr val="bg1">
                    <a:lumMod val="50000"/>
                  </a:schemeClr>
                </a:solidFill>
              </a:rPr>
              <a:t>méliorer les </a:t>
            </a:r>
            <a:r>
              <a:rPr lang="fr-FR" sz="1300" b="0" dirty="0">
                <a:solidFill>
                  <a:schemeClr val="bg1">
                    <a:lumMod val="50000"/>
                  </a:schemeClr>
                </a:solidFill>
              </a:rPr>
              <a:t>relations entre grands pôles de la Vallée de la Seine</a:t>
            </a:r>
          </a:p>
          <a:p>
            <a:pPr marL="312738" lvl="1" indent="0" algn="just">
              <a:buNone/>
            </a:pPr>
            <a:endParaRPr lang="fr-FR" sz="1100" b="0" dirty="0">
              <a:solidFill>
                <a:srgbClr val="080808"/>
              </a:solidFill>
            </a:endParaRPr>
          </a:p>
          <a:p>
            <a:pPr lvl="2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Tx/>
              <a:buChar char="-"/>
            </a:pPr>
            <a:endParaRPr lang="fr-FR" sz="1300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0" algn="just"/>
            <a:endParaRPr lang="fr-FR" sz="1300" dirty="0"/>
          </a:p>
          <a:p>
            <a:pPr lvl="2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b="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marL="842962" lvl="2" indent="0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None/>
            </a:pPr>
            <a:r>
              <a:rPr lang="fr-FR" sz="1300" b="0" i="1" kern="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</a:p>
          <a:p>
            <a:pPr lvl="1" algn="just">
              <a:buClr>
                <a:srgbClr val="FA1035"/>
              </a:buClr>
              <a:buFont typeface="Courier New" pitchFamily="49" charset="0"/>
              <a:buChar char="o"/>
            </a:pPr>
            <a:endParaRPr lang="fr-FR" sz="1300" b="0" kern="0" dirty="0" smtClean="0">
              <a:solidFill>
                <a:srgbClr val="000000"/>
              </a:solidFill>
            </a:endParaRPr>
          </a:p>
          <a:p>
            <a:pPr algn="just"/>
            <a:endParaRPr lang="fr-FR" sz="1300" kern="0" dirty="0" smtClean="0">
              <a:solidFill>
                <a:srgbClr val="FA1035"/>
              </a:solidFill>
            </a:endParaRPr>
          </a:p>
          <a:p>
            <a:pPr algn="just"/>
            <a:endParaRPr lang="fr-FR" sz="1300" kern="0" dirty="0" smtClean="0">
              <a:solidFill>
                <a:srgbClr val="FA1035"/>
              </a:solidFill>
            </a:endParaRPr>
          </a:p>
          <a:p>
            <a:pPr lvl="1" algn="just">
              <a:buClr>
                <a:srgbClr val="FA1035"/>
              </a:buClr>
            </a:pPr>
            <a:endParaRPr lang="fr-FR" sz="1300" b="0" kern="0" dirty="0" smtClean="0">
              <a:solidFill>
                <a:srgbClr val="000000"/>
              </a:solidFill>
            </a:endParaRPr>
          </a:p>
          <a:p>
            <a:pPr lvl="2" algn="just"/>
            <a:endParaRPr lang="fr-FR" sz="1300" kern="0" dirty="0" smtClean="0">
              <a:solidFill>
                <a:srgbClr val="000000"/>
              </a:solidFill>
            </a:endParaRPr>
          </a:p>
        </p:txBody>
      </p:sp>
      <p:sp>
        <p:nvSpPr>
          <p:cNvPr id="17" name="Rectangle à coins arrondis 16"/>
          <p:cNvSpPr/>
          <p:nvPr/>
        </p:nvSpPr>
        <p:spPr bwMode="auto">
          <a:xfrm>
            <a:off x="400130" y="1518342"/>
            <a:ext cx="1709959" cy="810918"/>
          </a:xfrm>
          <a:prstGeom prst="roundRect">
            <a:avLst/>
          </a:prstGeom>
          <a:solidFill>
            <a:srgbClr val="AFFF79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07547" y="1770770"/>
            <a:ext cx="1709959" cy="353943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900" b="1" kern="0" dirty="0"/>
              <a:t>ILE-DE-FRANCE</a:t>
            </a:r>
          </a:p>
          <a:p>
            <a:pPr algn="ctr"/>
            <a:r>
              <a:rPr lang="fr-FR" sz="800" kern="0" dirty="0" smtClean="0"/>
              <a:t>EVOLUTIONS RESEAU EXISTANT</a:t>
            </a:r>
            <a:endParaRPr lang="fr-FR" sz="800" kern="0" dirty="0"/>
          </a:p>
        </p:txBody>
      </p:sp>
      <p:sp>
        <p:nvSpPr>
          <p:cNvPr id="12" name="Espace réservé du contenu 2"/>
          <p:cNvSpPr txBox="1">
            <a:spLocks/>
          </p:cNvSpPr>
          <p:nvPr/>
        </p:nvSpPr>
        <p:spPr bwMode="gray">
          <a:xfrm>
            <a:off x="4067944" y="1583294"/>
            <a:ext cx="4752528" cy="3960440"/>
          </a:xfrm>
          <a:prstGeom prst="rect">
            <a:avLst/>
          </a:prstGeom>
          <a:solidFill>
            <a:srgbClr val="FFEFF5"/>
          </a:solidFill>
          <a:ln w="53975">
            <a:solidFill>
              <a:schemeClr val="accent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000" tIns="216000" rIns="144000" bIns="144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lvl="1" indent="0" algn="just">
              <a:lnSpc>
                <a:spcPts val="1600"/>
              </a:lnSpc>
              <a:spcBef>
                <a:spcPts val="600"/>
              </a:spcBef>
              <a:spcAft>
                <a:spcPct val="35000"/>
              </a:spcAft>
              <a:buClrTx/>
              <a:buNone/>
            </a:pPr>
            <a:r>
              <a:rPr lang="fr-FR" sz="1500" i="1" u="sng" dirty="0" smtClean="0"/>
              <a:t>Premiers enseignements des questionnaires, orientations :</a:t>
            </a:r>
          </a:p>
          <a:p>
            <a:pPr marL="171450" lvl="1" indent="-171450" algn="just">
              <a:lnSpc>
                <a:spcPts val="1600"/>
              </a:lnSpc>
              <a:spcBef>
                <a:spcPts val="600"/>
              </a:spcBef>
              <a:spcAft>
                <a:spcPct val="35000"/>
              </a:spcAft>
              <a:buClrTx/>
              <a:buFont typeface="Wingdings" panose="05000000000000000000" pitchFamily="2" charset="2"/>
              <a:buChar char="Ø"/>
            </a:pPr>
            <a:r>
              <a:rPr lang="fr-FR" sz="1500" b="0" dirty="0" smtClean="0"/>
              <a:t>Inscrire les réflexions dans un cadre </a:t>
            </a:r>
            <a:r>
              <a:rPr lang="fr-FR" sz="1500" b="0" dirty="0" smtClean="0"/>
              <a:t>cohérent avec </a:t>
            </a:r>
            <a:r>
              <a:rPr lang="fr-FR" sz="1500" b="0" dirty="0" smtClean="0"/>
              <a:t>une amélioration de la </a:t>
            </a:r>
            <a:r>
              <a:rPr lang="fr-FR" sz="1500" b="0" dirty="0" smtClean="0"/>
              <a:t>régularité </a:t>
            </a:r>
            <a:endParaRPr lang="fr-FR" sz="1500" b="0" dirty="0"/>
          </a:p>
          <a:p>
            <a:pPr marL="171450" lvl="1" indent="-171450" algn="just">
              <a:lnSpc>
                <a:spcPts val="1600"/>
              </a:lnSpc>
              <a:spcBef>
                <a:spcPts val="600"/>
              </a:spcBef>
              <a:spcAft>
                <a:spcPct val="35000"/>
              </a:spcAft>
              <a:buClrTx/>
              <a:buFont typeface="Wingdings" panose="05000000000000000000" pitchFamily="2" charset="2"/>
              <a:buChar char="Ø"/>
            </a:pPr>
            <a:r>
              <a:rPr lang="fr-FR" sz="1500" b="0" dirty="0"/>
              <a:t>Densifier l’offre et améliorer les temps de parcours en priorité sur les pôles de centralité identifiés par le SDRIF : Mantes-la-Jolie, Les Mureaux, Poissy, Nanterre-La Défense et Paris. Ces améliorations ne devront pas se faire au détriment de la desserte fine du territoire et de la fréquence des trains</a:t>
            </a:r>
            <a:r>
              <a:rPr lang="fr-FR" sz="1500" b="0" dirty="0" smtClean="0"/>
              <a:t>. </a:t>
            </a:r>
            <a:endParaRPr lang="fr-FR" sz="1500" b="0" dirty="0" smtClean="0">
              <a:solidFill>
                <a:srgbClr val="FF0000"/>
              </a:solidFill>
            </a:endParaRPr>
          </a:p>
          <a:p>
            <a:pPr marL="171450" lvl="1" indent="-171450" algn="just">
              <a:lnSpc>
                <a:spcPts val="1600"/>
              </a:lnSpc>
              <a:spcBef>
                <a:spcPts val="600"/>
              </a:spcBef>
              <a:spcAft>
                <a:spcPct val="35000"/>
              </a:spcAft>
              <a:buClrTx/>
              <a:buFont typeface="Wingdings" panose="05000000000000000000" pitchFamily="2" charset="2"/>
              <a:buChar char="Ø"/>
            </a:pPr>
            <a:r>
              <a:rPr lang="fr-FR" sz="1500" b="0" dirty="0" smtClean="0"/>
              <a:t>Améliorer les interconnexions avec les réseaux existants (Tangentielles Ouest et Nord et Grand Paris Express) avec notamment une réflexion sur la desserte de la gare de Sartrouville.</a:t>
            </a:r>
            <a:endParaRPr lang="fr-FR" sz="1500" dirty="0" smtClean="0">
              <a:solidFill>
                <a:schemeClr val="tx1"/>
              </a:solidFill>
            </a:endParaRPr>
          </a:p>
          <a:p>
            <a:pPr lvl="2" algn="just">
              <a:lnSpc>
                <a:spcPts val="14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 smtClean="0"/>
          </a:p>
          <a:p>
            <a:pPr lvl="1" algn="just">
              <a:lnSpc>
                <a:spcPts val="14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b="0" i="1" kern="0" dirty="0"/>
          </a:p>
          <a:p>
            <a:pPr marL="842962" lvl="2" indent="0" algn="just">
              <a:lnSpc>
                <a:spcPts val="14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None/>
            </a:pPr>
            <a:r>
              <a:rPr lang="fr-FR" sz="1300" b="0" i="1" kern="0" dirty="0" smtClean="0"/>
              <a:t> </a:t>
            </a:r>
          </a:p>
          <a:p>
            <a:pPr lvl="1" algn="just">
              <a:lnSpc>
                <a:spcPts val="1400"/>
              </a:lnSpc>
              <a:buClr>
                <a:srgbClr val="FA1035"/>
              </a:buClr>
              <a:buFont typeface="Courier New" pitchFamily="49" charset="0"/>
              <a:buChar char="o"/>
            </a:pPr>
            <a:endParaRPr lang="fr-FR" sz="1300" b="0" kern="0" dirty="0" smtClean="0"/>
          </a:p>
          <a:p>
            <a:pPr algn="just">
              <a:lnSpc>
                <a:spcPts val="1400"/>
              </a:lnSpc>
            </a:pPr>
            <a:endParaRPr lang="fr-FR" sz="1300" kern="0" dirty="0" smtClean="0">
              <a:solidFill>
                <a:schemeClr val="tx1"/>
              </a:solidFill>
            </a:endParaRPr>
          </a:p>
          <a:p>
            <a:pPr algn="just">
              <a:lnSpc>
                <a:spcPts val="1400"/>
              </a:lnSpc>
            </a:pPr>
            <a:endParaRPr lang="fr-FR" sz="1300" kern="0" dirty="0" smtClean="0">
              <a:solidFill>
                <a:schemeClr val="tx1"/>
              </a:solidFill>
            </a:endParaRPr>
          </a:p>
          <a:p>
            <a:pPr lvl="1" algn="just">
              <a:lnSpc>
                <a:spcPts val="1400"/>
              </a:lnSpc>
              <a:buClr>
                <a:srgbClr val="FA1035"/>
              </a:buClr>
            </a:pPr>
            <a:endParaRPr lang="fr-FR" sz="1300" b="0" kern="0" dirty="0" smtClean="0"/>
          </a:p>
          <a:p>
            <a:pPr lvl="2" algn="just">
              <a:lnSpc>
                <a:spcPts val="1400"/>
              </a:lnSpc>
            </a:pPr>
            <a:endParaRPr lang="fr-FR" sz="1300" kern="0" dirty="0" smtClean="0"/>
          </a:p>
        </p:txBody>
      </p:sp>
    </p:spTree>
    <p:extLst>
      <p:ext uri="{BB962C8B-B14F-4D97-AF65-F5344CB8AC3E}">
        <p14:creationId xmlns:p14="http://schemas.microsoft.com/office/powerpoint/2010/main" val="80559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143508" y="910208"/>
            <a:ext cx="8892988" cy="51470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971283" cy="838200"/>
          </a:xfrm>
        </p:spPr>
        <p:txBody>
          <a:bodyPr/>
          <a:lstStyle/>
          <a:p>
            <a:r>
              <a:rPr lang="fr-FR" sz="2200" dirty="0"/>
              <a:t>B – Retour des questionnaires, premiers enseignements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20</a:t>
            </a:fld>
            <a:endParaRPr lang="fr-FR"/>
          </a:p>
        </p:txBody>
      </p:sp>
      <p:pic>
        <p:nvPicPr>
          <p:cNvPr id="5" name="Imag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8" b="3758"/>
          <a:stretch>
            <a:fillRect/>
          </a:stretch>
        </p:blipFill>
        <p:spPr bwMode="auto">
          <a:xfrm>
            <a:off x="143508" y="2171628"/>
            <a:ext cx="5040560" cy="382034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1" name="Espace réservé du contenu 2"/>
          <p:cNvSpPr txBox="1">
            <a:spLocks/>
          </p:cNvSpPr>
          <p:nvPr/>
        </p:nvSpPr>
        <p:spPr bwMode="gray">
          <a:xfrm>
            <a:off x="5190331" y="1466960"/>
            <a:ext cx="3852428" cy="400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lvl="1" indent="0" algn="just">
              <a:lnSpc>
                <a:spcPct val="100000"/>
              </a:lnSpc>
              <a:spcBef>
                <a:spcPct val="20000"/>
              </a:spcBef>
              <a:spcAft>
                <a:spcPct val="35000"/>
              </a:spcAft>
              <a:buClrTx/>
              <a:buNone/>
            </a:pPr>
            <a:r>
              <a:rPr lang="fr-FR" sz="1400" i="1" u="sng" dirty="0">
                <a:solidFill>
                  <a:schemeClr val="bg1">
                    <a:lumMod val="50000"/>
                  </a:schemeClr>
                </a:solidFill>
              </a:rPr>
              <a:t>Atelier 2: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fr-FR" sz="1200" u="sng" dirty="0" smtClean="0">
                <a:solidFill>
                  <a:schemeClr val="bg1">
                    <a:lumMod val="50000"/>
                  </a:schemeClr>
                </a:solidFill>
              </a:rPr>
              <a:t>Rouen </a:t>
            </a:r>
            <a:r>
              <a:rPr lang="fr-FR" sz="1200" u="sng" dirty="0">
                <a:solidFill>
                  <a:schemeClr val="bg1">
                    <a:lumMod val="50000"/>
                  </a:schemeClr>
                </a:solidFill>
              </a:rPr>
              <a:t>– Vernon :</a:t>
            </a:r>
          </a:p>
          <a:p>
            <a:pPr marL="171450" indent="-171450" algn="just">
              <a:buFontTx/>
              <a:buChar char="-"/>
            </a:pPr>
            <a:r>
              <a:rPr lang="fr-FR" sz="1200" b="0" dirty="0">
                <a:solidFill>
                  <a:schemeClr val="bg1">
                    <a:lumMod val="50000"/>
                  </a:schemeClr>
                </a:solidFill>
              </a:rPr>
              <a:t>p</a:t>
            </a:r>
            <a:r>
              <a:rPr lang="fr-FR" sz="1200" b="0" dirty="0" smtClean="0">
                <a:solidFill>
                  <a:schemeClr val="bg1">
                    <a:lumMod val="50000"/>
                  </a:schemeClr>
                </a:solidFill>
              </a:rPr>
              <a:t>rivilégier la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 régularité </a:t>
            </a:r>
            <a:r>
              <a:rPr lang="fr-FR" sz="1200" b="0" dirty="0" smtClean="0">
                <a:solidFill>
                  <a:schemeClr val="bg1">
                    <a:lumMod val="50000"/>
                  </a:schemeClr>
                </a:solidFill>
              </a:rPr>
              <a:t>et la 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fréquence *</a:t>
            </a:r>
          </a:p>
          <a:p>
            <a:pPr marL="171450" indent="-171450" algn="just">
              <a:buFontTx/>
              <a:buChar char="-"/>
            </a:pPr>
            <a:r>
              <a:rPr lang="fr-FR" sz="1200" b="0" dirty="0" smtClean="0">
                <a:solidFill>
                  <a:schemeClr val="bg1">
                    <a:lumMod val="50000"/>
                  </a:schemeClr>
                </a:solidFill>
              </a:rPr>
              <a:t>améliorer également les 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temps de parcours </a:t>
            </a:r>
            <a:r>
              <a:rPr lang="fr-FR" sz="1200" b="0" dirty="0">
                <a:solidFill>
                  <a:schemeClr val="bg1">
                    <a:lumMod val="50000"/>
                  </a:schemeClr>
                </a:solidFill>
              </a:rPr>
              <a:t>entre  territoires 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Seine 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Eure </a:t>
            </a:r>
            <a:r>
              <a:rPr lang="fr-FR" sz="1200" b="0" dirty="0" smtClean="0">
                <a:solidFill>
                  <a:schemeClr val="bg1">
                    <a:lumMod val="50000"/>
                  </a:schemeClr>
                </a:solidFill>
              </a:rPr>
              <a:t>(Val-de-Reuil) et 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Rouen 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fr-FR" sz="1200" u="sng" dirty="0" smtClean="0">
                <a:solidFill>
                  <a:schemeClr val="bg1">
                    <a:lumMod val="50000"/>
                  </a:schemeClr>
                </a:solidFill>
              </a:rPr>
              <a:t>Rouen </a:t>
            </a:r>
            <a:r>
              <a:rPr lang="fr-FR" sz="1200" u="sng" dirty="0">
                <a:solidFill>
                  <a:schemeClr val="bg1">
                    <a:lumMod val="50000"/>
                  </a:schemeClr>
                </a:solidFill>
              </a:rPr>
              <a:t>– Le Havre :</a:t>
            </a:r>
          </a:p>
          <a:p>
            <a:pPr marL="171450" indent="-171450" algn="just">
              <a:buFontTx/>
              <a:buChar char="-"/>
            </a:pPr>
            <a:r>
              <a:rPr lang="fr-FR" sz="1200" b="0" dirty="0" smtClean="0">
                <a:solidFill>
                  <a:schemeClr val="bg1">
                    <a:lumMod val="50000"/>
                  </a:schemeClr>
                </a:solidFill>
              </a:rPr>
              <a:t>privilégier l’amélioration </a:t>
            </a:r>
            <a:r>
              <a:rPr lang="fr-FR" sz="1200" b="0" dirty="0">
                <a:solidFill>
                  <a:schemeClr val="bg1">
                    <a:lumMod val="50000"/>
                  </a:schemeClr>
                </a:solidFill>
              </a:rPr>
              <a:t>l</a:t>
            </a:r>
            <a:r>
              <a:rPr lang="fr-FR" sz="1200" b="0" dirty="0" smtClean="0">
                <a:solidFill>
                  <a:schemeClr val="bg1">
                    <a:lumMod val="50000"/>
                  </a:schemeClr>
                </a:solidFill>
              </a:rPr>
              <a:t>es 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temps de parcours </a:t>
            </a:r>
            <a:endParaRPr lang="fr-FR" sz="12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171450" indent="-171450" algn="just">
              <a:buFontTx/>
              <a:buChar char="-"/>
            </a:pPr>
            <a:r>
              <a:rPr lang="fr-FR" sz="1200" b="0" dirty="0" smtClean="0">
                <a:solidFill>
                  <a:schemeClr val="bg1">
                    <a:lumMod val="50000"/>
                  </a:schemeClr>
                </a:solidFill>
              </a:rPr>
              <a:t>améliorer également la 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fréquence </a:t>
            </a:r>
            <a:r>
              <a:rPr lang="fr-FR" sz="1200" b="0" dirty="0">
                <a:solidFill>
                  <a:schemeClr val="bg1">
                    <a:lumMod val="50000"/>
                  </a:schemeClr>
                </a:solidFill>
              </a:rPr>
              <a:t>et </a:t>
            </a:r>
            <a:r>
              <a:rPr lang="fr-FR" sz="1200" b="0" dirty="0" smtClean="0">
                <a:solidFill>
                  <a:schemeClr val="bg1">
                    <a:lumMod val="50000"/>
                  </a:schemeClr>
                </a:solidFill>
              </a:rPr>
              <a:t>la 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desserte des territoires</a:t>
            </a:r>
          </a:p>
          <a:p>
            <a:pPr marL="228600" indent="-228600" algn="just">
              <a:buFont typeface="Wingdings" panose="05000000000000000000" pitchFamily="2" charset="2"/>
              <a:buChar char="Ø"/>
            </a:pPr>
            <a:r>
              <a:rPr lang="fr-FR" sz="1200" u="sng" dirty="0" smtClean="0">
                <a:solidFill>
                  <a:schemeClr val="bg1">
                    <a:lumMod val="50000"/>
                  </a:schemeClr>
                </a:solidFill>
              </a:rPr>
              <a:t>Rouen </a:t>
            </a:r>
            <a:r>
              <a:rPr lang="fr-FR" sz="1200" u="sng" dirty="0">
                <a:solidFill>
                  <a:schemeClr val="bg1">
                    <a:lumMod val="50000"/>
                  </a:schemeClr>
                </a:solidFill>
              </a:rPr>
              <a:t>– Dieppe :</a:t>
            </a:r>
          </a:p>
          <a:p>
            <a:pPr marL="171450" indent="-171450" algn="just">
              <a:buFontTx/>
              <a:buChar char="-"/>
            </a:pPr>
            <a:r>
              <a:rPr lang="fr-FR" sz="1200" b="0" dirty="0" smtClean="0">
                <a:solidFill>
                  <a:schemeClr val="bg1">
                    <a:lumMod val="50000"/>
                  </a:schemeClr>
                </a:solidFill>
              </a:rPr>
              <a:t>maintenir les 2 </a:t>
            </a:r>
            <a:r>
              <a:rPr lang="fr-FR" sz="1200" b="0" dirty="0">
                <a:solidFill>
                  <a:schemeClr val="bg1">
                    <a:lumMod val="50000"/>
                  </a:schemeClr>
                </a:solidFill>
              </a:rPr>
              <a:t>schémas actuels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200" b="0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temps de parcours </a:t>
            </a:r>
            <a:r>
              <a:rPr lang="fr-FR" sz="1200" b="0" dirty="0" smtClean="0">
                <a:solidFill>
                  <a:schemeClr val="bg1">
                    <a:lumMod val="50000"/>
                  </a:schemeClr>
                </a:solidFill>
              </a:rPr>
              <a:t>et 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desserte des territoires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fr-FR" sz="1200" u="sng" dirty="0">
                <a:solidFill>
                  <a:schemeClr val="bg1">
                    <a:lumMod val="50000"/>
                  </a:schemeClr>
                </a:solidFill>
              </a:rPr>
              <a:t>Le Havre – Fécamp  :</a:t>
            </a:r>
          </a:p>
          <a:p>
            <a:pPr marL="171450" indent="-171450" algn="just">
              <a:buFontTx/>
              <a:buChar char="-"/>
            </a:pPr>
            <a:r>
              <a:rPr lang="fr-FR" sz="1200" b="0" dirty="0">
                <a:solidFill>
                  <a:schemeClr val="bg1">
                    <a:lumMod val="50000"/>
                  </a:schemeClr>
                </a:solidFill>
              </a:rPr>
              <a:t>Conserver ou améliorer (?) les 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temps de 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parcours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fr-FR" sz="1200" u="sng" dirty="0" smtClean="0">
                <a:solidFill>
                  <a:schemeClr val="bg1">
                    <a:lumMod val="50000"/>
                  </a:schemeClr>
                </a:solidFill>
              </a:rPr>
              <a:t>Rouen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  <a:p>
            <a:pPr marL="171450" indent="-171450" algn="just">
              <a:buFontTx/>
              <a:buChar char="-"/>
            </a:pPr>
            <a:r>
              <a:rPr lang="fr-FR" sz="1200" b="0" dirty="0" smtClean="0">
                <a:solidFill>
                  <a:schemeClr val="bg1">
                    <a:lumMod val="50000"/>
                  </a:schemeClr>
                </a:solidFill>
              </a:rPr>
              <a:t>Réflexions </a:t>
            </a:r>
            <a:r>
              <a:rPr lang="fr-FR" sz="1200" b="0" dirty="0">
                <a:solidFill>
                  <a:schemeClr val="bg1">
                    <a:lumMod val="50000"/>
                  </a:schemeClr>
                </a:solidFill>
              </a:rPr>
              <a:t>à mener sur les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 liaisons entre gare nouvelle et gare 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existante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  <a:p>
            <a:pPr lvl="2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Tx/>
              <a:buChar char="-"/>
            </a:pPr>
            <a:endParaRPr lang="fr-FR" sz="1200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0" algn="just"/>
            <a:endParaRPr lang="fr-FR" sz="1200" dirty="0"/>
          </a:p>
          <a:p>
            <a:pPr lvl="2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b="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marL="842962" lvl="2" indent="0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None/>
            </a:pPr>
            <a:r>
              <a:rPr lang="fr-FR" sz="1200" b="0" i="1" kern="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</a:p>
          <a:p>
            <a:pPr lvl="1" algn="just">
              <a:buClr>
                <a:srgbClr val="FA1035"/>
              </a:buClr>
              <a:buFont typeface="Courier New" pitchFamily="49" charset="0"/>
              <a:buChar char="o"/>
            </a:pPr>
            <a:endParaRPr lang="fr-FR" sz="1200" b="0" kern="0" dirty="0" smtClean="0">
              <a:solidFill>
                <a:srgbClr val="000000"/>
              </a:solidFill>
            </a:endParaRPr>
          </a:p>
          <a:p>
            <a:pPr algn="just"/>
            <a:endParaRPr lang="fr-FR" sz="1200" kern="0" dirty="0" smtClean="0">
              <a:solidFill>
                <a:srgbClr val="FA1035"/>
              </a:solidFill>
            </a:endParaRPr>
          </a:p>
          <a:p>
            <a:pPr algn="just"/>
            <a:endParaRPr lang="fr-FR" sz="1200" kern="0" dirty="0" smtClean="0">
              <a:solidFill>
                <a:srgbClr val="FA1035"/>
              </a:solidFill>
            </a:endParaRPr>
          </a:p>
          <a:p>
            <a:pPr lvl="1" algn="just">
              <a:buClr>
                <a:srgbClr val="FA1035"/>
              </a:buClr>
            </a:pPr>
            <a:endParaRPr lang="fr-FR" sz="1200" b="0" kern="0" dirty="0" smtClean="0">
              <a:solidFill>
                <a:srgbClr val="000000"/>
              </a:solidFill>
            </a:endParaRPr>
          </a:p>
          <a:p>
            <a:pPr lvl="2" algn="just"/>
            <a:endParaRPr lang="fr-FR" sz="1200" kern="0" dirty="0" smtClean="0">
              <a:solidFill>
                <a:srgbClr val="000000"/>
              </a:solidFill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 bwMode="gray">
          <a:xfrm>
            <a:off x="154968" y="1712891"/>
            <a:ext cx="6696745" cy="4453733"/>
          </a:xfrm>
          <a:prstGeom prst="rect">
            <a:avLst/>
          </a:prstGeom>
          <a:solidFill>
            <a:srgbClr val="FFEFF5"/>
          </a:solidFill>
          <a:ln w="53975">
            <a:solidFill>
              <a:schemeClr val="accent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000" tIns="180000" rIns="144000" bIns="180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lvl="1" indent="0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Tx/>
              <a:buNone/>
            </a:pPr>
            <a:r>
              <a:rPr lang="fr-FR" sz="1400" i="1" u="sng" dirty="0" smtClean="0"/>
              <a:t>Premiers enseignements des questionnaires, orientations :</a:t>
            </a:r>
          </a:p>
          <a:p>
            <a:pPr marL="171450" lvl="1" indent="-171450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Tx/>
              <a:buFont typeface="Wingdings" panose="05000000000000000000" pitchFamily="2" charset="2"/>
              <a:buChar char="Ø"/>
            </a:pPr>
            <a:r>
              <a:rPr lang="fr-FR" sz="1400" b="0" u="sng" dirty="0" smtClean="0"/>
              <a:t>Nœud </a:t>
            </a:r>
            <a:r>
              <a:rPr lang="fr-FR" sz="1400" b="0" u="sng" dirty="0"/>
              <a:t>de Rouen :</a:t>
            </a:r>
          </a:p>
          <a:p>
            <a:pPr marL="540000" lvl="2" indent="-171450" algn="just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b="0" dirty="0" smtClean="0"/>
              <a:t>développer </a:t>
            </a:r>
            <a:r>
              <a:rPr lang="fr-FR" sz="1400" b="0" dirty="0"/>
              <a:t>l’offre sur la zone périurbaine de Rouen (au ¼ d’heure sur les axes Rouen – Yvetot / Le Havre, Rouen – Elbeuf / Brionne, Rouen Val-de-Reuil / Vernon)</a:t>
            </a:r>
          </a:p>
          <a:p>
            <a:pPr marL="540000" lvl="2" indent="-171450" algn="just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b="0" dirty="0" smtClean="0"/>
              <a:t>favoriser </a:t>
            </a:r>
            <a:r>
              <a:rPr lang="fr-FR" sz="1400" b="0" dirty="0"/>
              <a:t>les dessertes mixtes (omnibus dans le périurbain et semi-direct aux franges) </a:t>
            </a:r>
          </a:p>
          <a:p>
            <a:pPr marL="171450" lvl="1" indent="-171450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Tx/>
              <a:buFont typeface="Wingdings" panose="05000000000000000000" pitchFamily="2" charset="2"/>
              <a:buChar char="Ø"/>
            </a:pPr>
            <a:r>
              <a:rPr lang="fr-FR" sz="1400" b="0" u="sng" dirty="0" smtClean="0"/>
              <a:t>Nœud </a:t>
            </a:r>
            <a:r>
              <a:rPr lang="fr-FR" sz="1400" b="0" u="sng" dirty="0"/>
              <a:t>du </a:t>
            </a:r>
            <a:r>
              <a:rPr lang="fr-FR" sz="1400" b="0" u="sng" dirty="0" smtClean="0"/>
              <a:t>Havre:</a:t>
            </a:r>
            <a:endParaRPr lang="fr-FR" sz="1400" b="0" u="sng" dirty="0"/>
          </a:p>
          <a:p>
            <a:pPr marL="540000" lvl="2" indent="-171450" algn="just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ClrTx/>
              <a:buFont typeface="Wingdings" panose="05000000000000000000" pitchFamily="2" charset="2"/>
              <a:buChar char="Ø"/>
            </a:pPr>
            <a:r>
              <a:rPr lang="fr-FR" sz="1400" dirty="0" smtClean="0"/>
              <a:t>renforcer </a:t>
            </a:r>
            <a:r>
              <a:rPr lang="fr-FR" sz="1400" dirty="0"/>
              <a:t>la desserte Le Havre-</a:t>
            </a:r>
            <a:r>
              <a:rPr lang="fr-FR" sz="1400" dirty="0" err="1"/>
              <a:t>Rolleville</a:t>
            </a:r>
            <a:endParaRPr lang="fr-FR" sz="1400" dirty="0"/>
          </a:p>
          <a:p>
            <a:pPr marL="540000" lvl="2" indent="-171450" algn="just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ClrTx/>
              <a:buFont typeface="Wingdings" panose="05000000000000000000" pitchFamily="2" charset="2"/>
              <a:buChar char="Ø"/>
            </a:pPr>
            <a:r>
              <a:rPr lang="fr-FR" sz="1400" dirty="0" smtClean="0"/>
              <a:t>favoriser </a:t>
            </a:r>
            <a:r>
              <a:rPr lang="fr-FR" sz="1400" dirty="0"/>
              <a:t>les temps de parcours </a:t>
            </a:r>
            <a:r>
              <a:rPr lang="fr-FR" sz="1400" dirty="0" smtClean="0"/>
              <a:t>attractifs </a:t>
            </a:r>
            <a:r>
              <a:rPr lang="fr-FR" sz="1400" dirty="0"/>
              <a:t>sur Le Havre-Fécamp; compenser le cas échéant </a:t>
            </a:r>
            <a:r>
              <a:rPr lang="fr-FR" sz="1400" dirty="0" smtClean="0"/>
              <a:t>la </a:t>
            </a:r>
            <a:r>
              <a:rPr lang="fr-FR" sz="1400" dirty="0"/>
              <a:t>desserte omnibus Rouen – Le Havre</a:t>
            </a:r>
          </a:p>
          <a:p>
            <a:pPr marL="540000" lvl="2" indent="-171450" algn="just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ClrTx/>
              <a:buFont typeface="Wingdings" panose="05000000000000000000" pitchFamily="2" charset="2"/>
              <a:buChar char="Ø"/>
            </a:pPr>
            <a:r>
              <a:rPr lang="fr-FR" sz="1400" dirty="0" smtClean="0"/>
              <a:t>questionnements </a:t>
            </a:r>
            <a:r>
              <a:rPr lang="fr-FR" sz="1400" dirty="0"/>
              <a:t>sur l’opportunité d’une liaison ferroviaire Le Havre-</a:t>
            </a:r>
            <a:r>
              <a:rPr lang="fr-FR" sz="1400" dirty="0" err="1"/>
              <a:t>Gravenchon</a:t>
            </a:r>
            <a:r>
              <a:rPr lang="fr-FR" sz="1400" dirty="0"/>
              <a:t> par rapport à un service routier</a:t>
            </a:r>
          </a:p>
          <a:p>
            <a:pPr marL="171450" lvl="1" indent="-171450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Tx/>
              <a:buFont typeface="Wingdings" panose="05000000000000000000" pitchFamily="2" charset="2"/>
              <a:buChar char="Ø"/>
            </a:pPr>
            <a:r>
              <a:rPr lang="fr-FR" sz="1400" b="0" u="sng" dirty="0" smtClean="0"/>
              <a:t>Correspondances </a:t>
            </a:r>
            <a:r>
              <a:rPr lang="fr-FR" sz="1400" b="0" u="sng" dirty="0"/>
              <a:t>à développer </a:t>
            </a:r>
            <a:r>
              <a:rPr lang="fr-FR" sz="1400" b="0" dirty="0"/>
              <a:t>: </a:t>
            </a:r>
            <a:r>
              <a:rPr lang="fr-FR" sz="1400" b="0" dirty="0" err="1"/>
              <a:t>Bréauté</a:t>
            </a:r>
            <a:r>
              <a:rPr lang="fr-FR" sz="1400" b="0" dirty="0"/>
              <a:t>-Beuzeville</a:t>
            </a:r>
            <a:r>
              <a:rPr lang="fr-FR" sz="1400" b="0" dirty="0"/>
              <a:t>, Elbeuf </a:t>
            </a:r>
            <a:r>
              <a:rPr lang="fr-FR" sz="1400" b="0" dirty="0"/>
              <a:t>, Oissel…</a:t>
            </a:r>
            <a:endParaRPr lang="fr-FR" sz="1400" b="0" dirty="0"/>
          </a:p>
          <a:p>
            <a:pPr marL="171450" lvl="1" indent="-171450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Tx/>
              <a:buFont typeface="Wingdings" panose="05000000000000000000" pitchFamily="2" charset="2"/>
              <a:buChar char="Ø"/>
            </a:pPr>
            <a:r>
              <a:rPr lang="fr-FR" sz="1400" b="0" u="sng" dirty="0" smtClean="0"/>
              <a:t>Autres </a:t>
            </a:r>
            <a:r>
              <a:rPr lang="fr-FR" sz="1400" b="0" u="sng" dirty="0"/>
              <a:t>réflexions </a:t>
            </a:r>
            <a:r>
              <a:rPr lang="fr-FR" sz="1400" b="0" u="sng" dirty="0" smtClean="0"/>
              <a:t>: </a:t>
            </a:r>
          </a:p>
          <a:p>
            <a:pPr marL="540000" lvl="2" indent="-17145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dirty="0" smtClean="0"/>
              <a:t>Questionnement sur l’opportunité d’une </a:t>
            </a:r>
            <a:r>
              <a:rPr lang="fr-FR" sz="1400" dirty="0"/>
              <a:t>réouverture </a:t>
            </a:r>
            <a:r>
              <a:rPr lang="fr-FR" sz="1400" dirty="0" smtClean="0"/>
              <a:t>commerciale du </a:t>
            </a:r>
            <a:r>
              <a:rPr lang="fr-FR" sz="1400" dirty="0"/>
              <a:t>segment Louviers – St Pierre du </a:t>
            </a:r>
            <a:r>
              <a:rPr lang="fr-FR" sz="1400" dirty="0" err="1"/>
              <a:t>Vauvray</a:t>
            </a:r>
            <a:r>
              <a:rPr lang="fr-FR" sz="1400" dirty="0"/>
              <a:t> </a:t>
            </a:r>
            <a:r>
              <a:rPr lang="fr-FR" sz="1400" dirty="0" smtClean="0"/>
              <a:t>compte tenu de la création </a:t>
            </a:r>
            <a:r>
              <a:rPr lang="fr-FR" sz="1400" dirty="0"/>
              <a:t>d’un BHNS reliant le centre-ville de </a:t>
            </a:r>
            <a:r>
              <a:rPr lang="fr-FR" sz="1400" dirty="0" smtClean="0"/>
              <a:t>Louviers à </a:t>
            </a:r>
            <a:r>
              <a:rPr lang="fr-FR" sz="1400" dirty="0"/>
              <a:t>la gare de Val de </a:t>
            </a:r>
            <a:r>
              <a:rPr lang="fr-FR" sz="1400" dirty="0" err="1" smtClean="0"/>
              <a:t>Reuil</a:t>
            </a:r>
            <a:endParaRPr lang="fr-FR" sz="1400" dirty="0"/>
          </a:p>
          <a:p>
            <a:pPr marL="540000" lvl="2" indent="-17145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dirty="0"/>
              <a:t>Questionnement sur l’opportunité d’une </a:t>
            </a:r>
            <a:r>
              <a:rPr lang="fr-FR" sz="1400" dirty="0"/>
              <a:t>liaison </a:t>
            </a:r>
            <a:r>
              <a:rPr lang="fr-FR" sz="1400" dirty="0" err="1"/>
              <a:t>Serqueux</a:t>
            </a:r>
            <a:r>
              <a:rPr lang="fr-FR" sz="1400" dirty="0"/>
              <a:t>  &lt;&gt; </a:t>
            </a:r>
            <a:r>
              <a:rPr lang="fr-FR" sz="1400" dirty="0" smtClean="0"/>
              <a:t>Rouen-</a:t>
            </a:r>
            <a:r>
              <a:rPr lang="fr-FR" sz="1400" dirty="0" err="1" smtClean="0"/>
              <a:t>Martainville</a:t>
            </a:r>
            <a:r>
              <a:rPr lang="fr-FR" sz="1400" dirty="0"/>
              <a:t>?</a:t>
            </a:r>
          </a:p>
          <a:p>
            <a:pPr lvl="2" algn="just">
              <a:lnSpc>
                <a:spcPts val="14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 smtClean="0"/>
          </a:p>
          <a:p>
            <a:pPr lvl="1" algn="just">
              <a:lnSpc>
                <a:spcPts val="14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b="0" i="1" kern="0" dirty="0"/>
          </a:p>
          <a:p>
            <a:pPr marL="842962" lvl="2" indent="0" algn="just">
              <a:lnSpc>
                <a:spcPts val="14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None/>
            </a:pPr>
            <a:r>
              <a:rPr lang="fr-FR" sz="1300" b="0" i="1" kern="0" dirty="0" smtClean="0"/>
              <a:t> </a:t>
            </a:r>
          </a:p>
          <a:p>
            <a:pPr lvl="1" algn="just">
              <a:lnSpc>
                <a:spcPts val="1400"/>
              </a:lnSpc>
              <a:buClr>
                <a:srgbClr val="FA1035"/>
              </a:buClr>
              <a:buFont typeface="Courier New" pitchFamily="49" charset="0"/>
              <a:buChar char="o"/>
            </a:pPr>
            <a:endParaRPr lang="fr-FR" sz="1300" b="0" kern="0" dirty="0" smtClean="0"/>
          </a:p>
          <a:p>
            <a:pPr algn="just">
              <a:lnSpc>
                <a:spcPts val="1400"/>
              </a:lnSpc>
            </a:pPr>
            <a:endParaRPr lang="fr-FR" sz="1300" kern="0" dirty="0" smtClean="0">
              <a:solidFill>
                <a:schemeClr val="tx1"/>
              </a:solidFill>
            </a:endParaRPr>
          </a:p>
          <a:p>
            <a:pPr algn="just">
              <a:lnSpc>
                <a:spcPts val="1400"/>
              </a:lnSpc>
            </a:pPr>
            <a:endParaRPr lang="fr-FR" sz="1300" kern="0" dirty="0" smtClean="0">
              <a:solidFill>
                <a:schemeClr val="tx1"/>
              </a:solidFill>
            </a:endParaRPr>
          </a:p>
          <a:p>
            <a:pPr lvl="1" algn="just">
              <a:lnSpc>
                <a:spcPts val="1400"/>
              </a:lnSpc>
              <a:buClr>
                <a:srgbClr val="FA1035"/>
              </a:buClr>
            </a:pPr>
            <a:endParaRPr lang="fr-FR" sz="1300" b="0" kern="0" dirty="0" smtClean="0"/>
          </a:p>
          <a:p>
            <a:pPr lvl="2" algn="just">
              <a:lnSpc>
                <a:spcPts val="1400"/>
              </a:lnSpc>
            </a:pPr>
            <a:endParaRPr lang="fr-FR" sz="1300" kern="0" dirty="0" smtClean="0"/>
          </a:p>
        </p:txBody>
      </p:sp>
      <p:sp>
        <p:nvSpPr>
          <p:cNvPr id="19" name="Rectangle à coins arrondis 18"/>
          <p:cNvSpPr/>
          <p:nvPr/>
        </p:nvSpPr>
        <p:spPr bwMode="auto">
          <a:xfrm>
            <a:off x="359532" y="1016732"/>
            <a:ext cx="1709959" cy="810918"/>
          </a:xfrm>
          <a:prstGeom prst="roundRect">
            <a:avLst/>
          </a:prstGeom>
          <a:solidFill>
            <a:srgbClr val="B4EEB4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70545" y="1226581"/>
            <a:ext cx="1709959" cy="369332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900" b="1" kern="0" dirty="0" smtClean="0"/>
              <a:t>NORMANDIE</a:t>
            </a:r>
          </a:p>
          <a:p>
            <a:pPr algn="ctr"/>
            <a:r>
              <a:rPr lang="fr-FR" sz="900" kern="0" dirty="0" smtClean="0"/>
              <a:t>SECTEUR ROUEN LE HAVRE</a:t>
            </a:r>
            <a:endParaRPr lang="fr-FR" sz="900" kern="0" dirty="0"/>
          </a:p>
        </p:txBody>
      </p:sp>
    </p:spTree>
    <p:extLst>
      <p:ext uri="{BB962C8B-B14F-4D97-AF65-F5344CB8AC3E}">
        <p14:creationId xmlns:p14="http://schemas.microsoft.com/office/powerpoint/2010/main" val="413730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143508" y="944724"/>
            <a:ext cx="8892988" cy="478932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8078787" cy="838200"/>
          </a:xfrm>
        </p:spPr>
        <p:txBody>
          <a:bodyPr/>
          <a:lstStyle/>
          <a:p>
            <a:r>
              <a:rPr lang="fr-FR" sz="2200" dirty="0"/>
              <a:t>B – Retour des questionnaires, premiers enseignements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21</a:t>
            </a:fld>
            <a:endParaRPr lang="fr-FR"/>
          </a:p>
        </p:txBody>
      </p:sp>
      <p:grpSp>
        <p:nvGrpSpPr>
          <p:cNvPr id="8" name="Groupe 7"/>
          <p:cNvGrpSpPr/>
          <p:nvPr/>
        </p:nvGrpSpPr>
        <p:grpSpPr>
          <a:xfrm>
            <a:off x="215516" y="2060848"/>
            <a:ext cx="5256584" cy="3581287"/>
            <a:chOff x="1068819" y="2564905"/>
            <a:chExt cx="4788531" cy="3257251"/>
          </a:xfrm>
        </p:grpSpPr>
        <p:sp>
          <p:nvSpPr>
            <p:cNvPr id="2" name="Rectangle 1"/>
            <p:cNvSpPr/>
            <p:nvPr/>
          </p:nvSpPr>
          <p:spPr bwMode="auto">
            <a:xfrm>
              <a:off x="1068819" y="2564905"/>
              <a:ext cx="2445986" cy="111612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pic>
          <p:nvPicPr>
            <p:cNvPr id="21" name="Image 20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1875"/>
            <a:stretch>
              <a:fillRect/>
            </a:stretch>
          </p:blipFill>
          <p:spPr bwMode="auto">
            <a:xfrm>
              <a:off x="1068819" y="2581797"/>
              <a:ext cx="4788531" cy="3240359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sp>
        <p:nvSpPr>
          <p:cNvPr id="13" name="Rectangle à coins arrondis 12"/>
          <p:cNvSpPr/>
          <p:nvPr/>
        </p:nvSpPr>
        <p:spPr bwMode="auto">
          <a:xfrm>
            <a:off x="359532" y="1015014"/>
            <a:ext cx="1709959" cy="810918"/>
          </a:xfrm>
          <a:prstGeom prst="roundRect">
            <a:avLst/>
          </a:prstGeom>
          <a:solidFill>
            <a:srgbClr val="B4EEB4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66949" y="1246006"/>
            <a:ext cx="1709959" cy="369332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900" b="1" kern="0" dirty="0" smtClean="0"/>
              <a:t>NORMANDIE</a:t>
            </a:r>
          </a:p>
          <a:p>
            <a:pPr algn="ctr"/>
            <a:r>
              <a:rPr lang="fr-FR" sz="900" kern="0" dirty="0" smtClean="0"/>
              <a:t>SECTEUR CAEN EVREUX</a:t>
            </a:r>
            <a:endParaRPr lang="fr-FR" sz="900" kern="0" dirty="0"/>
          </a:p>
        </p:txBody>
      </p:sp>
      <p:sp>
        <p:nvSpPr>
          <p:cNvPr id="15" name="Espace réservé du contenu 2"/>
          <p:cNvSpPr txBox="1">
            <a:spLocks/>
          </p:cNvSpPr>
          <p:nvPr/>
        </p:nvSpPr>
        <p:spPr bwMode="gray">
          <a:xfrm>
            <a:off x="4319588" y="1467643"/>
            <a:ext cx="4317268" cy="1392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fr-FR" sz="1400" i="1" u="sng" dirty="0">
                <a:solidFill>
                  <a:schemeClr val="bg1">
                    <a:lumMod val="50000"/>
                  </a:schemeClr>
                </a:solidFill>
              </a:rPr>
              <a:t>Atelier 2:</a:t>
            </a:r>
          </a:p>
          <a:p>
            <a:pPr lvl="0"/>
            <a:r>
              <a:rPr lang="fr-FR" sz="1400" b="0" dirty="0" smtClean="0">
                <a:solidFill>
                  <a:schemeClr val="bg1">
                    <a:lumMod val="50000"/>
                  </a:schemeClr>
                </a:solidFill>
              </a:rPr>
              <a:t>Viser des 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liaisons efficaces </a:t>
            </a:r>
            <a:r>
              <a:rPr lang="fr-FR" sz="1400" b="0" dirty="0" smtClean="0">
                <a:solidFill>
                  <a:schemeClr val="bg1">
                    <a:lumMod val="50000"/>
                  </a:schemeClr>
                </a:solidFill>
              </a:rPr>
              <a:t>(temps de parcours…) 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autour 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de 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Caen </a:t>
            </a:r>
            <a:r>
              <a:rPr lang="fr-FR" sz="1400" b="0" dirty="0" smtClean="0">
                <a:solidFill>
                  <a:schemeClr val="bg1">
                    <a:lumMod val="50000"/>
                  </a:schemeClr>
                </a:solidFill>
              </a:rPr>
              <a:t>en lien le développement </a:t>
            </a:r>
            <a:r>
              <a:rPr lang="fr-FR" sz="1400" b="0" dirty="0">
                <a:solidFill>
                  <a:schemeClr val="bg1">
                    <a:lumMod val="50000"/>
                  </a:schemeClr>
                </a:solidFill>
              </a:rPr>
              <a:t>du 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pôle métropolitain </a:t>
            </a:r>
            <a:r>
              <a:rPr lang="fr-FR" sz="1400" b="0" dirty="0" smtClean="0">
                <a:solidFill>
                  <a:schemeClr val="bg1">
                    <a:lumMod val="50000"/>
                  </a:schemeClr>
                </a:solidFill>
              </a:rPr>
              <a:t>(Caen </a:t>
            </a:r>
            <a:r>
              <a:rPr lang="fr-FR" sz="1400" b="0" dirty="0">
                <a:solidFill>
                  <a:schemeClr val="bg1">
                    <a:lumMod val="50000"/>
                  </a:schemeClr>
                </a:solidFill>
              </a:rPr>
              <a:t>– Cherbourg, Caen – Saint </a:t>
            </a:r>
            <a:r>
              <a:rPr lang="fr-FR" sz="1400" b="0" dirty="0" err="1">
                <a:solidFill>
                  <a:schemeClr val="bg1">
                    <a:lumMod val="50000"/>
                  </a:schemeClr>
                </a:solidFill>
              </a:rPr>
              <a:t>Lô</a:t>
            </a:r>
            <a:r>
              <a:rPr lang="fr-FR" sz="1400" b="0" dirty="0">
                <a:solidFill>
                  <a:schemeClr val="bg1">
                    <a:lumMod val="50000"/>
                  </a:schemeClr>
                </a:solidFill>
              </a:rPr>
              <a:t>, Caen – Argentan, Caen – Lisieux</a:t>
            </a:r>
            <a:r>
              <a:rPr lang="fr-FR" sz="1400" b="0" dirty="0" smtClean="0">
                <a:solidFill>
                  <a:schemeClr val="bg1">
                    <a:lumMod val="50000"/>
                  </a:schemeClr>
                </a:solidFill>
              </a:rPr>
              <a:t>…)</a:t>
            </a:r>
            <a:endParaRPr lang="fr-FR" sz="1400" b="0" dirty="0">
              <a:solidFill>
                <a:schemeClr val="bg1">
                  <a:lumMod val="50000"/>
                </a:schemeClr>
              </a:solidFill>
            </a:endParaRPr>
          </a:p>
          <a:p>
            <a:pPr lvl="2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Tx/>
              <a:buChar char="-"/>
            </a:pPr>
            <a:endParaRPr lang="fr-FR" sz="1400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40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4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0"/>
            <a:endParaRPr lang="fr-FR" sz="1400" dirty="0"/>
          </a:p>
          <a:p>
            <a:pPr lvl="2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4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400" b="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marL="842962" lvl="2" indent="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None/>
            </a:pPr>
            <a:r>
              <a:rPr lang="fr-FR" sz="1400" b="0" i="1" kern="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</a:p>
          <a:p>
            <a:pPr lvl="1">
              <a:buClr>
                <a:srgbClr val="FA1035"/>
              </a:buClr>
              <a:buFont typeface="Courier New" pitchFamily="49" charset="0"/>
              <a:buChar char="o"/>
            </a:pPr>
            <a:endParaRPr lang="fr-FR" sz="1400" b="0" kern="0" dirty="0" smtClean="0">
              <a:solidFill>
                <a:srgbClr val="000000"/>
              </a:solidFill>
            </a:endParaRPr>
          </a:p>
          <a:p>
            <a:endParaRPr lang="fr-FR" sz="1400" kern="0" dirty="0" smtClean="0">
              <a:solidFill>
                <a:srgbClr val="FA1035"/>
              </a:solidFill>
            </a:endParaRPr>
          </a:p>
          <a:p>
            <a:endParaRPr lang="fr-FR" sz="1400" kern="0" dirty="0" smtClean="0">
              <a:solidFill>
                <a:srgbClr val="FA1035"/>
              </a:solidFill>
            </a:endParaRPr>
          </a:p>
          <a:p>
            <a:pPr lvl="1" algn="just">
              <a:buClr>
                <a:srgbClr val="FA1035"/>
              </a:buClr>
            </a:pPr>
            <a:endParaRPr lang="fr-FR" sz="1400" b="0" kern="0" dirty="0" smtClean="0">
              <a:solidFill>
                <a:srgbClr val="000000"/>
              </a:solidFill>
            </a:endParaRPr>
          </a:p>
          <a:p>
            <a:pPr lvl="2" algn="just"/>
            <a:endParaRPr lang="fr-FR" sz="1400" kern="0" dirty="0" smtClean="0">
              <a:solidFill>
                <a:srgbClr val="000000"/>
              </a:solidFill>
            </a:endParaRPr>
          </a:p>
        </p:txBody>
      </p:sp>
      <p:sp>
        <p:nvSpPr>
          <p:cNvPr id="11" name="Espace réservé du contenu 2"/>
          <p:cNvSpPr txBox="1">
            <a:spLocks/>
          </p:cNvSpPr>
          <p:nvPr/>
        </p:nvSpPr>
        <p:spPr bwMode="gray">
          <a:xfrm>
            <a:off x="4026806" y="2927461"/>
            <a:ext cx="4902832" cy="2373747"/>
          </a:xfrm>
          <a:prstGeom prst="rect">
            <a:avLst/>
          </a:prstGeom>
          <a:solidFill>
            <a:srgbClr val="FFEFF5"/>
          </a:solidFill>
          <a:ln w="53975">
            <a:solidFill>
              <a:schemeClr val="accent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000" tIns="180000" rIns="144000" bIns="180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lvl="1" indent="0" algn="just">
              <a:lnSpc>
                <a:spcPts val="1600"/>
              </a:lnSpc>
              <a:spcBef>
                <a:spcPts val="600"/>
              </a:spcBef>
              <a:spcAft>
                <a:spcPct val="35000"/>
              </a:spcAft>
              <a:buClrTx/>
              <a:buNone/>
            </a:pPr>
            <a:r>
              <a:rPr lang="fr-FR" sz="1500" i="1" u="sng" dirty="0" smtClean="0"/>
              <a:t>Premiers enseignements des questionnaires, orientations :</a:t>
            </a:r>
          </a:p>
          <a:p>
            <a:pPr marL="171450" lvl="1" indent="-171450" algn="just">
              <a:lnSpc>
                <a:spcPts val="1600"/>
              </a:lnSpc>
              <a:spcBef>
                <a:spcPts val="600"/>
              </a:spcBef>
              <a:spcAft>
                <a:spcPct val="35000"/>
              </a:spcAft>
              <a:buClrTx/>
              <a:buFont typeface="Wingdings" panose="05000000000000000000" pitchFamily="2" charset="2"/>
              <a:buChar char="Ø"/>
            </a:pPr>
            <a:r>
              <a:rPr lang="fr-FR" sz="1500" b="0" dirty="0" smtClean="0"/>
              <a:t>Une </a:t>
            </a:r>
            <a:r>
              <a:rPr lang="fr-FR" sz="1500" b="0" dirty="0"/>
              <a:t>fréquence à la ½ heure autour du nœud de Caen</a:t>
            </a:r>
          </a:p>
          <a:p>
            <a:pPr marL="171450" lvl="1" indent="-171450" algn="just">
              <a:lnSpc>
                <a:spcPts val="1600"/>
              </a:lnSpc>
              <a:spcBef>
                <a:spcPts val="600"/>
              </a:spcBef>
              <a:spcAft>
                <a:spcPct val="35000"/>
              </a:spcAft>
              <a:buClrTx/>
              <a:buFont typeface="Wingdings" panose="05000000000000000000" pitchFamily="2" charset="2"/>
              <a:buChar char="Ø"/>
            </a:pPr>
            <a:r>
              <a:rPr lang="fr-FR" sz="1500" b="0" dirty="0" smtClean="0"/>
              <a:t>Plusieurs </a:t>
            </a:r>
            <a:r>
              <a:rPr lang="fr-FR" sz="1500" b="0" dirty="0"/>
              <a:t>schémas sur l’axe </a:t>
            </a:r>
            <a:r>
              <a:rPr lang="fr-FR" sz="1500" b="0" dirty="0" smtClean="0"/>
              <a:t>Evreux - Bernay</a:t>
            </a:r>
            <a:endParaRPr lang="fr-FR" sz="1500" b="0" dirty="0"/>
          </a:p>
          <a:p>
            <a:pPr marL="171450" lvl="1" indent="-171450" algn="just">
              <a:lnSpc>
                <a:spcPts val="1600"/>
              </a:lnSpc>
              <a:spcBef>
                <a:spcPts val="600"/>
              </a:spcBef>
              <a:spcAft>
                <a:spcPct val="35000"/>
              </a:spcAft>
              <a:buClrTx/>
              <a:buFont typeface="Wingdings" panose="05000000000000000000" pitchFamily="2" charset="2"/>
              <a:buChar char="Ø"/>
            </a:pPr>
            <a:r>
              <a:rPr lang="fr-FR" sz="1500" b="0" dirty="0" smtClean="0"/>
              <a:t>Intérêt </a:t>
            </a:r>
            <a:r>
              <a:rPr lang="fr-FR" sz="1500" b="0" dirty="0"/>
              <a:t>pour les relations Rouen </a:t>
            </a:r>
            <a:r>
              <a:rPr lang="fr-FR" sz="1500" b="0" dirty="0" smtClean="0"/>
              <a:t>- </a:t>
            </a:r>
            <a:r>
              <a:rPr lang="fr-FR" sz="1500" b="0" dirty="0"/>
              <a:t>Deauville, le cas </a:t>
            </a:r>
            <a:r>
              <a:rPr lang="fr-FR" sz="1500" b="0" dirty="0" smtClean="0"/>
              <a:t>échéant via </a:t>
            </a:r>
            <a:r>
              <a:rPr lang="fr-FR" sz="1500" b="0" dirty="0"/>
              <a:t>une correspondance (Lisieux, </a:t>
            </a:r>
            <a:r>
              <a:rPr lang="fr-FR" sz="1500" b="0" dirty="0" smtClean="0"/>
              <a:t>Bernay..)</a:t>
            </a:r>
            <a:r>
              <a:rPr lang="fr-FR" sz="1500" b="0" i="1" kern="0" dirty="0" smtClean="0"/>
              <a:t> </a:t>
            </a:r>
          </a:p>
          <a:p>
            <a:pPr lvl="1" algn="just">
              <a:lnSpc>
                <a:spcPts val="1400"/>
              </a:lnSpc>
              <a:buClr>
                <a:srgbClr val="FA1035"/>
              </a:buClr>
              <a:buFont typeface="Courier New" pitchFamily="49" charset="0"/>
              <a:buChar char="o"/>
            </a:pPr>
            <a:endParaRPr lang="fr-FR" sz="1500" b="0" kern="0" dirty="0" smtClean="0"/>
          </a:p>
          <a:p>
            <a:pPr algn="just">
              <a:lnSpc>
                <a:spcPts val="1400"/>
              </a:lnSpc>
            </a:pPr>
            <a:endParaRPr lang="fr-FR" sz="1500" kern="0" dirty="0" smtClean="0">
              <a:solidFill>
                <a:schemeClr val="tx1"/>
              </a:solidFill>
            </a:endParaRPr>
          </a:p>
          <a:p>
            <a:pPr algn="just">
              <a:lnSpc>
                <a:spcPts val="1400"/>
              </a:lnSpc>
            </a:pPr>
            <a:endParaRPr lang="fr-FR" sz="1500" kern="0" dirty="0" smtClean="0">
              <a:solidFill>
                <a:schemeClr val="tx1"/>
              </a:solidFill>
            </a:endParaRPr>
          </a:p>
          <a:p>
            <a:pPr lvl="1" algn="just">
              <a:lnSpc>
                <a:spcPts val="1400"/>
              </a:lnSpc>
              <a:buClr>
                <a:srgbClr val="FA1035"/>
              </a:buClr>
            </a:pPr>
            <a:endParaRPr lang="fr-FR" sz="1500" b="0" kern="0" dirty="0" smtClean="0"/>
          </a:p>
          <a:p>
            <a:pPr lvl="2" algn="just">
              <a:lnSpc>
                <a:spcPts val="1400"/>
              </a:lnSpc>
            </a:pPr>
            <a:endParaRPr lang="fr-FR" sz="1500" kern="0" dirty="0" smtClean="0"/>
          </a:p>
        </p:txBody>
      </p:sp>
    </p:spTree>
    <p:extLst>
      <p:ext uri="{BB962C8B-B14F-4D97-AF65-F5344CB8AC3E}">
        <p14:creationId xmlns:p14="http://schemas.microsoft.com/office/powerpoint/2010/main" val="87156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143508" y="944724"/>
            <a:ext cx="8892988" cy="478932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971283" cy="838200"/>
          </a:xfrm>
        </p:spPr>
        <p:txBody>
          <a:bodyPr/>
          <a:lstStyle/>
          <a:p>
            <a:r>
              <a:rPr lang="fr-FR" sz="2200" dirty="0"/>
              <a:t>B – Retour des questionnaires, premiers enseignements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22</a:t>
            </a:fld>
            <a:endParaRPr lang="fr-FR"/>
          </a:p>
        </p:txBody>
      </p:sp>
      <p:pic>
        <p:nvPicPr>
          <p:cNvPr id="7" name="Imag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3" y="2349277"/>
            <a:ext cx="5076563" cy="309634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Rectangle à coins arrondis 7"/>
          <p:cNvSpPr/>
          <p:nvPr/>
        </p:nvSpPr>
        <p:spPr bwMode="auto">
          <a:xfrm>
            <a:off x="431540" y="1052736"/>
            <a:ext cx="1709959" cy="810918"/>
          </a:xfrm>
          <a:prstGeom prst="roundRect">
            <a:avLst/>
          </a:prstGeom>
          <a:solidFill>
            <a:srgbClr val="FFFF8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3865" y="1274194"/>
            <a:ext cx="1728901" cy="36163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900" kern="0" dirty="0" smtClean="0"/>
              <a:t>RELATIONS ENTRE </a:t>
            </a:r>
          </a:p>
          <a:p>
            <a:pPr algn="ctr"/>
            <a:r>
              <a:rPr lang="fr-FR" sz="850" b="1" kern="200" dirty="0" smtClean="0"/>
              <a:t>GRANDES VILLES NORMANDES</a:t>
            </a:r>
            <a:endParaRPr lang="fr-FR" sz="850" b="1" kern="200" dirty="0">
              <a:solidFill>
                <a:srgbClr val="FF0000"/>
              </a:solidFill>
            </a:endParaRPr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 bwMode="gray">
          <a:xfrm>
            <a:off x="4968044" y="1638696"/>
            <a:ext cx="3888432" cy="2150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lvl="1" indent="0">
              <a:lnSpc>
                <a:spcPct val="100000"/>
              </a:lnSpc>
              <a:spcBef>
                <a:spcPct val="20000"/>
              </a:spcBef>
              <a:spcAft>
                <a:spcPct val="35000"/>
              </a:spcAft>
              <a:buClrTx/>
              <a:buNone/>
            </a:pPr>
            <a:r>
              <a:rPr lang="fr-FR" sz="1400" i="1" u="sng" dirty="0">
                <a:solidFill>
                  <a:schemeClr val="bg1">
                    <a:lumMod val="50000"/>
                  </a:schemeClr>
                </a:solidFill>
              </a:rPr>
              <a:t>Atelier 2: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b="0" dirty="0" smtClean="0">
                <a:solidFill>
                  <a:schemeClr val="bg1">
                    <a:lumMod val="50000"/>
                  </a:schemeClr>
                </a:solidFill>
              </a:rPr>
              <a:t>Une </a:t>
            </a:r>
            <a:r>
              <a:rPr lang="fr-FR" sz="1400" b="0" dirty="0">
                <a:solidFill>
                  <a:schemeClr val="bg1">
                    <a:lumMod val="50000"/>
                  </a:schemeClr>
                </a:solidFill>
              </a:rPr>
              <a:t>relation </a:t>
            </a:r>
            <a:r>
              <a:rPr lang="fr-FR" sz="1400" b="0" dirty="0" smtClean="0">
                <a:solidFill>
                  <a:schemeClr val="bg1">
                    <a:lumMod val="50000"/>
                  </a:schemeClr>
                </a:solidFill>
              </a:rPr>
              <a:t>structurante : 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Rouen 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– 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Caen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sz="1400" b="0" dirty="0" smtClean="0">
                <a:solidFill>
                  <a:schemeClr val="bg1">
                    <a:lumMod val="50000"/>
                  </a:schemeClr>
                </a:solidFill>
              </a:rPr>
              <a:t>Viser </a:t>
            </a:r>
            <a:r>
              <a:rPr lang="fr-FR" sz="1400" b="0" dirty="0">
                <a:solidFill>
                  <a:schemeClr val="bg1">
                    <a:lumMod val="50000"/>
                  </a:schemeClr>
                </a:solidFill>
              </a:rPr>
              <a:t>l’attractivité du train par rapport à la </a:t>
            </a:r>
            <a:r>
              <a:rPr lang="fr-FR" sz="1400" b="0" dirty="0" smtClean="0">
                <a:solidFill>
                  <a:schemeClr val="bg1">
                    <a:lumMod val="50000"/>
                  </a:schemeClr>
                </a:solidFill>
              </a:rPr>
              <a:t>route :</a:t>
            </a:r>
          </a:p>
          <a:p>
            <a:pPr marL="540000" lvl="1" indent="-285750">
              <a:buFont typeface="Wingdings" panose="05000000000000000000" pitchFamily="2" charset="2"/>
              <a:buChar char="Ø"/>
            </a:pPr>
            <a:r>
              <a:rPr lang="fr-FR" sz="1400" b="0" dirty="0" smtClean="0">
                <a:solidFill>
                  <a:schemeClr val="bg1">
                    <a:lumMod val="50000"/>
                  </a:schemeClr>
                </a:solidFill>
              </a:rPr>
              <a:t>privilégier la 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fréquence, </a:t>
            </a:r>
            <a:r>
              <a:rPr lang="fr-FR" sz="1400" b="0" dirty="0" smtClean="0">
                <a:solidFill>
                  <a:schemeClr val="bg1">
                    <a:lumMod val="50000"/>
                  </a:schemeClr>
                </a:solidFill>
              </a:rPr>
              <a:t>la 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qualité de service (régularité) </a:t>
            </a:r>
            <a:r>
              <a:rPr lang="fr-FR" sz="1400" b="0" dirty="0" smtClean="0">
                <a:solidFill>
                  <a:schemeClr val="bg1">
                    <a:lumMod val="50000"/>
                  </a:schemeClr>
                </a:solidFill>
              </a:rPr>
              <a:t>et </a:t>
            </a:r>
            <a:r>
              <a:rPr lang="fr-FR" sz="1400" b="0" dirty="0">
                <a:solidFill>
                  <a:schemeClr val="bg1">
                    <a:lumMod val="50000"/>
                  </a:schemeClr>
                </a:solidFill>
              </a:rPr>
              <a:t>le 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confort</a:t>
            </a:r>
          </a:p>
          <a:p>
            <a:pPr marL="540000" lvl="1" indent="-285750">
              <a:buFont typeface="Wingdings" panose="05000000000000000000" pitchFamily="2" charset="2"/>
              <a:buChar char="Ø"/>
            </a:pPr>
            <a:r>
              <a:rPr lang="fr-FR" sz="1400" b="0" dirty="0" smtClean="0">
                <a:solidFill>
                  <a:schemeClr val="bg1">
                    <a:lumMod val="50000"/>
                  </a:schemeClr>
                </a:solidFill>
              </a:rPr>
              <a:t>améliorer également les 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temps 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de parcours</a:t>
            </a:r>
          </a:p>
          <a:p>
            <a:pPr lvl="2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Tx/>
              <a:buChar char="-"/>
            </a:pPr>
            <a:endParaRPr lang="fr-FR" sz="1400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40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4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0"/>
            <a:endParaRPr lang="fr-FR" sz="1400" dirty="0"/>
          </a:p>
          <a:p>
            <a:pPr lvl="2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4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400" b="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marL="842962" lvl="2" indent="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None/>
            </a:pPr>
            <a:r>
              <a:rPr lang="fr-FR" sz="1400" b="0" i="1" kern="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</a:p>
          <a:p>
            <a:pPr lvl="1">
              <a:buClr>
                <a:srgbClr val="FA1035"/>
              </a:buClr>
              <a:buFont typeface="Courier New" pitchFamily="49" charset="0"/>
              <a:buChar char="o"/>
            </a:pPr>
            <a:endParaRPr lang="fr-FR" sz="1400" b="0" kern="0" dirty="0" smtClean="0">
              <a:solidFill>
                <a:srgbClr val="000000"/>
              </a:solidFill>
            </a:endParaRPr>
          </a:p>
          <a:p>
            <a:endParaRPr lang="fr-FR" sz="1400" kern="0" dirty="0" smtClean="0">
              <a:solidFill>
                <a:srgbClr val="FA1035"/>
              </a:solidFill>
            </a:endParaRPr>
          </a:p>
          <a:p>
            <a:endParaRPr lang="fr-FR" sz="1400" kern="0" dirty="0" smtClean="0">
              <a:solidFill>
                <a:srgbClr val="FA1035"/>
              </a:solidFill>
            </a:endParaRPr>
          </a:p>
          <a:p>
            <a:pPr lvl="1" algn="just">
              <a:buClr>
                <a:srgbClr val="FA1035"/>
              </a:buClr>
            </a:pPr>
            <a:endParaRPr lang="fr-FR" sz="1400" b="0" kern="0" dirty="0" smtClean="0">
              <a:solidFill>
                <a:srgbClr val="000000"/>
              </a:solidFill>
            </a:endParaRPr>
          </a:p>
          <a:p>
            <a:pPr lvl="2" algn="just"/>
            <a:endParaRPr lang="fr-FR" sz="1400" kern="0" dirty="0" smtClean="0">
              <a:solidFill>
                <a:srgbClr val="000000"/>
              </a:solidFill>
            </a:endParaRPr>
          </a:p>
        </p:txBody>
      </p:sp>
      <p:sp>
        <p:nvSpPr>
          <p:cNvPr id="12" name="Espace réservé du contenu 2"/>
          <p:cNvSpPr txBox="1">
            <a:spLocks/>
          </p:cNvSpPr>
          <p:nvPr/>
        </p:nvSpPr>
        <p:spPr bwMode="gray">
          <a:xfrm>
            <a:off x="241340" y="1988839"/>
            <a:ext cx="5374776" cy="3924437"/>
          </a:xfrm>
          <a:prstGeom prst="rect">
            <a:avLst/>
          </a:prstGeom>
          <a:solidFill>
            <a:srgbClr val="FFEFF5"/>
          </a:solidFill>
          <a:ln w="53975">
            <a:solidFill>
              <a:schemeClr val="accent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000" tIns="144000" rIns="180000" bIns="72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lvl="1" indent="0" algn="just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Tx/>
              <a:buNone/>
            </a:pPr>
            <a:r>
              <a:rPr lang="fr-FR" sz="1400" i="1" u="sng" dirty="0" smtClean="0"/>
              <a:t>Premiers enseignements des questionnaires, orientations :</a:t>
            </a:r>
          </a:p>
          <a:p>
            <a:pPr marL="342900" indent="-342900" algn="just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Ø"/>
            </a:pPr>
            <a:r>
              <a:rPr lang="fr-FR" sz="1400" b="0" u="sng" dirty="0">
                <a:solidFill>
                  <a:schemeClr val="tx1"/>
                </a:solidFill>
              </a:rPr>
              <a:t>Relation Rouen-Caen :</a:t>
            </a:r>
          </a:p>
          <a:p>
            <a:pPr marL="893763" lvl="1" indent="-342900" algn="just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Ø"/>
            </a:pPr>
            <a:r>
              <a:rPr lang="fr-FR" sz="1400" b="0" dirty="0" smtClean="0"/>
              <a:t>Augmenter les fréquences (relations directes cadencées à la ½ heure et omnibus à la ½ heure ou à l’heure)</a:t>
            </a:r>
          </a:p>
          <a:p>
            <a:pPr marL="893763" lvl="1" indent="-342900" algn="just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Ø"/>
            </a:pPr>
            <a:r>
              <a:rPr lang="fr-FR" sz="1400" b="0" dirty="0" smtClean="0"/>
              <a:t>Temps </a:t>
            </a:r>
            <a:r>
              <a:rPr lang="fr-FR" sz="1400" b="0" dirty="0"/>
              <a:t>de parcours </a:t>
            </a:r>
            <a:r>
              <a:rPr lang="fr-FR" sz="1400" b="0" dirty="0" smtClean="0"/>
              <a:t>inférieurs à l’heure </a:t>
            </a:r>
            <a:r>
              <a:rPr lang="fr-FR" sz="1400" b="0" dirty="0"/>
              <a:t>(55’ à 60’)</a:t>
            </a:r>
          </a:p>
          <a:p>
            <a:pPr marL="893763" lvl="1" indent="-342900" algn="just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Ø"/>
            </a:pPr>
            <a:r>
              <a:rPr lang="fr-FR" sz="1400" b="0" dirty="0" smtClean="0"/>
              <a:t>Optimisation des correspondances </a:t>
            </a:r>
            <a:r>
              <a:rPr lang="fr-FR" sz="1400" b="0" dirty="0"/>
              <a:t>à Rouen et Caen</a:t>
            </a:r>
          </a:p>
          <a:p>
            <a:pPr marL="342900" lvl="1" indent="-342900" algn="just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Ø"/>
            </a:pPr>
            <a:r>
              <a:rPr lang="fr-FR" sz="1400" b="0" u="sng" dirty="0"/>
              <a:t>Relation Le </a:t>
            </a:r>
            <a:r>
              <a:rPr lang="fr-FR" sz="1400" b="0" u="sng" dirty="0" smtClean="0"/>
              <a:t>Havre-Caen-Cherbourg </a:t>
            </a:r>
            <a:r>
              <a:rPr lang="fr-FR" sz="1400" b="0" u="sng" dirty="0"/>
              <a:t>:</a:t>
            </a:r>
          </a:p>
          <a:p>
            <a:pPr marL="893763" lvl="1" indent="-342900" algn="just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Ø"/>
            </a:pPr>
            <a:r>
              <a:rPr lang="fr-FR" sz="1400" b="0" dirty="0" smtClean="0"/>
              <a:t>Existence de cars interurbains Le Havre - Caen à pérenniser</a:t>
            </a:r>
          </a:p>
          <a:p>
            <a:pPr marL="893763" lvl="1" indent="-342900" algn="just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Ø"/>
            </a:pPr>
            <a:r>
              <a:rPr lang="fr-FR" sz="1400" b="0" dirty="0" smtClean="0"/>
              <a:t>Questionnements sur l’opportunité et les conditions (correspondances) de desserte de bout en bout </a:t>
            </a:r>
          </a:p>
          <a:p>
            <a:pPr marL="342900" lvl="1" indent="-342900" algn="just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Ø"/>
            </a:pPr>
            <a:r>
              <a:rPr lang="fr-FR" sz="1400" b="0" u="sng" dirty="0" smtClean="0"/>
              <a:t>Relation </a:t>
            </a:r>
            <a:r>
              <a:rPr lang="fr-FR" sz="1400" b="0" u="sng" dirty="0"/>
              <a:t>Rouen-Evreux :</a:t>
            </a:r>
          </a:p>
          <a:p>
            <a:pPr marL="893763" lvl="1" indent="-342900" algn="just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Ø"/>
            </a:pPr>
            <a:r>
              <a:rPr lang="fr-FR" sz="1400" b="0" dirty="0"/>
              <a:t>Assurer une liaison ferroviaire </a:t>
            </a:r>
            <a:r>
              <a:rPr lang="fr-FR" sz="1400" b="0" dirty="0" smtClean="0"/>
              <a:t>fréquente et </a:t>
            </a:r>
            <a:r>
              <a:rPr lang="fr-FR" sz="1400" b="0" dirty="0"/>
              <a:t>régulière</a:t>
            </a:r>
          </a:p>
          <a:p>
            <a:pPr marL="893763" lvl="1" indent="-342900" algn="just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Ø"/>
            </a:pPr>
            <a:r>
              <a:rPr lang="fr-FR" sz="1400" b="0" dirty="0" smtClean="0"/>
              <a:t>Desservir </a:t>
            </a:r>
            <a:r>
              <a:rPr lang="fr-FR" sz="1400" b="0" dirty="0"/>
              <a:t>la </a:t>
            </a:r>
            <a:r>
              <a:rPr lang="fr-FR" sz="1400" b="0" dirty="0" smtClean="0"/>
              <a:t>gare nouvelle</a:t>
            </a:r>
            <a:r>
              <a:rPr lang="fr-FR" sz="1400" b="0" dirty="0"/>
              <a:t> </a:t>
            </a:r>
            <a:r>
              <a:rPr lang="fr-FR" sz="1400" b="0" dirty="0" smtClean="0"/>
              <a:t>éventuelle de </a:t>
            </a:r>
            <a:r>
              <a:rPr lang="fr-FR" sz="1400" b="0" dirty="0"/>
              <a:t>Louviers-Val de </a:t>
            </a:r>
            <a:r>
              <a:rPr lang="fr-FR" sz="1400" b="0" dirty="0" err="1"/>
              <a:t>Reuil</a:t>
            </a:r>
            <a:endParaRPr lang="fr-FR" sz="1400" b="0" dirty="0"/>
          </a:p>
          <a:p>
            <a:pPr lvl="1" algn="just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rgbClr val="FA1035"/>
              </a:buClr>
              <a:buFont typeface="Courier New" pitchFamily="49" charset="0"/>
              <a:buChar char="o"/>
            </a:pPr>
            <a:endParaRPr lang="fr-FR" sz="1300" b="0" kern="0" dirty="0" smtClean="0"/>
          </a:p>
          <a:p>
            <a:pPr algn="just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</a:pPr>
            <a:endParaRPr lang="fr-FR" sz="1300" kern="0" dirty="0" smtClean="0">
              <a:solidFill>
                <a:schemeClr val="tx1"/>
              </a:solidFill>
            </a:endParaRPr>
          </a:p>
          <a:p>
            <a:pPr algn="just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</a:pPr>
            <a:endParaRPr lang="fr-FR" sz="1300" kern="0" dirty="0" smtClean="0">
              <a:solidFill>
                <a:schemeClr val="tx1"/>
              </a:solidFill>
            </a:endParaRPr>
          </a:p>
          <a:p>
            <a:pPr lvl="1" algn="just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rgbClr val="FA1035"/>
              </a:buClr>
            </a:pPr>
            <a:endParaRPr lang="fr-FR" sz="1300" b="0" kern="0" dirty="0" smtClean="0"/>
          </a:p>
          <a:p>
            <a:pPr lvl="2" algn="just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</a:pPr>
            <a:endParaRPr lang="fr-FR" sz="1300" kern="0" dirty="0" smtClean="0"/>
          </a:p>
        </p:txBody>
      </p:sp>
    </p:spTree>
    <p:extLst>
      <p:ext uri="{BB962C8B-B14F-4D97-AF65-F5344CB8AC3E}">
        <p14:creationId xmlns:p14="http://schemas.microsoft.com/office/powerpoint/2010/main" val="16517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 bwMode="auto">
          <a:xfrm>
            <a:off x="107504" y="944724"/>
            <a:ext cx="8892988" cy="504056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2050" name="Imag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" t="1947" r="882" b="1578"/>
          <a:stretch>
            <a:fillRect/>
          </a:stretch>
        </p:blipFill>
        <p:spPr bwMode="auto">
          <a:xfrm>
            <a:off x="3167844" y="2196751"/>
            <a:ext cx="5832648" cy="3608513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791263" cy="838200"/>
          </a:xfrm>
        </p:spPr>
        <p:txBody>
          <a:bodyPr/>
          <a:lstStyle/>
          <a:p>
            <a:r>
              <a:rPr lang="fr-FR" sz="2200" dirty="0"/>
              <a:t>B – Retour des questionnaires, premiers enseignements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23</a:t>
            </a:fld>
            <a:endParaRPr lang="fr-FR"/>
          </a:p>
        </p:txBody>
      </p:sp>
      <p:sp>
        <p:nvSpPr>
          <p:cNvPr id="11" name="Rectangle à coins arrondis 10"/>
          <p:cNvSpPr/>
          <p:nvPr/>
        </p:nvSpPr>
        <p:spPr bwMode="auto">
          <a:xfrm>
            <a:off x="359532" y="1121938"/>
            <a:ext cx="1709959" cy="810918"/>
          </a:xfrm>
          <a:prstGeom prst="roundRect">
            <a:avLst/>
          </a:prstGeom>
          <a:solidFill>
            <a:srgbClr val="D0E8FE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9531" y="1313759"/>
            <a:ext cx="1709959" cy="369332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900" kern="0" dirty="0" smtClean="0"/>
              <a:t>RELATIONS </a:t>
            </a:r>
          </a:p>
          <a:p>
            <a:pPr algn="ctr"/>
            <a:r>
              <a:rPr lang="fr-FR" sz="900" b="1" kern="0" dirty="0" smtClean="0"/>
              <a:t>NORMANDIE </a:t>
            </a:r>
            <a:r>
              <a:rPr lang="fr-FR" sz="900" b="1" kern="0" dirty="0"/>
              <a:t>&lt;&gt; IDF </a:t>
            </a:r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 bwMode="gray">
          <a:xfrm>
            <a:off x="107504" y="2276872"/>
            <a:ext cx="2891302" cy="3309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lvl="1" indent="0" algn="just">
              <a:lnSpc>
                <a:spcPct val="100000"/>
              </a:lnSpc>
              <a:spcBef>
                <a:spcPct val="20000"/>
              </a:spcBef>
              <a:spcAft>
                <a:spcPct val="35000"/>
              </a:spcAft>
              <a:buClrTx/>
              <a:buNone/>
            </a:pPr>
            <a:r>
              <a:rPr lang="fr-FR" sz="1400" i="1" u="sng" dirty="0">
                <a:solidFill>
                  <a:schemeClr val="bg1">
                    <a:lumMod val="50000"/>
                  </a:schemeClr>
                </a:solidFill>
              </a:rPr>
              <a:t>Atelier 2: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300" b="0" dirty="0" smtClean="0">
                <a:solidFill>
                  <a:schemeClr val="bg1">
                    <a:lumMod val="50000"/>
                  </a:schemeClr>
                </a:solidFill>
              </a:rPr>
              <a:t>Privilégier </a:t>
            </a:r>
            <a:r>
              <a:rPr lang="fr-FR" sz="1300" dirty="0">
                <a:solidFill>
                  <a:schemeClr val="bg1">
                    <a:lumMod val="50000"/>
                  </a:schemeClr>
                </a:solidFill>
              </a:rPr>
              <a:t>régularité</a:t>
            </a:r>
            <a:r>
              <a:rPr lang="fr-FR" sz="1300" b="0" dirty="0">
                <a:solidFill>
                  <a:schemeClr val="bg1">
                    <a:lumMod val="50000"/>
                  </a:schemeClr>
                </a:solidFill>
              </a:rPr>
              <a:t> et </a:t>
            </a:r>
            <a:r>
              <a:rPr lang="fr-FR" sz="1300" dirty="0" smtClean="0">
                <a:solidFill>
                  <a:schemeClr val="bg1">
                    <a:lumMod val="50000"/>
                  </a:schemeClr>
                </a:solidFill>
              </a:rPr>
              <a:t>fréquences </a:t>
            </a:r>
            <a:r>
              <a:rPr lang="fr-FR" sz="1300" b="0" dirty="0" smtClean="0">
                <a:solidFill>
                  <a:schemeClr val="bg1">
                    <a:lumMod val="50000"/>
                  </a:schemeClr>
                </a:solidFill>
              </a:rPr>
              <a:t>(Rouen – Le Havre) </a:t>
            </a:r>
            <a:endParaRPr lang="fr-FR" sz="1300" b="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300" b="0" dirty="0">
                <a:solidFill>
                  <a:schemeClr val="bg1">
                    <a:lumMod val="50000"/>
                  </a:schemeClr>
                </a:solidFill>
              </a:rPr>
              <a:t>Améliorer les </a:t>
            </a:r>
            <a:r>
              <a:rPr lang="fr-FR" sz="1300" dirty="0">
                <a:solidFill>
                  <a:schemeClr val="bg1">
                    <a:lumMod val="50000"/>
                  </a:schemeClr>
                </a:solidFill>
              </a:rPr>
              <a:t>temps de parcours </a:t>
            </a:r>
            <a:r>
              <a:rPr lang="fr-FR" sz="1300" b="0" dirty="0">
                <a:solidFill>
                  <a:schemeClr val="bg1">
                    <a:lumMod val="50000"/>
                  </a:schemeClr>
                </a:solidFill>
              </a:rPr>
              <a:t>pour les relations avec </a:t>
            </a:r>
            <a:r>
              <a:rPr lang="fr-FR" sz="1300" dirty="0" smtClean="0">
                <a:solidFill>
                  <a:schemeClr val="bg1">
                    <a:lumMod val="50000"/>
                  </a:schemeClr>
                </a:solidFill>
              </a:rPr>
              <a:t>Paris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fr-FR" sz="1300" dirty="0" smtClean="0">
                <a:solidFill>
                  <a:schemeClr val="bg1">
                    <a:lumMod val="50000"/>
                  </a:schemeClr>
                </a:solidFill>
              </a:rPr>
              <a:t>Paris-Saint-Lazare</a:t>
            </a:r>
            <a:r>
              <a:rPr lang="fr-FR" sz="1300" b="0" dirty="0" smtClean="0">
                <a:solidFill>
                  <a:schemeClr val="bg1">
                    <a:lumMod val="50000"/>
                  </a:schemeClr>
                </a:solidFill>
              </a:rPr>
              <a:t> gare principale </a:t>
            </a:r>
            <a:r>
              <a:rPr lang="fr-FR" sz="1300" b="0" dirty="0">
                <a:solidFill>
                  <a:schemeClr val="bg1">
                    <a:lumMod val="50000"/>
                  </a:schemeClr>
                </a:solidFill>
              </a:rPr>
              <a:t>et </a:t>
            </a:r>
            <a:r>
              <a:rPr lang="fr-FR" sz="1300" b="0" dirty="0" smtClean="0">
                <a:solidFill>
                  <a:schemeClr val="bg1">
                    <a:lumMod val="50000"/>
                  </a:schemeClr>
                </a:solidFill>
              </a:rPr>
              <a:t>privilégiée; </a:t>
            </a:r>
            <a:r>
              <a:rPr lang="fr-FR" sz="1300" dirty="0" smtClean="0">
                <a:solidFill>
                  <a:schemeClr val="bg1">
                    <a:lumMod val="50000"/>
                  </a:schemeClr>
                </a:solidFill>
              </a:rPr>
              <a:t>Mantes-la-Jolie </a:t>
            </a:r>
            <a:r>
              <a:rPr lang="fr-FR" sz="1300" b="0" dirty="0" smtClean="0">
                <a:solidFill>
                  <a:schemeClr val="bg1">
                    <a:lumMod val="50000"/>
                  </a:schemeClr>
                </a:solidFill>
              </a:rPr>
              <a:t>hub </a:t>
            </a:r>
            <a:r>
              <a:rPr lang="fr-FR" sz="1300" b="0" dirty="0">
                <a:solidFill>
                  <a:schemeClr val="bg1">
                    <a:lumMod val="50000"/>
                  </a:schemeClr>
                </a:solidFill>
              </a:rPr>
              <a:t>de correspondance entre </a:t>
            </a:r>
            <a:r>
              <a:rPr lang="fr-FR" sz="1300" b="0" dirty="0" smtClean="0">
                <a:solidFill>
                  <a:schemeClr val="bg1">
                    <a:lumMod val="50000"/>
                  </a:schemeClr>
                </a:solidFill>
              </a:rPr>
              <a:t>trains normands et RER E </a:t>
            </a:r>
            <a:r>
              <a:rPr lang="fr-FR" sz="1300" b="0" dirty="0">
                <a:solidFill>
                  <a:schemeClr val="bg1">
                    <a:lumMod val="50000"/>
                  </a:schemeClr>
                </a:solidFill>
              </a:rPr>
              <a:t>(accès alternatif au grand Paris / GN Nanterre</a:t>
            </a:r>
            <a:r>
              <a:rPr lang="fr-FR" sz="1300" b="0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300" b="0" dirty="0">
                <a:solidFill>
                  <a:schemeClr val="bg1">
                    <a:lumMod val="50000"/>
                  </a:schemeClr>
                </a:solidFill>
              </a:rPr>
              <a:t>Acteurs franciliens en demande  d’informations 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fr-FR" sz="1300" b="0" dirty="0">
              <a:solidFill>
                <a:srgbClr val="080808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sz="1300" dirty="0">
              <a:solidFill>
                <a:srgbClr val="080808"/>
              </a:solidFill>
            </a:endParaRPr>
          </a:p>
          <a:p>
            <a:pPr marL="312738" lvl="1" indent="0" algn="just">
              <a:buNone/>
            </a:pPr>
            <a:endParaRPr lang="fr-FR" sz="1100" b="0" dirty="0">
              <a:solidFill>
                <a:srgbClr val="080808"/>
              </a:solidFill>
            </a:endParaRPr>
          </a:p>
          <a:p>
            <a:pPr lvl="2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Tx/>
              <a:buChar char="-"/>
            </a:pPr>
            <a:endParaRPr lang="fr-FR" sz="1300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0" algn="just"/>
            <a:endParaRPr lang="fr-FR" sz="1300" dirty="0"/>
          </a:p>
          <a:p>
            <a:pPr lvl="2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b="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marL="842962" lvl="2" indent="0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None/>
            </a:pPr>
            <a:r>
              <a:rPr lang="fr-FR" sz="1300" b="0" i="1" kern="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</a:p>
          <a:p>
            <a:pPr lvl="1" algn="just">
              <a:buClr>
                <a:srgbClr val="FA1035"/>
              </a:buClr>
              <a:buFont typeface="Courier New" pitchFamily="49" charset="0"/>
              <a:buChar char="o"/>
            </a:pPr>
            <a:endParaRPr lang="fr-FR" sz="1300" b="0" kern="0" dirty="0" smtClean="0">
              <a:solidFill>
                <a:srgbClr val="000000"/>
              </a:solidFill>
            </a:endParaRPr>
          </a:p>
          <a:p>
            <a:pPr algn="just"/>
            <a:endParaRPr lang="fr-FR" sz="1300" kern="0" dirty="0" smtClean="0">
              <a:solidFill>
                <a:srgbClr val="FA1035"/>
              </a:solidFill>
            </a:endParaRPr>
          </a:p>
          <a:p>
            <a:pPr algn="just"/>
            <a:endParaRPr lang="fr-FR" sz="1300" kern="0" dirty="0" smtClean="0">
              <a:solidFill>
                <a:srgbClr val="FA1035"/>
              </a:solidFill>
            </a:endParaRPr>
          </a:p>
          <a:p>
            <a:pPr lvl="1" algn="just">
              <a:buClr>
                <a:srgbClr val="FA1035"/>
              </a:buClr>
            </a:pPr>
            <a:endParaRPr lang="fr-FR" sz="1300" b="0" kern="0" dirty="0" smtClean="0">
              <a:solidFill>
                <a:srgbClr val="000000"/>
              </a:solidFill>
            </a:endParaRPr>
          </a:p>
          <a:p>
            <a:pPr lvl="2" algn="just"/>
            <a:endParaRPr lang="fr-FR" sz="1300" kern="0" dirty="0" smtClean="0">
              <a:solidFill>
                <a:srgbClr val="000000"/>
              </a:solidFill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 bwMode="gray">
          <a:xfrm>
            <a:off x="3239852" y="2196751"/>
            <a:ext cx="5616624" cy="3389741"/>
          </a:xfrm>
          <a:prstGeom prst="rect">
            <a:avLst/>
          </a:prstGeom>
          <a:solidFill>
            <a:srgbClr val="FFEFF5"/>
          </a:solidFill>
          <a:ln w="53975">
            <a:solidFill>
              <a:schemeClr val="accent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000" tIns="324000" rIns="144000" bIns="144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lvl="1" indent="0" algn="just">
              <a:lnSpc>
                <a:spcPts val="1700"/>
              </a:lnSpc>
              <a:spcBef>
                <a:spcPts val="600"/>
              </a:spcBef>
              <a:spcAft>
                <a:spcPts val="600"/>
              </a:spcAft>
              <a:buClrTx/>
              <a:buNone/>
            </a:pPr>
            <a:r>
              <a:rPr lang="fr-FR" sz="1500" i="1" u="sng" dirty="0" smtClean="0"/>
              <a:t>Premiers enseignements des questionnaires, orientations :</a:t>
            </a:r>
          </a:p>
          <a:p>
            <a:pPr marL="342900" lvl="1" indent="-342900" algn="just">
              <a:lnSpc>
                <a:spcPts val="17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fr-FR" sz="1500" b="0" dirty="0"/>
              <a:t>Axe Paris-Caen-Cherbourg : </a:t>
            </a:r>
            <a:endParaRPr lang="fr-FR" sz="1500" b="0" dirty="0" smtClean="0"/>
          </a:p>
          <a:p>
            <a:pPr marL="931862" lvl="2" indent="-342900" algn="just">
              <a:lnSpc>
                <a:spcPts val="17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fr-FR" sz="1500" b="0" dirty="0" smtClean="0"/>
              <a:t>priorité aux </a:t>
            </a:r>
            <a:r>
              <a:rPr lang="fr-FR" sz="1500" b="0" dirty="0"/>
              <a:t>temps de </a:t>
            </a:r>
            <a:r>
              <a:rPr lang="fr-FR" sz="1500" b="0" dirty="0" smtClean="0"/>
              <a:t>parcours</a:t>
            </a:r>
          </a:p>
          <a:p>
            <a:pPr marL="931862" lvl="2" indent="-342900" algn="just">
              <a:lnSpc>
                <a:spcPts val="17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fr-FR" sz="1500" dirty="0" smtClean="0"/>
              <a:t>fréquences légèrement supérieures à celle du débat public?</a:t>
            </a:r>
          </a:p>
          <a:p>
            <a:pPr marL="342900" lvl="1" indent="-342900" algn="just">
              <a:lnSpc>
                <a:spcPts val="17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fr-FR" sz="1500" b="0" dirty="0" smtClean="0"/>
              <a:t>Axe Paris-Rouen-Le Havre : </a:t>
            </a:r>
          </a:p>
          <a:p>
            <a:pPr marL="931862" lvl="2" indent="-342900" algn="just">
              <a:lnSpc>
                <a:spcPts val="17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fr-FR" sz="1500" b="0" dirty="0" smtClean="0"/>
              <a:t>fréquences similaires à celles du débat public</a:t>
            </a:r>
          </a:p>
          <a:p>
            <a:pPr marL="931862" lvl="2" indent="-342900" algn="just">
              <a:lnSpc>
                <a:spcPts val="17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fr-FR" sz="1500" kern="0" dirty="0" smtClean="0"/>
              <a:t>relations directes Paris – Rouen – Le Havre (cadencées à la ½ heure)</a:t>
            </a:r>
          </a:p>
        </p:txBody>
      </p:sp>
    </p:spTree>
    <p:extLst>
      <p:ext uri="{BB962C8B-B14F-4D97-AF65-F5344CB8AC3E}">
        <p14:creationId xmlns:p14="http://schemas.microsoft.com/office/powerpoint/2010/main" val="25165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 bwMode="auto">
          <a:xfrm>
            <a:off x="287524" y="944724"/>
            <a:ext cx="8568952" cy="378042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899275" cy="838200"/>
          </a:xfrm>
        </p:spPr>
        <p:txBody>
          <a:bodyPr/>
          <a:lstStyle/>
          <a:p>
            <a:r>
              <a:rPr lang="fr-FR" sz="2200" dirty="0"/>
              <a:t>B – Retour des questionnaires, premiers enseignements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24</a:t>
            </a:fld>
            <a:endParaRPr lang="fr-FR"/>
          </a:p>
        </p:txBody>
      </p:sp>
      <p:grpSp>
        <p:nvGrpSpPr>
          <p:cNvPr id="14" name="Groupe 13"/>
          <p:cNvGrpSpPr/>
          <p:nvPr/>
        </p:nvGrpSpPr>
        <p:grpSpPr>
          <a:xfrm>
            <a:off x="4966841" y="1016732"/>
            <a:ext cx="3492414" cy="3388630"/>
            <a:chOff x="5184067" y="1428594"/>
            <a:chExt cx="3492414" cy="3388630"/>
          </a:xfrm>
        </p:grpSpPr>
        <p:sp>
          <p:nvSpPr>
            <p:cNvPr id="16" name="Espace réservé du contenu 2"/>
            <p:cNvSpPr txBox="1">
              <a:spLocks/>
            </p:cNvSpPr>
            <p:nvPr/>
          </p:nvSpPr>
          <p:spPr bwMode="gray">
            <a:xfrm>
              <a:off x="5184067" y="2420888"/>
              <a:ext cx="3492414" cy="2396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square" lIns="72000" tIns="72000" rIns="72000" bIns="72000" numCol="1" anchor="t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20000"/>
                </a:spcBef>
                <a:spcAft>
                  <a:spcPct val="35000"/>
                </a:spcAft>
                <a:buSzPct val="90000"/>
                <a:buFont typeface="Wingdings" charset="0"/>
                <a:defRPr sz="1900" b="1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550863" indent="-238125" algn="l" rtl="0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10000"/>
                </a:spcAft>
                <a:buClr>
                  <a:schemeClr val="accent1"/>
                </a:buClr>
                <a:buSzPct val="90000"/>
                <a:buFont typeface="Wingdings" charset="0"/>
                <a:buChar char="n"/>
                <a:defRPr sz="17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39825" indent="-296863" algn="l" rtl="0" eaLnBrk="0" fontAlgn="base" hangingPunct="0">
                <a:spcBef>
                  <a:spcPct val="30000"/>
                </a:spcBef>
                <a:spcAft>
                  <a:spcPct val="0"/>
                </a:spcAft>
                <a:buFont typeface="Symbol" charset="0"/>
                <a:buChar char="¾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141413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11430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16002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20574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25146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29718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pPr algn="just"/>
              <a:r>
                <a:rPr lang="fr-FR" sz="1200" i="1" u="sng" dirty="0">
                  <a:solidFill>
                    <a:schemeClr val="bg1">
                      <a:lumMod val="50000"/>
                    </a:schemeClr>
                  </a:solidFill>
                </a:rPr>
                <a:t>Atelier 2:</a:t>
              </a:r>
            </a:p>
            <a:p>
              <a:pPr marL="285750" lvl="0" indent="-285750" algn="just">
                <a:buFont typeface="Wingdings" panose="05000000000000000000" pitchFamily="2" charset="2"/>
                <a:buChar char="Ø"/>
              </a:pPr>
              <a:r>
                <a:rPr lang="fr-FR" sz="1200" b="0" dirty="0" smtClean="0">
                  <a:solidFill>
                    <a:schemeClr val="bg1">
                      <a:lumMod val="50000"/>
                    </a:schemeClr>
                  </a:solidFill>
                </a:rPr>
                <a:t>Faciliter les </a:t>
              </a:r>
              <a:r>
                <a:rPr lang="fr-FR" sz="1200" dirty="0" smtClean="0">
                  <a:solidFill>
                    <a:schemeClr val="bg1">
                      <a:lumMod val="50000"/>
                    </a:schemeClr>
                  </a:solidFill>
                </a:rPr>
                <a:t>connexions avec </a:t>
              </a:r>
              <a:r>
                <a:rPr lang="fr-FR" sz="1200" dirty="0">
                  <a:solidFill>
                    <a:schemeClr val="bg1">
                      <a:lumMod val="50000"/>
                    </a:schemeClr>
                  </a:solidFill>
                </a:rPr>
                <a:t>les lignes du sud ouest et de </a:t>
              </a:r>
              <a:r>
                <a:rPr lang="fr-FR" sz="1200" dirty="0" smtClean="0">
                  <a:solidFill>
                    <a:schemeClr val="bg1">
                      <a:lumMod val="50000"/>
                    </a:schemeClr>
                  </a:solidFill>
                </a:rPr>
                <a:t>l’ouest </a:t>
              </a:r>
            </a:p>
            <a:p>
              <a:pPr marL="285750" lvl="0" indent="-285750" algn="just">
                <a:buFont typeface="Wingdings" panose="05000000000000000000" pitchFamily="2" charset="2"/>
                <a:buChar char="Ø"/>
              </a:pPr>
              <a:r>
                <a:rPr lang="fr-FR" sz="1200" b="0" dirty="0" smtClean="0">
                  <a:solidFill>
                    <a:schemeClr val="bg1">
                      <a:lumMod val="50000"/>
                    </a:schemeClr>
                  </a:solidFill>
                </a:rPr>
                <a:t>Faciliter les </a:t>
              </a:r>
              <a:r>
                <a:rPr lang="fr-FR" sz="1200" dirty="0" smtClean="0">
                  <a:solidFill>
                    <a:schemeClr val="bg1">
                      <a:lumMod val="50000"/>
                    </a:schemeClr>
                  </a:solidFill>
                </a:rPr>
                <a:t>relations avec les métropoles des régions limitrophes </a:t>
              </a:r>
              <a:r>
                <a:rPr lang="fr-FR" sz="1200" b="0" dirty="0" smtClean="0">
                  <a:solidFill>
                    <a:schemeClr val="bg1">
                      <a:lumMod val="50000"/>
                    </a:schemeClr>
                  </a:solidFill>
                </a:rPr>
                <a:t>(ex : Rouen – Amiens / Lille)</a:t>
              </a:r>
            </a:p>
            <a:p>
              <a:pPr marL="285750" indent="-285750" algn="just">
                <a:buFont typeface="Wingdings" panose="05000000000000000000" pitchFamily="2" charset="2"/>
                <a:buChar char="Ø"/>
              </a:pPr>
              <a:r>
                <a:rPr lang="fr-FR" sz="1200" b="0" dirty="0">
                  <a:solidFill>
                    <a:schemeClr val="bg1">
                      <a:lumMod val="50000"/>
                    </a:schemeClr>
                  </a:solidFill>
                </a:rPr>
                <a:t>Possibilité de mieux </a:t>
              </a:r>
              <a:r>
                <a:rPr lang="fr-FR" sz="1200" dirty="0" smtClean="0">
                  <a:solidFill>
                    <a:schemeClr val="bg1">
                      <a:lumMod val="50000"/>
                    </a:schemeClr>
                  </a:solidFill>
                </a:rPr>
                <a:t>relier les </a:t>
              </a:r>
              <a:r>
                <a:rPr lang="fr-FR" sz="1200" dirty="0">
                  <a:solidFill>
                    <a:schemeClr val="bg1">
                      <a:lumMod val="50000"/>
                    </a:schemeClr>
                  </a:solidFill>
                </a:rPr>
                <a:t>villes en bordure régionale </a:t>
              </a:r>
              <a:r>
                <a:rPr lang="fr-FR" sz="1200" b="0" dirty="0" smtClean="0">
                  <a:solidFill>
                    <a:schemeClr val="bg1">
                      <a:lumMod val="50000"/>
                    </a:schemeClr>
                  </a:solidFill>
                </a:rPr>
                <a:t>(Alençon, </a:t>
              </a:r>
              <a:r>
                <a:rPr lang="fr-FR" sz="1200" b="0" dirty="0">
                  <a:solidFill>
                    <a:schemeClr val="bg1">
                      <a:lumMod val="50000"/>
                    </a:schemeClr>
                  </a:solidFill>
                </a:rPr>
                <a:t>Avranches</a:t>
              </a:r>
              <a:r>
                <a:rPr lang="fr-FR" sz="1200" b="0" dirty="0" smtClean="0">
                  <a:solidFill>
                    <a:schemeClr val="bg1">
                      <a:lumMod val="50000"/>
                    </a:schemeClr>
                  </a:solidFill>
                </a:rPr>
                <a:t>..) aux métropoles</a:t>
              </a:r>
            </a:p>
            <a:p>
              <a:pPr marL="285750" indent="-285750" algn="just">
                <a:buFont typeface="Wingdings" panose="05000000000000000000" pitchFamily="2" charset="2"/>
                <a:buChar char="Ø"/>
              </a:pPr>
              <a:r>
                <a:rPr lang="fr-FR" sz="1200" b="0" dirty="0" smtClean="0">
                  <a:solidFill>
                    <a:schemeClr val="bg1">
                      <a:lumMod val="50000"/>
                    </a:schemeClr>
                  </a:solidFill>
                </a:rPr>
                <a:t>Eviter les correspondances entre gares parisiennes</a:t>
              </a:r>
              <a:endParaRPr lang="fr-FR" sz="1200" b="0" i="1" kern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marL="842962" lvl="2" indent="0" algn="just">
                <a:spcBef>
                  <a:spcPct val="20000"/>
                </a:spcBef>
                <a:spcAft>
                  <a:spcPct val="35000"/>
                </a:spcAft>
                <a:buClr>
                  <a:srgbClr val="FA1035"/>
                </a:buClr>
                <a:buNone/>
              </a:pPr>
              <a:r>
                <a:rPr lang="fr-FR" sz="1200" b="0" i="1" kern="0" dirty="0" smtClean="0">
                  <a:solidFill>
                    <a:srgbClr val="000000">
                      <a:lumMod val="95000"/>
                      <a:lumOff val="5000"/>
                    </a:srgbClr>
                  </a:solidFill>
                </a:rPr>
                <a:t> </a:t>
              </a:r>
            </a:p>
            <a:p>
              <a:pPr lvl="1" algn="just">
                <a:buClr>
                  <a:srgbClr val="FA1035"/>
                </a:buClr>
                <a:buFont typeface="Courier New" pitchFamily="49" charset="0"/>
                <a:buChar char="o"/>
              </a:pPr>
              <a:endParaRPr lang="fr-FR" sz="1200" b="0" kern="0" dirty="0" smtClean="0">
                <a:solidFill>
                  <a:srgbClr val="000000"/>
                </a:solidFill>
              </a:endParaRPr>
            </a:p>
            <a:p>
              <a:pPr algn="just"/>
              <a:endParaRPr lang="fr-FR" sz="1200" kern="0" dirty="0" smtClean="0">
                <a:solidFill>
                  <a:srgbClr val="FA1035"/>
                </a:solidFill>
              </a:endParaRPr>
            </a:p>
            <a:p>
              <a:pPr algn="just"/>
              <a:endParaRPr lang="fr-FR" sz="1200" kern="0" dirty="0" smtClean="0">
                <a:solidFill>
                  <a:srgbClr val="FA1035"/>
                </a:solidFill>
              </a:endParaRPr>
            </a:p>
            <a:p>
              <a:pPr lvl="1" algn="just">
                <a:buClr>
                  <a:srgbClr val="FA1035"/>
                </a:buClr>
              </a:pPr>
              <a:endParaRPr lang="fr-FR" sz="1200" b="0" kern="0" dirty="0" smtClean="0">
                <a:solidFill>
                  <a:srgbClr val="000000"/>
                </a:solidFill>
              </a:endParaRPr>
            </a:p>
            <a:p>
              <a:pPr lvl="2" algn="just"/>
              <a:endParaRPr lang="fr-FR" sz="1200" kern="0" dirty="0" smtClean="0">
                <a:solidFill>
                  <a:srgbClr val="000000"/>
                </a:solidFill>
              </a:endParaRPr>
            </a:p>
          </p:txBody>
        </p:sp>
        <p:sp>
          <p:nvSpPr>
            <p:cNvPr id="19" name="Rectangle à coins arrondis 18"/>
            <p:cNvSpPr/>
            <p:nvPr/>
          </p:nvSpPr>
          <p:spPr bwMode="auto">
            <a:xfrm>
              <a:off x="5217728" y="1428594"/>
              <a:ext cx="1709959" cy="810918"/>
            </a:xfrm>
            <a:prstGeom prst="roundRect">
              <a:avLst/>
            </a:prstGeom>
            <a:solidFill>
              <a:srgbClr val="D0E8FE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234918" y="1507715"/>
              <a:ext cx="1709959" cy="50783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/>
              <a:endParaRPr lang="fr-FR" sz="900" b="1" kern="0" dirty="0" smtClean="0"/>
            </a:p>
            <a:p>
              <a:pPr algn="ctr"/>
              <a:r>
                <a:rPr lang="fr-FR" sz="900" kern="0" dirty="0" smtClean="0"/>
                <a:t>ECHANGES </a:t>
              </a:r>
              <a:endParaRPr lang="fr-FR" sz="900" kern="0" dirty="0"/>
            </a:p>
            <a:p>
              <a:pPr algn="ctr"/>
              <a:r>
                <a:rPr lang="fr-FR" sz="900" b="1" kern="0" dirty="0"/>
                <a:t>REGIONS </a:t>
              </a:r>
              <a:r>
                <a:rPr lang="fr-FR" sz="900" b="1" kern="0" dirty="0" smtClean="0"/>
                <a:t>LIMITROPHES</a:t>
              </a:r>
              <a:endParaRPr lang="fr-FR" sz="900" b="1" kern="0" dirty="0"/>
            </a:p>
          </p:txBody>
        </p:sp>
      </p:grpSp>
      <p:grpSp>
        <p:nvGrpSpPr>
          <p:cNvPr id="13" name="Groupe 12"/>
          <p:cNvGrpSpPr/>
          <p:nvPr/>
        </p:nvGrpSpPr>
        <p:grpSpPr>
          <a:xfrm>
            <a:off x="647564" y="1052736"/>
            <a:ext cx="3555975" cy="3238040"/>
            <a:chOff x="755575" y="1443472"/>
            <a:chExt cx="3555975" cy="3238040"/>
          </a:xfrm>
        </p:grpSpPr>
        <p:sp>
          <p:nvSpPr>
            <p:cNvPr id="20" name="Rectangle à coins arrondis 19"/>
            <p:cNvSpPr/>
            <p:nvPr/>
          </p:nvSpPr>
          <p:spPr bwMode="auto">
            <a:xfrm>
              <a:off x="755576" y="1443472"/>
              <a:ext cx="1709959" cy="810918"/>
            </a:xfrm>
            <a:prstGeom prst="roundRect">
              <a:avLst/>
            </a:prstGeom>
            <a:solidFill>
              <a:srgbClr val="FFCCFF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55575" y="1649387"/>
              <a:ext cx="1709959" cy="369332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/>
              <a:r>
                <a:rPr lang="fr-FR" sz="900" b="1" kern="0" dirty="0" smtClean="0"/>
                <a:t>RELATIONS NATIONALES </a:t>
              </a:r>
              <a:r>
                <a:rPr lang="fr-FR" sz="900" kern="0" dirty="0" smtClean="0"/>
                <a:t>INTERSECTEURS</a:t>
              </a:r>
            </a:p>
          </p:txBody>
        </p:sp>
        <p:sp>
          <p:nvSpPr>
            <p:cNvPr id="23" name="Espace réservé du contenu 2"/>
            <p:cNvSpPr txBox="1">
              <a:spLocks/>
            </p:cNvSpPr>
            <p:nvPr/>
          </p:nvSpPr>
          <p:spPr bwMode="gray">
            <a:xfrm>
              <a:off x="755576" y="2420888"/>
              <a:ext cx="3555974" cy="226062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  <a:extLs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square" lIns="72000" tIns="72000" rIns="72000" bIns="72000" numCol="1" anchor="t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20000"/>
                </a:spcBef>
                <a:spcAft>
                  <a:spcPct val="35000"/>
                </a:spcAft>
                <a:buSzPct val="90000"/>
                <a:buFont typeface="Wingdings" charset="0"/>
                <a:defRPr sz="1900" b="1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550863" indent="-238125" algn="l" rtl="0" eaLnBrk="0" fontAlgn="base" hangingPunct="0">
                <a:lnSpc>
                  <a:spcPct val="95000"/>
                </a:lnSpc>
                <a:spcBef>
                  <a:spcPct val="50000"/>
                </a:spcBef>
                <a:spcAft>
                  <a:spcPct val="10000"/>
                </a:spcAft>
                <a:buClr>
                  <a:schemeClr val="accent1"/>
                </a:buClr>
                <a:buSzPct val="90000"/>
                <a:buFont typeface="Wingdings" charset="0"/>
                <a:buChar char="n"/>
                <a:defRPr sz="17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39825" indent="-296863" algn="l" rtl="0" eaLnBrk="0" fontAlgn="base" hangingPunct="0">
                <a:spcBef>
                  <a:spcPct val="30000"/>
                </a:spcBef>
                <a:spcAft>
                  <a:spcPct val="0"/>
                </a:spcAft>
                <a:buFont typeface="Symbol" charset="0"/>
                <a:buChar char="¾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141413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11430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16002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20574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25146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29718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pPr algn="just"/>
              <a:r>
                <a:rPr lang="fr-FR" sz="1200" i="1" u="sng" dirty="0">
                  <a:solidFill>
                    <a:schemeClr val="bg1">
                      <a:lumMod val="50000"/>
                    </a:schemeClr>
                  </a:solidFill>
                </a:rPr>
                <a:t>Atelier 2:</a:t>
              </a:r>
            </a:p>
            <a:p>
              <a:pPr marL="285750" lvl="0" indent="-285750" algn="just">
                <a:buFont typeface="Wingdings" panose="05000000000000000000" pitchFamily="2" charset="2"/>
                <a:buChar char="Ø"/>
              </a:pPr>
              <a:r>
                <a:rPr lang="fr-FR" sz="1200" b="0" dirty="0" smtClean="0">
                  <a:solidFill>
                    <a:schemeClr val="bg1">
                      <a:lumMod val="50000"/>
                    </a:schemeClr>
                  </a:solidFill>
                </a:rPr>
                <a:t>Pérenniser la </a:t>
              </a:r>
              <a:r>
                <a:rPr lang="fr-FR" sz="1200" dirty="0" smtClean="0">
                  <a:solidFill>
                    <a:schemeClr val="bg1">
                      <a:lumMod val="50000"/>
                    </a:schemeClr>
                  </a:solidFill>
                </a:rPr>
                <a:t>liaison </a:t>
              </a:r>
              <a:r>
                <a:rPr lang="fr-FR" sz="1200" dirty="0">
                  <a:solidFill>
                    <a:schemeClr val="bg1">
                      <a:lumMod val="50000"/>
                    </a:schemeClr>
                  </a:solidFill>
                </a:rPr>
                <a:t>existante Le Havre-Marseille</a:t>
              </a:r>
              <a:r>
                <a:rPr lang="fr-FR" sz="1200" b="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endParaRPr lang="fr-FR" sz="12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marL="285750" lvl="0" indent="-285750" algn="just">
                <a:buFont typeface="Wingdings" panose="05000000000000000000" pitchFamily="2" charset="2"/>
                <a:buChar char="Ø"/>
              </a:pPr>
              <a:r>
                <a:rPr lang="fr-FR" sz="1200" b="0" dirty="0" smtClean="0">
                  <a:solidFill>
                    <a:schemeClr val="bg1">
                      <a:lumMod val="50000"/>
                    </a:schemeClr>
                  </a:solidFill>
                </a:rPr>
                <a:t>Permettre </a:t>
              </a:r>
              <a:r>
                <a:rPr lang="fr-FR" sz="1200" b="0" dirty="0">
                  <a:solidFill>
                    <a:schemeClr val="bg1">
                      <a:lumMod val="50000"/>
                    </a:schemeClr>
                  </a:solidFill>
                </a:rPr>
                <a:t>le </a:t>
              </a:r>
              <a:r>
                <a:rPr lang="fr-FR" sz="1200" dirty="0">
                  <a:solidFill>
                    <a:schemeClr val="bg1">
                      <a:lumMod val="50000"/>
                    </a:schemeClr>
                  </a:solidFill>
                </a:rPr>
                <a:t>développement </a:t>
              </a:r>
              <a:r>
                <a:rPr lang="fr-FR" sz="1200" dirty="0" smtClean="0">
                  <a:solidFill>
                    <a:schemeClr val="bg1">
                      <a:lumMod val="50000"/>
                    </a:schemeClr>
                  </a:solidFill>
                </a:rPr>
                <a:t>d’autres relations longue distance</a:t>
              </a:r>
              <a:r>
                <a:rPr lang="fr-FR" sz="1200" b="0" dirty="0" smtClean="0">
                  <a:solidFill>
                    <a:schemeClr val="bg1">
                      <a:lumMod val="50000"/>
                    </a:schemeClr>
                  </a:solidFill>
                </a:rPr>
                <a:t>. </a:t>
              </a:r>
              <a:r>
                <a:rPr lang="fr-FR" sz="1200" b="0" dirty="0">
                  <a:solidFill>
                    <a:schemeClr val="bg1">
                      <a:lumMod val="50000"/>
                    </a:schemeClr>
                  </a:solidFill>
                </a:rPr>
                <a:t>Des attentes en lien </a:t>
              </a:r>
              <a:r>
                <a:rPr lang="fr-FR" sz="1200" b="0" dirty="0" smtClean="0">
                  <a:solidFill>
                    <a:schemeClr val="bg1">
                      <a:lumMod val="50000"/>
                    </a:schemeClr>
                  </a:solidFill>
                </a:rPr>
                <a:t>avec des projets de </a:t>
              </a:r>
              <a:r>
                <a:rPr lang="fr-FR" sz="1200" b="0" dirty="0">
                  <a:solidFill>
                    <a:schemeClr val="bg1">
                      <a:lumMod val="50000"/>
                    </a:schemeClr>
                  </a:solidFill>
                </a:rPr>
                <a:t>territoires </a:t>
              </a:r>
              <a:r>
                <a:rPr lang="fr-FR" sz="1200" b="0" dirty="0" smtClean="0">
                  <a:solidFill>
                    <a:schemeClr val="bg1">
                      <a:lumMod val="50000"/>
                    </a:schemeClr>
                  </a:solidFill>
                </a:rPr>
                <a:t>(faciliter le tourisme </a:t>
              </a:r>
              <a:r>
                <a:rPr lang="fr-FR" sz="1200" b="0" dirty="0">
                  <a:solidFill>
                    <a:schemeClr val="bg1">
                      <a:lumMod val="50000"/>
                    </a:schemeClr>
                  </a:solidFill>
                </a:rPr>
                <a:t>vers la Normandie, mise en réseau de pôles universitaires…)</a:t>
              </a:r>
            </a:p>
            <a:p>
              <a:pPr marL="285750" indent="-285750" algn="just">
                <a:buFont typeface="Wingdings" panose="05000000000000000000" pitchFamily="2" charset="2"/>
                <a:buChar char="Ø"/>
              </a:pPr>
              <a:r>
                <a:rPr lang="fr-FR" sz="1200" b="0" dirty="0" smtClean="0">
                  <a:solidFill>
                    <a:schemeClr val="bg1">
                      <a:lumMod val="50000"/>
                    </a:schemeClr>
                  </a:solidFill>
                </a:rPr>
                <a:t>Opportunités </a:t>
              </a:r>
              <a:r>
                <a:rPr lang="fr-FR" sz="1200" b="0" dirty="0">
                  <a:solidFill>
                    <a:schemeClr val="bg1">
                      <a:lumMod val="50000"/>
                    </a:schemeClr>
                  </a:solidFill>
                </a:rPr>
                <a:t>de </a:t>
              </a:r>
              <a:r>
                <a:rPr lang="fr-FR" sz="1200" dirty="0">
                  <a:solidFill>
                    <a:schemeClr val="bg1">
                      <a:lumMod val="50000"/>
                    </a:schemeClr>
                  </a:solidFill>
                </a:rPr>
                <a:t>desserte de Roissy CDG</a:t>
              </a:r>
            </a:p>
            <a:p>
              <a:pPr marL="285750" indent="-285750" algn="just">
                <a:buFont typeface="Wingdings" panose="05000000000000000000" pitchFamily="2" charset="2"/>
                <a:buChar char="Ø"/>
              </a:pPr>
              <a:endParaRPr lang="fr-FR" sz="1200" dirty="0"/>
            </a:p>
            <a:p>
              <a:pPr lvl="0" algn="just"/>
              <a:r>
                <a:rPr lang="fr-FR" sz="1200" b="0" dirty="0" smtClean="0">
                  <a:solidFill>
                    <a:srgbClr val="080808"/>
                  </a:solidFill>
                </a:rPr>
                <a:t> </a:t>
              </a:r>
              <a:endParaRPr lang="fr-FR" sz="1200" b="0" dirty="0">
                <a:solidFill>
                  <a:srgbClr val="080808"/>
                </a:solidFill>
              </a:endParaRPr>
            </a:p>
            <a:p>
              <a:pPr lvl="0"/>
              <a:endParaRPr lang="fr-FR" sz="1200" b="0" dirty="0">
                <a:solidFill>
                  <a:srgbClr val="080808"/>
                </a:solidFill>
              </a:endParaRPr>
            </a:p>
            <a:p>
              <a:pPr marL="842962" lvl="2" indent="0" algn="just">
                <a:spcBef>
                  <a:spcPct val="20000"/>
                </a:spcBef>
                <a:spcAft>
                  <a:spcPct val="35000"/>
                </a:spcAft>
                <a:buClr>
                  <a:srgbClr val="FA1035"/>
                </a:buClr>
                <a:buNone/>
              </a:pPr>
              <a:endParaRPr lang="fr-FR" sz="1200" i="1" kern="0" dirty="0" smtClean="0">
                <a:solidFill>
                  <a:srgbClr val="000000">
                    <a:lumMod val="95000"/>
                    <a:lumOff val="5000"/>
                  </a:srgbClr>
                </a:solidFill>
              </a:endParaRPr>
            </a:p>
            <a:p>
              <a:pPr lvl="1" algn="just">
                <a:spcBef>
                  <a:spcPct val="20000"/>
                </a:spcBef>
                <a:spcAft>
                  <a:spcPct val="35000"/>
                </a:spcAft>
                <a:buClr>
                  <a:srgbClr val="FA1035"/>
                </a:buClr>
                <a:buFont typeface="Wingdings" pitchFamily="2" charset="2"/>
                <a:buChar char="Ø"/>
              </a:pPr>
              <a:endParaRPr lang="fr-FR" sz="1200" b="0" i="1" kern="0" dirty="0">
                <a:solidFill>
                  <a:srgbClr val="000000">
                    <a:lumMod val="95000"/>
                    <a:lumOff val="5000"/>
                  </a:srgbClr>
                </a:solidFill>
              </a:endParaRPr>
            </a:p>
            <a:p>
              <a:pPr marL="842962" lvl="2" indent="0" algn="just">
                <a:spcBef>
                  <a:spcPct val="20000"/>
                </a:spcBef>
                <a:spcAft>
                  <a:spcPct val="35000"/>
                </a:spcAft>
                <a:buClr>
                  <a:srgbClr val="FA1035"/>
                </a:buClr>
                <a:buNone/>
              </a:pPr>
              <a:r>
                <a:rPr lang="fr-FR" sz="1200" b="0" i="1" kern="0" dirty="0" smtClean="0">
                  <a:solidFill>
                    <a:srgbClr val="000000">
                      <a:lumMod val="95000"/>
                      <a:lumOff val="5000"/>
                    </a:srgbClr>
                  </a:solidFill>
                </a:rPr>
                <a:t> </a:t>
              </a:r>
            </a:p>
            <a:p>
              <a:pPr lvl="1" algn="just">
                <a:buClr>
                  <a:srgbClr val="FA1035"/>
                </a:buClr>
                <a:buFont typeface="Courier New" pitchFamily="49" charset="0"/>
                <a:buChar char="o"/>
              </a:pPr>
              <a:endParaRPr lang="fr-FR" sz="1200" b="0" kern="0" dirty="0" smtClean="0">
                <a:solidFill>
                  <a:srgbClr val="000000"/>
                </a:solidFill>
              </a:endParaRPr>
            </a:p>
            <a:p>
              <a:pPr algn="just"/>
              <a:endParaRPr lang="fr-FR" sz="1200" kern="0" dirty="0" smtClean="0">
                <a:solidFill>
                  <a:srgbClr val="FA1035"/>
                </a:solidFill>
              </a:endParaRPr>
            </a:p>
            <a:p>
              <a:pPr algn="just"/>
              <a:endParaRPr lang="fr-FR" sz="1200" kern="0" dirty="0" smtClean="0">
                <a:solidFill>
                  <a:srgbClr val="FA1035"/>
                </a:solidFill>
              </a:endParaRPr>
            </a:p>
            <a:p>
              <a:pPr lvl="1" algn="just">
                <a:buClr>
                  <a:srgbClr val="FA1035"/>
                </a:buClr>
              </a:pPr>
              <a:endParaRPr lang="fr-FR" sz="1200" b="0" kern="0" dirty="0" smtClean="0">
                <a:solidFill>
                  <a:srgbClr val="000000"/>
                </a:solidFill>
              </a:endParaRPr>
            </a:p>
            <a:p>
              <a:pPr lvl="2" algn="just"/>
              <a:endParaRPr lang="fr-FR" sz="1200" kern="0" dirty="0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8" name="Espace réservé du contenu 2"/>
          <p:cNvSpPr txBox="1">
            <a:spLocks/>
          </p:cNvSpPr>
          <p:nvPr/>
        </p:nvSpPr>
        <p:spPr bwMode="gray">
          <a:xfrm>
            <a:off x="2183172" y="4274256"/>
            <a:ext cx="5292588" cy="2268252"/>
          </a:xfrm>
          <a:prstGeom prst="rect">
            <a:avLst/>
          </a:prstGeom>
          <a:solidFill>
            <a:srgbClr val="FFEFF5"/>
          </a:solidFill>
          <a:ln w="53975">
            <a:solidFill>
              <a:schemeClr val="accent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000" tIns="180000" rIns="144000" bIns="72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lvl="1" indent="0" algn="just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ClrTx/>
              <a:buNone/>
            </a:pPr>
            <a:r>
              <a:rPr lang="fr-FR" sz="1400" i="1" u="sng" dirty="0" smtClean="0"/>
              <a:t>Premiers enseignements des questionnaires, orientations :</a:t>
            </a:r>
          </a:p>
          <a:p>
            <a:pPr marL="342900" lvl="1" indent="-342900" algn="just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fr-FR" sz="1400" b="0" dirty="0" smtClean="0"/>
              <a:t>Offre « </a:t>
            </a:r>
            <a:r>
              <a:rPr lang="fr-FR" sz="1400" b="0" dirty="0" err="1" smtClean="0"/>
              <a:t>intersecteur</a:t>
            </a:r>
            <a:r>
              <a:rPr lang="fr-FR" sz="1400" b="0" dirty="0" smtClean="0"/>
              <a:t> » TAGV souhaitée :</a:t>
            </a:r>
          </a:p>
          <a:p>
            <a:pPr marL="931862" lvl="2" indent="-342900" algn="just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fr-FR" sz="1400" dirty="0"/>
              <a:t>2 </a:t>
            </a:r>
            <a:r>
              <a:rPr lang="fr-FR" sz="1400" dirty="0" smtClean="0"/>
              <a:t>AR </a:t>
            </a:r>
            <a:r>
              <a:rPr lang="fr-FR" sz="1400" dirty="0"/>
              <a:t>/ jour Sud Est</a:t>
            </a:r>
          </a:p>
          <a:p>
            <a:pPr marL="931862" lvl="2" indent="-342900" algn="just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fr-FR" sz="1400" dirty="0"/>
              <a:t>2 </a:t>
            </a:r>
            <a:r>
              <a:rPr lang="fr-FR" sz="1400" dirty="0" smtClean="0"/>
              <a:t>AR </a:t>
            </a:r>
            <a:r>
              <a:rPr lang="fr-FR" sz="1400" dirty="0"/>
              <a:t>/ jour Est </a:t>
            </a:r>
          </a:p>
          <a:p>
            <a:pPr marL="931862" lvl="2" indent="-342900" algn="just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fr-FR" sz="1400" dirty="0"/>
              <a:t>2 </a:t>
            </a:r>
            <a:r>
              <a:rPr lang="fr-FR" sz="1400" dirty="0" smtClean="0"/>
              <a:t>AR </a:t>
            </a:r>
            <a:r>
              <a:rPr lang="fr-FR" sz="1400" dirty="0"/>
              <a:t>/ jour Nord (Basse Normandie)</a:t>
            </a:r>
          </a:p>
          <a:p>
            <a:pPr marL="342900" lvl="1" indent="-342900" algn="just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fr-FR" sz="1400" b="0" dirty="0" smtClean="0"/>
              <a:t>Régions limitrophes : liaison </a:t>
            </a:r>
            <a:r>
              <a:rPr lang="fr-FR" sz="1400" b="0" dirty="0"/>
              <a:t>Caen - Le Mans - Tours pour accéder à l’ouest et au Sud Ouest</a:t>
            </a:r>
          </a:p>
          <a:p>
            <a:pPr marL="931862" lvl="2" indent="-342900" algn="just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fr-FR" sz="1300" dirty="0"/>
          </a:p>
        </p:txBody>
      </p:sp>
    </p:spTree>
    <p:extLst>
      <p:ext uri="{BB962C8B-B14F-4D97-AF65-F5344CB8AC3E}">
        <p14:creationId xmlns:p14="http://schemas.microsoft.com/office/powerpoint/2010/main" val="181464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 bwMode="auto">
          <a:xfrm>
            <a:off x="143508" y="1160748"/>
            <a:ext cx="8892988" cy="449292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755259" cy="838200"/>
          </a:xfrm>
        </p:spPr>
        <p:txBody>
          <a:bodyPr/>
          <a:lstStyle/>
          <a:p>
            <a:r>
              <a:rPr lang="fr-FR" sz="2200" dirty="0"/>
              <a:t>B – Retour des questionnaires, premiers enseignements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25</a:t>
            </a:fld>
            <a:endParaRPr lang="fr-FR"/>
          </a:p>
        </p:txBody>
      </p:sp>
      <p:grpSp>
        <p:nvGrpSpPr>
          <p:cNvPr id="13" name="Groupe 12"/>
          <p:cNvGrpSpPr/>
          <p:nvPr/>
        </p:nvGrpSpPr>
        <p:grpSpPr>
          <a:xfrm>
            <a:off x="3968548" y="2404091"/>
            <a:ext cx="5027447" cy="3210716"/>
            <a:chOff x="3436302" y="2702560"/>
            <a:chExt cx="3944010" cy="2706660"/>
          </a:xfrm>
          <a:effectLst/>
        </p:grpSpPr>
        <p:sp>
          <p:nvSpPr>
            <p:cNvPr id="5" name="Rectangle 4"/>
            <p:cNvSpPr/>
            <p:nvPr/>
          </p:nvSpPr>
          <p:spPr bwMode="auto">
            <a:xfrm>
              <a:off x="3471863" y="2702560"/>
              <a:ext cx="3876676" cy="267065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pic>
          <p:nvPicPr>
            <p:cNvPr id="12" name="Image 11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6302" y="2702560"/>
              <a:ext cx="3944010" cy="270666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" name="Espace réservé du contenu 2"/>
          <p:cNvSpPr txBox="1">
            <a:spLocks/>
          </p:cNvSpPr>
          <p:nvPr/>
        </p:nvSpPr>
        <p:spPr bwMode="gray">
          <a:xfrm>
            <a:off x="350469" y="2485667"/>
            <a:ext cx="3069331" cy="3247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just"/>
            <a:r>
              <a:rPr lang="fr-FR" sz="1200" i="1" u="sng" dirty="0">
                <a:solidFill>
                  <a:schemeClr val="bg1">
                    <a:lumMod val="50000"/>
                  </a:schemeClr>
                </a:solidFill>
              </a:rPr>
              <a:t>Atelier 2: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fr-FR" sz="1300" b="0" dirty="0" smtClean="0">
                <a:solidFill>
                  <a:schemeClr val="bg1">
                    <a:lumMod val="50000"/>
                  </a:schemeClr>
                </a:solidFill>
              </a:rPr>
              <a:t>La </a:t>
            </a:r>
            <a:r>
              <a:rPr lang="fr-FR" sz="1300" b="0" dirty="0">
                <a:solidFill>
                  <a:schemeClr val="bg1">
                    <a:lumMod val="50000"/>
                  </a:schemeClr>
                </a:solidFill>
              </a:rPr>
              <a:t>principale fonctionnalité exprimée pour les besoins fret est la </a:t>
            </a:r>
            <a:r>
              <a:rPr lang="fr-FR" sz="1300" b="0" dirty="0" smtClean="0">
                <a:solidFill>
                  <a:schemeClr val="bg1">
                    <a:lumMod val="50000"/>
                  </a:schemeClr>
                </a:solidFill>
              </a:rPr>
              <a:t>fiabilité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fr-FR" sz="1300" b="0" dirty="0" smtClean="0">
                <a:solidFill>
                  <a:schemeClr val="bg1">
                    <a:lumMod val="50000"/>
                  </a:schemeClr>
                </a:solidFill>
              </a:rPr>
              <a:t>Souhait d’une meilleure prise en compte des besoins du fret avec ceux des voyageurs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300" b="0" dirty="0">
                <a:solidFill>
                  <a:schemeClr val="bg1">
                    <a:lumMod val="50000"/>
                  </a:schemeClr>
                </a:solidFill>
              </a:rPr>
              <a:t>Réflexions </a:t>
            </a:r>
            <a:r>
              <a:rPr lang="fr-FR" sz="1300" b="0" dirty="0" smtClean="0">
                <a:solidFill>
                  <a:schemeClr val="bg1">
                    <a:lumMod val="50000"/>
                  </a:schemeClr>
                </a:solidFill>
              </a:rPr>
              <a:t>élargies à des groupes d’itinéraires (exemple : 3 grands itinéraires depuis Le Havre)</a:t>
            </a:r>
            <a:endParaRPr lang="fr-FR" sz="1300" b="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300" b="0" dirty="0" smtClean="0">
                <a:solidFill>
                  <a:schemeClr val="bg1">
                    <a:lumMod val="50000"/>
                  </a:schemeClr>
                </a:solidFill>
              </a:rPr>
              <a:t>Sujets d’attention : </a:t>
            </a:r>
            <a:r>
              <a:rPr lang="fr-FR" sz="1300" b="0" dirty="0">
                <a:solidFill>
                  <a:schemeClr val="bg1">
                    <a:lumMod val="50000"/>
                  </a:schemeClr>
                </a:solidFill>
              </a:rPr>
              <a:t>la gare nouvelle de Rouen St </a:t>
            </a:r>
            <a:r>
              <a:rPr lang="fr-FR" sz="1300" b="0" dirty="0" err="1" smtClean="0">
                <a:solidFill>
                  <a:schemeClr val="bg1">
                    <a:lumMod val="50000"/>
                  </a:schemeClr>
                </a:solidFill>
              </a:rPr>
              <a:t>Sever</a:t>
            </a:r>
            <a:r>
              <a:rPr lang="fr-FR" sz="1300" b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300" b="0" dirty="0" smtClean="0">
                <a:solidFill>
                  <a:schemeClr val="bg1">
                    <a:lumMod val="50000"/>
                  </a:schemeClr>
                </a:solidFill>
              </a:rPr>
              <a:t>et le </a:t>
            </a:r>
            <a:r>
              <a:rPr lang="fr-FR" sz="1300" b="0" dirty="0">
                <a:solidFill>
                  <a:schemeClr val="bg1">
                    <a:lumMod val="50000"/>
                  </a:schemeClr>
                </a:solidFill>
              </a:rPr>
              <a:t>nœud de </a:t>
            </a:r>
            <a:r>
              <a:rPr lang="fr-FR" sz="1300" b="0" dirty="0" smtClean="0">
                <a:solidFill>
                  <a:schemeClr val="bg1">
                    <a:lumMod val="50000"/>
                  </a:schemeClr>
                </a:solidFill>
              </a:rPr>
              <a:t>Mantes</a:t>
            </a:r>
            <a:endParaRPr lang="fr-FR" sz="1300" b="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sz="1300" b="0" dirty="0" smtClean="0">
              <a:solidFill>
                <a:srgbClr val="080808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sz="1300" b="0" dirty="0">
              <a:solidFill>
                <a:srgbClr val="080808"/>
              </a:solidFill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fr-FR" sz="1300" b="0" dirty="0" smtClean="0">
              <a:solidFill>
                <a:srgbClr val="080808"/>
              </a:solidFill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fr-FR" sz="1300" b="0" dirty="0">
              <a:solidFill>
                <a:srgbClr val="080808"/>
              </a:solidFill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fr-FR" sz="1300" b="0" dirty="0">
              <a:solidFill>
                <a:srgbClr val="080808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sz="1300" dirty="0">
              <a:solidFill>
                <a:srgbClr val="080808"/>
              </a:solidFill>
            </a:endParaRPr>
          </a:p>
          <a:p>
            <a:pPr marL="312738" lvl="1" indent="0" algn="just">
              <a:buNone/>
            </a:pPr>
            <a:endParaRPr lang="fr-FR" sz="1100" b="0" dirty="0">
              <a:solidFill>
                <a:srgbClr val="080808"/>
              </a:solidFill>
            </a:endParaRPr>
          </a:p>
          <a:p>
            <a:pPr lvl="2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Tx/>
              <a:buChar char="-"/>
            </a:pPr>
            <a:endParaRPr lang="fr-FR" sz="1300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0" algn="just"/>
            <a:endParaRPr lang="fr-FR" sz="1300" dirty="0"/>
          </a:p>
          <a:p>
            <a:pPr lvl="2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300" b="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marL="842962" lvl="2" indent="0" algn="just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None/>
            </a:pPr>
            <a:r>
              <a:rPr lang="fr-FR" sz="1300" b="0" i="1" kern="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</a:p>
          <a:p>
            <a:pPr lvl="1" algn="just">
              <a:buClr>
                <a:srgbClr val="FA1035"/>
              </a:buClr>
              <a:buFont typeface="Courier New" pitchFamily="49" charset="0"/>
              <a:buChar char="o"/>
            </a:pPr>
            <a:endParaRPr lang="fr-FR" sz="1300" b="0" kern="0" dirty="0" smtClean="0">
              <a:solidFill>
                <a:srgbClr val="000000"/>
              </a:solidFill>
            </a:endParaRPr>
          </a:p>
          <a:p>
            <a:pPr algn="just"/>
            <a:endParaRPr lang="fr-FR" sz="1300" kern="0" dirty="0" smtClean="0">
              <a:solidFill>
                <a:srgbClr val="FA1035"/>
              </a:solidFill>
            </a:endParaRPr>
          </a:p>
          <a:p>
            <a:pPr algn="just"/>
            <a:endParaRPr lang="fr-FR" sz="1300" kern="0" dirty="0" smtClean="0">
              <a:solidFill>
                <a:srgbClr val="FA1035"/>
              </a:solidFill>
            </a:endParaRPr>
          </a:p>
          <a:p>
            <a:pPr lvl="1" algn="just">
              <a:buClr>
                <a:srgbClr val="FA1035"/>
              </a:buClr>
            </a:pPr>
            <a:endParaRPr lang="fr-FR" sz="1300" b="0" kern="0" dirty="0" smtClean="0">
              <a:solidFill>
                <a:srgbClr val="000000"/>
              </a:solidFill>
            </a:endParaRPr>
          </a:p>
          <a:p>
            <a:pPr lvl="2" algn="just"/>
            <a:endParaRPr lang="fr-FR" sz="1300" kern="0" dirty="0" smtClean="0">
              <a:solidFill>
                <a:srgbClr val="000000"/>
              </a:solidFill>
            </a:endParaRPr>
          </a:p>
        </p:txBody>
      </p:sp>
      <p:sp>
        <p:nvSpPr>
          <p:cNvPr id="15" name="Rectangle à coins arrondis 14"/>
          <p:cNvSpPr/>
          <p:nvPr/>
        </p:nvSpPr>
        <p:spPr bwMode="auto">
          <a:xfrm>
            <a:off x="383381" y="1379796"/>
            <a:ext cx="1717376" cy="810918"/>
          </a:xfrm>
          <a:prstGeom prst="roundRect">
            <a:avLst/>
          </a:prstGeom>
          <a:solidFill>
            <a:srgbClr val="ECECD4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52032" y="1678328"/>
            <a:ext cx="1709959" cy="230832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fr-FR" sz="900" kern="0" dirty="0" smtClean="0"/>
              <a:t> </a:t>
            </a:r>
            <a:r>
              <a:rPr lang="fr-FR" sz="900" b="1" kern="0" dirty="0" smtClean="0"/>
              <a:t>FRET</a:t>
            </a:r>
            <a:endParaRPr lang="fr-FR" sz="900" kern="0" dirty="0" smtClean="0"/>
          </a:p>
        </p:txBody>
      </p:sp>
      <p:sp>
        <p:nvSpPr>
          <p:cNvPr id="11" name="Espace réservé du contenu 2"/>
          <p:cNvSpPr txBox="1">
            <a:spLocks/>
          </p:cNvSpPr>
          <p:nvPr/>
        </p:nvSpPr>
        <p:spPr bwMode="gray">
          <a:xfrm>
            <a:off x="3557796" y="1793744"/>
            <a:ext cx="5478700" cy="3778354"/>
          </a:xfrm>
          <a:prstGeom prst="rect">
            <a:avLst/>
          </a:prstGeom>
          <a:solidFill>
            <a:srgbClr val="FFEFF5"/>
          </a:solidFill>
          <a:ln w="53975">
            <a:solidFill>
              <a:schemeClr val="accent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000" tIns="216000" rIns="144000" bIns="72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lvl="1" indent="0" algn="just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ClrTx/>
              <a:buNone/>
            </a:pPr>
            <a:r>
              <a:rPr lang="fr-FR" sz="1400" i="1" u="sng" dirty="0" smtClean="0"/>
              <a:t>Premiers enseignements des questionnaires, orientations :</a:t>
            </a:r>
          </a:p>
          <a:p>
            <a:pPr marL="0" lvl="1" indent="0" algn="just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ClrTx/>
              <a:buNone/>
            </a:pPr>
            <a:r>
              <a:rPr lang="fr-FR" sz="1400" b="0" dirty="0" smtClean="0"/>
              <a:t>La situation de référence devrait se fonder sur les données </a:t>
            </a:r>
            <a:r>
              <a:rPr lang="fr-FR" sz="1400" b="0" dirty="0"/>
              <a:t>et prévisions justifiant les projets de Port 2000 </a:t>
            </a:r>
            <a:r>
              <a:rPr lang="fr-FR" sz="1400" b="0" dirty="0" smtClean="0"/>
              <a:t>et </a:t>
            </a:r>
            <a:r>
              <a:rPr lang="fr-FR" sz="1400" b="0" dirty="0" err="1"/>
              <a:t>Serqueux</a:t>
            </a:r>
            <a:r>
              <a:rPr lang="fr-FR" sz="1400" b="0" dirty="0"/>
              <a:t> – </a:t>
            </a:r>
            <a:r>
              <a:rPr lang="fr-FR" sz="1400" b="0" dirty="0" smtClean="0"/>
              <a:t>Gisors.</a:t>
            </a:r>
          </a:p>
          <a:p>
            <a:pPr algn="just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1400" b="0" dirty="0" smtClean="0">
                <a:solidFill>
                  <a:schemeClr val="tx1"/>
                </a:solidFill>
              </a:rPr>
              <a:t>Situation de projet : </a:t>
            </a:r>
          </a:p>
          <a:p>
            <a:pPr marL="540000" lvl="2" indent="-342900" algn="just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fr-FR" sz="1400" dirty="0" smtClean="0"/>
              <a:t>Proposition de reprendre les </a:t>
            </a:r>
            <a:r>
              <a:rPr lang="fr-FR" sz="1400" dirty="0"/>
              <a:t>hypothèses du débat public aux horizons 2030/2040 (HAROPA</a:t>
            </a:r>
            <a:r>
              <a:rPr lang="fr-FR" sz="1400" dirty="0" smtClean="0"/>
              <a:t>) :</a:t>
            </a:r>
          </a:p>
          <a:p>
            <a:pPr marL="1000375" lvl="5" indent="-342900" algn="just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fr-FR" sz="1400" dirty="0" smtClean="0"/>
              <a:t>60 </a:t>
            </a:r>
            <a:r>
              <a:rPr lang="fr-FR" sz="1400" dirty="0"/>
              <a:t>sillons par jour (deux sens confondus) pour Le Havre, toutes </a:t>
            </a:r>
            <a:r>
              <a:rPr lang="fr-FR" sz="1400" dirty="0" smtClean="0"/>
              <a:t>destinations</a:t>
            </a:r>
          </a:p>
          <a:p>
            <a:pPr marL="1000375" lvl="5" indent="-342900" algn="just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fr-FR" sz="1400" dirty="0" smtClean="0"/>
              <a:t>45 </a:t>
            </a:r>
            <a:r>
              <a:rPr lang="fr-FR" sz="1400" dirty="0"/>
              <a:t>sillons par jour (deux sens confondus) pour Rouen, toutes </a:t>
            </a:r>
            <a:r>
              <a:rPr lang="fr-FR" sz="1400" dirty="0" smtClean="0"/>
              <a:t>destinations</a:t>
            </a:r>
          </a:p>
          <a:p>
            <a:pPr marL="540000" lvl="2" indent="-342900" algn="just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fr-FR" sz="1400" dirty="0" smtClean="0"/>
              <a:t>Conditions d’insertion aux heures de pointe à préciser (rappel de la déclinaison horaire des hypothèses du débat public : 1 sillon par heure et par sens et 1 </a:t>
            </a:r>
            <a:r>
              <a:rPr lang="fr-FR" sz="1400" dirty="0"/>
              <a:t>sillon toutes les 2 heures et par </a:t>
            </a:r>
            <a:r>
              <a:rPr lang="fr-FR" sz="1400" dirty="0" smtClean="0"/>
              <a:t>sens, respectivement pour Le Havre et Rouen)</a:t>
            </a:r>
          </a:p>
          <a:p>
            <a:pPr marL="342900" lvl="0" indent="-342900" algn="just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fr-FR" sz="1300" b="0" dirty="0">
              <a:solidFill>
                <a:schemeClr val="tx1"/>
              </a:solidFill>
            </a:endParaRPr>
          </a:p>
          <a:p>
            <a:pPr marL="931862" lvl="2" indent="-342900" algn="just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fr-FR" sz="1300" dirty="0"/>
          </a:p>
        </p:txBody>
      </p:sp>
    </p:spTree>
    <p:extLst>
      <p:ext uri="{BB962C8B-B14F-4D97-AF65-F5344CB8AC3E}">
        <p14:creationId xmlns:p14="http://schemas.microsoft.com/office/powerpoint/2010/main" val="160009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 bwMode="auto">
          <a:xfrm>
            <a:off x="323528" y="1196752"/>
            <a:ext cx="8244916" cy="43204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836037" cy="838200"/>
          </a:xfrm>
        </p:spPr>
        <p:txBody>
          <a:bodyPr/>
          <a:lstStyle/>
          <a:p>
            <a:r>
              <a:rPr lang="fr-FR" sz="2200" dirty="0"/>
              <a:t>B – Retour des questionnaires, premiers enseignements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26</a:t>
            </a:fld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3851920" y="3468920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endParaRPr lang="fr-FR" sz="1000" dirty="0"/>
          </a:p>
        </p:txBody>
      </p:sp>
      <p:grpSp>
        <p:nvGrpSpPr>
          <p:cNvPr id="2" name="Groupe 1"/>
          <p:cNvGrpSpPr/>
          <p:nvPr/>
        </p:nvGrpSpPr>
        <p:grpSpPr>
          <a:xfrm>
            <a:off x="647564" y="1478773"/>
            <a:ext cx="1709961" cy="810918"/>
            <a:chOff x="-2983069" y="3073250"/>
            <a:chExt cx="1709961" cy="810918"/>
          </a:xfrm>
        </p:grpSpPr>
        <p:sp>
          <p:nvSpPr>
            <p:cNvPr id="12" name="Rectangle à coins arrondis 11"/>
            <p:cNvSpPr/>
            <p:nvPr/>
          </p:nvSpPr>
          <p:spPr bwMode="auto">
            <a:xfrm>
              <a:off x="-2983067" y="3073250"/>
              <a:ext cx="1709959" cy="810918"/>
            </a:xfrm>
            <a:prstGeom prst="roundRect">
              <a:avLst/>
            </a:prstGeom>
            <a:solidFill>
              <a:srgbClr val="FCEBBA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-2983069" y="3284984"/>
              <a:ext cx="1709959" cy="50783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/>
              <a:r>
                <a:rPr lang="fr-FR" sz="900" kern="0" dirty="0" smtClean="0"/>
                <a:t>GARE NOUVELLE</a:t>
              </a:r>
            </a:p>
            <a:p>
              <a:pPr algn="ctr"/>
              <a:r>
                <a:rPr lang="fr-FR" sz="900" b="1" kern="0" dirty="0"/>
                <a:t>NANTERRE</a:t>
              </a:r>
            </a:p>
            <a:p>
              <a:pPr algn="ctr"/>
              <a:endParaRPr lang="fr-FR" sz="9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" name="Groupe 2"/>
          <p:cNvGrpSpPr/>
          <p:nvPr/>
        </p:nvGrpSpPr>
        <p:grpSpPr>
          <a:xfrm>
            <a:off x="4977392" y="3307698"/>
            <a:ext cx="1709959" cy="895109"/>
            <a:chOff x="-2830667" y="4038801"/>
            <a:chExt cx="1709959" cy="895109"/>
          </a:xfrm>
        </p:grpSpPr>
        <p:sp>
          <p:nvSpPr>
            <p:cNvPr id="17" name="Rectangle à coins arrondis 16"/>
            <p:cNvSpPr/>
            <p:nvPr/>
          </p:nvSpPr>
          <p:spPr bwMode="auto">
            <a:xfrm>
              <a:off x="-2830667" y="4038801"/>
              <a:ext cx="1709959" cy="810918"/>
            </a:xfrm>
            <a:prstGeom prst="roundRect">
              <a:avLst/>
            </a:prstGeom>
            <a:solidFill>
              <a:srgbClr val="FCEBBA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-2830667" y="4149080"/>
              <a:ext cx="1709959" cy="784830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/>
              <a:r>
                <a:rPr lang="fr-FR" sz="900" kern="0" dirty="0" smtClean="0"/>
                <a:t>GARE NOUVELLE</a:t>
              </a:r>
            </a:p>
            <a:p>
              <a:pPr algn="ctr"/>
              <a:r>
                <a:rPr lang="fr-FR" sz="900" b="1" kern="0" dirty="0" smtClean="0"/>
                <a:t>EVREUX</a:t>
              </a:r>
            </a:p>
            <a:p>
              <a:pPr algn="ctr"/>
              <a:r>
                <a:rPr lang="fr-FR" sz="900" b="1" kern="0" dirty="0"/>
                <a:t>LOUVIERS VAL-DE-REUIL</a:t>
              </a:r>
            </a:p>
            <a:p>
              <a:pPr algn="ctr"/>
              <a:endParaRPr lang="fr-FR" sz="900" b="1" kern="0" dirty="0"/>
            </a:p>
            <a:p>
              <a:pPr algn="ctr"/>
              <a:endParaRPr lang="fr-FR" sz="9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4968042" y="1418583"/>
            <a:ext cx="1709961" cy="810918"/>
            <a:chOff x="-468562" y="5324252"/>
            <a:chExt cx="1709961" cy="810918"/>
          </a:xfrm>
        </p:grpSpPr>
        <p:sp>
          <p:nvSpPr>
            <p:cNvPr id="19" name="Rectangle à coins arrondis 18"/>
            <p:cNvSpPr/>
            <p:nvPr/>
          </p:nvSpPr>
          <p:spPr bwMode="auto">
            <a:xfrm>
              <a:off x="-468560" y="5324252"/>
              <a:ext cx="1709959" cy="810918"/>
            </a:xfrm>
            <a:prstGeom prst="roundRect">
              <a:avLst/>
            </a:prstGeom>
            <a:solidFill>
              <a:srgbClr val="FCEBBA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-468562" y="5535986"/>
              <a:ext cx="1709959" cy="50783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/>
              <a:r>
                <a:rPr lang="fr-FR" sz="900" kern="0" dirty="0" smtClean="0"/>
                <a:t>GARES NOUVELLES</a:t>
              </a:r>
            </a:p>
            <a:p>
              <a:pPr algn="ctr"/>
              <a:r>
                <a:rPr lang="fr-FR" sz="900" b="1" kern="0" dirty="0" smtClean="0"/>
                <a:t>CONFLUENCE</a:t>
              </a:r>
            </a:p>
            <a:p>
              <a:pPr algn="ctr"/>
              <a:endParaRPr lang="fr-FR" sz="9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5" name="Espace réservé du contenu 2"/>
          <p:cNvSpPr txBox="1">
            <a:spLocks/>
          </p:cNvSpPr>
          <p:nvPr/>
        </p:nvSpPr>
        <p:spPr bwMode="gray">
          <a:xfrm>
            <a:off x="647564" y="2422294"/>
            <a:ext cx="3798422" cy="2950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lvl="1" indent="0" algn="just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ClrTx/>
              <a:buNone/>
            </a:pPr>
            <a:r>
              <a:rPr lang="fr-FR" sz="1400" i="1" u="sng" dirty="0">
                <a:solidFill>
                  <a:schemeClr val="bg1">
                    <a:lumMod val="50000"/>
                  </a:schemeClr>
                </a:solidFill>
              </a:rPr>
              <a:t>Atelier 2:</a:t>
            </a:r>
          </a:p>
          <a:p>
            <a:pPr marL="285750" indent="-285750" algn="just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b="0" dirty="0" smtClean="0">
                <a:solidFill>
                  <a:schemeClr val="bg1">
                    <a:lumMod val="50000"/>
                  </a:schemeClr>
                </a:solidFill>
              </a:rPr>
              <a:t>Attentes principales</a:t>
            </a:r>
            <a:endParaRPr lang="fr-FR" sz="1400" b="0" dirty="0">
              <a:solidFill>
                <a:schemeClr val="bg1">
                  <a:lumMod val="50000"/>
                </a:schemeClr>
              </a:solidFill>
            </a:endParaRPr>
          </a:p>
          <a:p>
            <a:pPr marL="540000" lvl="1" indent="-285750" algn="just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b="0" dirty="0" smtClean="0">
                <a:solidFill>
                  <a:schemeClr val="bg1">
                    <a:lumMod val="50000"/>
                  </a:schemeClr>
                </a:solidFill>
              </a:rPr>
              <a:t>accéder au pôle de </a:t>
            </a:r>
            <a:r>
              <a:rPr lang="fr-FR" sz="1400" b="0" dirty="0">
                <a:solidFill>
                  <a:schemeClr val="bg1">
                    <a:lumMod val="50000"/>
                  </a:schemeClr>
                </a:solidFill>
              </a:rPr>
              <a:t>L</a:t>
            </a:r>
            <a:r>
              <a:rPr lang="fr-FR" sz="1400" b="0" dirty="0" smtClean="0">
                <a:solidFill>
                  <a:schemeClr val="bg1">
                    <a:lumMod val="50000"/>
                  </a:schemeClr>
                </a:solidFill>
              </a:rPr>
              <a:t>a Défense</a:t>
            </a:r>
          </a:p>
          <a:p>
            <a:pPr marL="540000" lvl="1" indent="-285750" algn="just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b="0" dirty="0" smtClean="0">
                <a:solidFill>
                  <a:schemeClr val="bg1">
                    <a:lumMod val="50000"/>
                  </a:schemeClr>
                </a:solidFill>
              </a:rPr>
              <a:t>accès </a:t>
            </a:r>
            <a:r>
              <a:rPr lang="fr-FR" sz="1400" b="0" dirty="0">
                <a:solidFill>
                  <a:schemeClr val="bg1">
                    <a:lumMod val="50000"/>
                  </a:schemeClr>
                </a:solidFill>
              </a:rPr>
              <a:t>complémentaire au réseau </a:t>
            </a:r>
            <a:r>
              <a:rPr lang="fr-FR" sz="1400" b="0" dirty="0" smtClean="0">
                <a:solidFill>
                  <a:schemeClr val="bg1">
                    <a:lumMod val="50000"/>
                  </a:schemeClr>
                </a:solidFill>
              </a:rPr>
              <a:t>de transport en commun </a:t>
            </a:r>
            <a:r>
              <a:rPr lang="fr-FR" sz="1400" b="0" dirty="0">
                <a:solidFill>
                  <a:schemeClr val="bg1">
                    <a:lumMod val="50000"/>
                  </a:schemeClr>
                </a:solidFill>
              </a:rPr>
              <a:t>d’Ile-de-France, en particulier au métro </a:t>
            </a:r>
            <a:r>
              <a:rPr lang="fr-FR" sz="1400" b="0" dirty="0" smtClean="0">
                <a:solidFill>
                  <a:schemeClr val="bg1">
                    <a:lumMod val="50000"/>
                  </a:schemeClr>
                </a:solidFill>
              </a:rPr>
              <a:t>automatique</a:t>
            </a:r>
          </a:p>
          <a:p>
            <a:pPr marL="285750" indent="-285750" algn="just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b="0" dirty="0" smtClean="0">
                <a:solidFill>
                  <a:schemeClr val="bg1">
                    <a:lumMod val="50000"/>
                  </a:schemeClr>
                </a:solidFill>
              </a:rPr>
              <a:t>Attentes associées </a:t>
            </a:r>
            <a:r>
              <a:rPr lang="fr-FR" sz="1400" b="0" dirty="0">
                <a:solidFill>
                  <a:schemeClr val="bg1">
                    <a:lumMod val="50000"/>
                  </a:schemeClr>
                </a:solidFill>
              </a:rPr>
              <a:t>: </a:t>
            </a:r>
          </a:p>
          <a:p>
            <a:pPr marL="540000" lvl="1" indent="-285750" algn="just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b="0" dirty="0">
                <a:solidFill>
                  <a:schemeClr val="bg1">
                    <a:lumMod val="50000"/>
                  </a:schemeClr>
                </a:solidFill>
              </a:rPr>
              <a:t>rejoindre les 1ère et 2ème couronnes franciliennes sans passer par le centre de </a:t>
            </a:r>
            <a:r>
              <a:rPr lang="fr-FR" sz="1400" b="0" dirty="0" smtClean="0">
                <a:solidFill>
                  <a:schemeClr val="bg1">
                    <a:lumMod val="50000"/>
                  </a:schemeClr>
                </a:solidFill>
              </a:rPr>
              <a:t>Paris</a:t>
            </a:r>
          </a:p>
          <a:p>
            <a:pPr marL="540000" lvl="1" indent="-285750" algn="just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b="0" dirty="0" smtClean="0">
                <a:solidFill>
                  <a:schemeClr val="bg1">
                    <a:lumMod val="50000"/>
                  </a:schemeClr>
                </a:solidFill>
              </a:rPr>
              <a:t>faciliter l’accès aux aéroports</a:t>
            </a:r>
            <a:endParaRPr lang="fr-FR" sz="1400" b="0" dirty="0">
              <a:solidFill>
                <a:schemeClr val="bg1">
                  <a:lumMod val="50000"/>
                </a:schemeClr>
              </a:solidFill>
            </a:endParaRPr>
          </a:p>
          <a:p>
            <a:pPr marL="540000" lvl="1" indent="-285750" algn="just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b="0" dirty="0">
                <a:solidFill>
                  <a:schemeClr val="bg1">
                    <a:lumMod val="50000"/>
                  </a:schemeClr>
                </a:solidFill>
              </a:rPr>
              <a:t>opportunité à plus long terme d’accéder au réseau TAGV  </a:t>
            </a:r>
            <a:r>
              <a:rPr lang="fr-FR" sz="1400" b="0" dirty="0" err="1">
                <a:solidFill>
                  <a:schemeClr val="bg1">
                    <a:lumMod val="50000"/>
                  </a:schemeClr>
                </a:solidFill>
              </a:rPr>
              <a:t>Intersecteurs</a:t>
            </a:r>
            <a:r>
              <a:rPr lang="fr-FR" sz="1400" b="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fr-FR" sz="1400" b="0" dirty="0" smtClean="0">
                <a:solidFill>
                  <a:schemeClr val="bg1">
                    <a:lumMod val="50000"/>
                  </a:schemeClr>
                </a:solidFill>
              </a:rPr>
              <a:t>? </a:t>
            </a:r>
          </a:p>
          <a:p>
            <a:pPr marL="540000" lvl="1" indent="-285750" algn="just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endParaRPr lang="fr-FR" sz="1400" b="0" dirty="0" smtClean="0">
              <a:solidFill>
                <a:srgbClr val="080808"/>
              </a:solidFill>
            </a:endParaRPr>
          </a:p>
          <a:p>
            <a:pPr marL="254250" lvl="1" indent="0" algn="just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fr-FR" sz="1400" b="0" dirty="0">
              <a:solidFill>
                <a:srgbClr val="080808"/>
              </a:solidFill>
            </a:endParaRPr>
          </a:p>
          <a:p>
            <a:pPr marL="285750" indent="-285750">
              <a:lnSpc>
                <a:spcPts val="1200"/>
              </a:lnSpc>
              <a:buFontTx/>
              <a:buChar char="-"/>
            </a:pPr>
            <a:endParaRPr lang="fr-FR" sz="1200" b="0" dirty="0">
              <a:solidFill>
                <a:srgbClr val="080808"/>
              </a:solidFill>
            </a:endParaRPr>
          </a:p>
          <a:p>
            <a:pPr marL="285750" indent="-285750" algn="just">
              <a:lnSpc>
                <a:spcPts val="1200"/>
              </a:lnSpc>
              <a:buFont typeface="Wingdings" panose="05000000000000000000" pitchFamily="2" charset="2"/>
              <a:buChar char="Ø"/>
            </a:pPr>
            <a:endParaRPr lang="fr-FR" sz="1200" dirty="0">
              <a:solidFill>
                <a:srgbClr val="080808"/>
              </a:solidFill>
            </a:endParaRPr>
          </a:p>
          <a:p>
            <a:pPr marL="312738" lvl="1" indent="0" algn="just">
              <a:lnSpc>
                <a:spcPts val="1200"/>
              </a:lnSpc>
              <a:buNone/>
            </a:pPr>
            <a:endParaRPr lang="fr-FR" sz="1200" b="0" dirty="0">
              <a:solidFill>
                <a:srgbClr val="080808"/>
              </a:solidFill>
            </a:endParaRPr>
          </a:p>
          <a:p>
            <a:pPr lvl="2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Tx/>
              <a:buChar char="-"/>
            </a:pPr>
            <a:endParaRPr lang="fr-FR" sz="1200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0" algn="just">
              <a:lnSpc>
                <a:spcPts val="1200"/>
              </a:lnSpc>
            </a:pPr>
            <a:endParaRPr lang="fr-FR" sz="1200" dirty="0"/>
          </a:p>
          <a:p>
            <a:pPr lvl="2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b="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marL="842962" lvl="2" indent="0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None/>
            </a:pPr>
            <a:r>
              <a:rPr lang="fr-FR" sz="1200" b="0" i="1" kern="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</a:p>
          <a:p>
            <a:pPr lvl="1" algn="just">
              <a:lnSpc>
                <a:spcPts val="1200"/>
              </a:lnSpc>
              <a:buClr>
                <a:srgbClr val="FA1035"/>
              </a:buClr>
              <a:buFont typeface="Courier New" pitchFamily="49" charset="0"/>
              <a:buChar char="o"/>
            </a:pPr>
            <a:endParaRPr lang="fr-FR" sz="1200" b="0" kern="0" dirty="0" smtClean="0">
              <a:solidFill>
                <a:srgbClr val="000000"/>
              </a:solidFill>
            </a:endParaRPr>
          </a:p>
          <a:p>
            <a:pPr algn="just">
              <a:lnSpc>
                <a:spcPts val="1200"/>
              </a:lnSpc>
            </a:pPr>
            <a:endParaRPr lang="fr-FR" sz="1200" kern="0" dirty="0" smtClean="0">
              <a:solidFill>
                <a:srgbClr val="FA1035"/>
              </a:solidFill>
            </a:endParaRPr>
          </a:p>
          <a:p>
            <a:pPr algn="just">
              <a:lnSpc>
                <a:spcPts val="1200"/>
              </a:lnSpc>
            </a:pPr>
            <a:endParaRPr lang="fr-FR" sz="1200" kern="0" dirty="0" smtClean="0">
              <a:solidFill>
                <a:srgbClr val="FA1035"/>
              </a:solidFill>
            </a:endParaRPr>
          </a:p>
          <a:p>
            <a:pPr lvl="1" algn="just">
              <a:lnSpc>
                <a:spcPts val="1200"/>
              </a:lnSpc>
              <a:buClr>
                <a:srgbClr val="FA1035"/>
              </a:buClr>
            </a:pPr>
            <a:endParaRPr lang="fr-FR" sz="1200" b="0" kern="0" dirty="0" smtClean="0">
              <a:solidFill>
                <a:srgbClr val="000000"/>
              </a:solidFill>
            </a:endParaRPr>
          </a:p>
          <a:p>
            <a:pPr lvl="2" algn="just">
              <a:lnSpc>
                <a:spcPts val="1200"/>
              </a:lnSpc>
            </a:pPr>
            <a:endParaRPr lang="fr-FR" sz="1200" kern="0" dirty="0" smtClean="0">
              <a:solidFill>
                <a:srgbClr val="000000"/>
              </a:solidFill>
            </a:endParaRPr>
          </a:p>
        </p:txBody>
      </p:sp>
      <p:sp>
        <p:nvSpPr>
          <p:cNvPr id="28" name="Espace réservé du contenu 2"/>
          <p:cNvSpPr txBox="1">
            <a:spLocks/>
          </p:cNvSpPr>
          <p:nvPr/>
        </p:nvSpPr>
        <p:spPr bwMode="gray">
          <a:xfrm>
            <a:off x="4901793" y="2428284"/>
            <a:ext cx="3444866" cy="64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285750" indent="-285750" algn="just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b="0" dirty="0" smtClean="0">
                <a:solidFill>
                  <a:srgbClr val="080808"/>
                </a:solidFill>
              </a:rPr>
              <a:t>arrêt de trains TAGV «</a:t>
            </a:r>
            <a:r>
              <a:rPr lang="fr-FR" sz="1400" b="0" dirty="0">
                <a:solidFill>
                  <a:srgbClr val="080808"/>
                </a:solidFill>
              </a:rPr>
              <a:t> </a:t>
            </a:r>
            <a:r>
              <a:rPr lang="fr-FR" sz="1400" b="0" dirty="0" err="1">
                <a:solidFill>
                  <a:srgbClr val="080808"/>
                </a:solidFill>
              </a:rPr>
              <a:t>intersecteur</a:t>
            </a:r>
            <a:r>
              <a:rPr lang="fr-FR" sz="1400" b="0" dirty="0">
                <a:solidFill>
                  <a:srgbClr val="080808"/>
                </a:solidFill>
              </a:rPr>
              <a:t> </a:t>
            </a:r>
            <a:r>
              <a:rPr lang="fr-FR" sz="1400" b="0" dirty="0" smtClean="0">
                <a:solidFill>
                  <a:srgbClr val="080808"/>
                </a:solidFill>
              </a:rPr>
              <a:t>»</a:t>
            </a:r>
          </a:p>
          <a:p>
            <a:pPr marL="285750" indent="-285750" algn="just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b="0" dirty="0" smtClean="0">
                <a:solidFill>
                  <a:srgbClr val="080808"/>
                </a:solidFill>
              </a:rPr>
              <a:t>attentes en termes d’intermodalité </a:t>
            </a:r>
            <a:r>
              <a:rPr lang="fr-FR" sz="1400" b="0" dirty="0">
                <a:solidFill>
                  <a:srgbClr val="080808"/>
                </a:solidFill>
              </a:rPr>
              <a:t>à préciser. </a:t>
            </a:r>
          </a:p>
          <a:p>
            <a:pPr marL="285750" indent="-285750">
              <a:lnSpc>
                <a:spcPts val="1200"/>
              </a:lnSpc>
              <a:buFontTx/>
              <a:buChar char="-"/>
            </a:pPr>
            <a:endParaRPr lang="fr-FR" sz="1200" b="0" dirty="0">
              <a:solidFill>
                <a:srgbClr val="080808"/>
              </a:solidFill>
            </a:endParaRPr>
          </a:p>
          <a:p>
            <a:pPr marL="285750" indent="-285750" algn="just">
              <a:lnSpc>
                <a:spcPts val="1200"/>
              </a:lnSpc>
              <a:buFont typeface="Wingdings" panose="05000000000000000000" pitchFamily="2" charset="2"/>
              <a:buChar char="Ø"/>
            </a:pPr>
            <a:endParaRPr lang="fr-FR" sz="1200" dirty="0">
              <a:solidFill>
                <a:srgbClr val="080808"/>
              </a:solidFill>
            </a:endParaRPr>
          </a:p>
          <a:p>
            <a:pPr marL="312738" lvl="1" indent="0" algn="just">
              <a:lnSpc>
                <a:spcPts val="1200"/>
              </a:lnSpc>
              <a:buNone/>
            </a:pPr>
            <a:endParaRPr lang="fr-FR" sz="1200" b="0" dirty="0">
              <a:solidFill>
                <a:srgbClr val="080808"/>
              </a:solidFill>
            </a:endParaRPr>
          </a:p>
          <a:p>
            <a:pPr lvl="2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Tx/>
              <a:buChar char="-"/>
            </a:pPr>
            <a:endParaRPr lang="fr-FR" sz="1200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0" algn="just">
              <a:lnSpc>
                <a:spcPts val="1200"/>
              </a:lnSpc>
            </a:pPr>
            <a:endParaRPr lang="fr-FR" sz="1200" dirty="0"/>
          </a:p>
          <a:p>
            <a:pPr lvl="2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b="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marL="842962" lvl="2" indent="0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None/>
            </a:pPr>
            <a:r>
              <a:rPr lang="fr-FR" sz="1200" b="0" i="1" kern="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</a:p>
          <a:p>
            <a:pPr lvl="1" algn="just">
              <a:lnSpc>
                <a:spcPts val="1200"/>
              </a:lnSpc>
              <a:buClr>
                <a:srgbClr val="FA1035"/>
              </a:buClr>
              <a:buFont typeface="Courier New" pitchFamily="49" charset="0"/>
              <a:buChar char="o"/>
            </a:pPr>
            <a:endParaRPr lang="fr-FR" sz="1200" b="0" kern="0" dirty="0" smtClean="0">
              <a:solidFill>
                <a:srgbClr val="000000"/>
              </a:solidFill>
            </a:endParaRPr>
          </a:p>
          <a:p>
            <a:pPr algn="just">
              <a:lnSpc>
                <a:spcPts val="1200"/>
              </a:lnSpc>
            </a:pPr>
            <a:endParaRPr lang="fr-FR" sz="1200" kern="0" dirty="0" smtClean="0">
              <a:solidFill>
                <a:srgbClr val="FA1035"/>
              </a:solidFill>
            </a:endParaRPr>
          </a:p>
          <a:p>
            <a:pPr algn="just">
              <a:lnSpc>
                <a:spcPts val="1200"/>
              </a:lnSpc>
            </a:pPr>
            <a:endParaRPr lang="fr-FR" sz="1200" kern="0" dirty="0" smtClean="0">
              <a:solidFill>
                <a:srgbClr val="FA1035"/>
              </a:solidFill>
            </a:endParaRPr>
          </a:p>
          <a:p>
            <a:pPr lvl="1" algn="just">
              <a:lnSpc>
                <a:spcPts val="1200"/>
              </a:lnSpc>
              <a:buClr>
                <a:srgbClr val="FA1035"/>
              </a:buClr>
            </a:pPr>
            <a:endParaRPr lang="fr-FR" sz="1200" b="0" kern="0" dirty="0" smtClean="0">
              <a:solidFill>
                <a:srgbClr val="000000"/>
              </a:solidFill>
            </a:endParaRPr>
          </a:p>
          <a:p>
            <a:pPr lvl="2" algn="just">
              <a:lnSpc>
                <a:spcPts val="1200"/>
              </a:lnSpc>
            </a:pPr>
            <a:endParaRPr lang="fr-FR" sz="1200" kern="0" dirty="0" smtClean="0">
              <a:solidFill>
                <a:srgbClr val="000000"/>
              </a:solidFill>
            </a:endParaRPr>
          </a:p>
        </p:txBody>
      </p:sp>
      <p:sp>
        <p:nvSpPr>
          <p:cNvPr id="29" name="Espace réservé du contenu 2"/>
          <p:cNvSpPr txBox="1">
            <a:spLocks/>
          </p:cNvSpPr>
          <p:nvPr/>
        </p:nvSpPr>
        <p:spPr bwMode="gray">
          <a:xfrm>
            <a:off x="4885839" y="4336497"/>
            <a:ext cx="3384375" cy="64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285750" indent="-285750" algn="just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b="0" dirty="0" smtClean="0">
                <a:solidFill>
                  <a:srgbClr val="080808"/>
                </a:solidFill>
              </a:rPr>
              <a:t>attentes à préciser en fonction des différentes configurations permises…</a:t>
            </a:r>
            <a:endParaRPr lang="fr-FR" sz="1400" b="0" dirty="0">
              <a:solidFill>
                <a:srgbClr val="080808"/>
              </a:solidFill>
            </a:endParaRPr>
          </a:p>
          <a:p>
            <a:pPr marL="285750" indent="-285750">
              <a:lnSpc>
                <a:spcPts val="1200"/>
              </a:lnSpc>
              <a:buFontTx/>
              <a:buChar char="-"/>
            </a:pPr>
            <a:endParaRPr lang="fr-FR" sz="1200" b="0" dirty="0">
              <a:solidFill>
                <a:srgbClr val="080808"/>
              </a:solidFill>
            </a:endParaRPr>
          </a:p>
          <a:p>
            <a:pPr marL="285750" indent="-285750" algn="just">
              <a:lnSpc>
                <a:spcPts val="1200"/>
              </a:lnSpc>
              <a:buFont typeface="Wingdings" panose="05000000000000000000" pitchFamily="2" charset="2"/>
              <a:buChar char="Ø"/>
            </a:pPr>
            <a:endParaRPr lang="fr-FR" sz="1200" dirty="0">
              <a:solidFill>
                <a:srgbClr val="080808"/>
              </a:solidFill>
            </a:endParaRPr>
          </a:p>
          <a:p>
            <a:pPr marL="312738" lvl="1" indent="0" algn="just">
              <a:lnSpc>
                <a:spcPts val="1200"/>
              </a:lnSpc>
              <a:buNone/>
            </a:pPr>
            <a:endParaRPr lang="fr-FR" sz="1200" b="0" dirty="0">
              <a:solidFill>
                <a:srgbClr val="080808"/>
              </a:solidFill>
            </a:endParaRPr>
          </a:p>
          <a:p>
            <a:pPr lvl="2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Tx/>
              <a:buChar char="-"/>
            </a:pPr>
            <a:endParaRPr lang="fr-FR" sz="1200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0" algn="just">
              <a:lnSpc>
                <a:spcPts val="1200"/>
              </a:lnSpc>
            </a:pPr>
            <a:endParaRPr lang="fr-FR" sz="1200" dirty="0"/>
          </a:p>
          <a:p>
            <a:pPr lvl="2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b="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marL="842962" lvl="2" indent="0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None/>
            </a:pPr>
            <a:r>
              <a:rPr lang="fr-FR" sz="1200" b="0" i="1" kern="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</a:p>
          <a:p>
            <a:pPr lvl="1" algn="just">
              <a:lnSpc>
                <a:spcPts val="1200"/>
              </a:lnSpc>
              <a:buClr>
                <a:srgbClr val="FA1035"/>
              </a:buClr>
              <a:buFont typeface="Courier New" pitchFamily="49" charset="0"/>
              <a:buChar char="o"/>
            </a:pPr>
            <a:endParaRPr lang="fr-FR" sz="1200" b="0" kern="0" dirty="0" smtClean="0">
              <a:solidFill>
                <a:srgbClr val="000000"/>
              </a:solidFill>
            </a:endParaRPr>
          </a:p>
          <a:p>
            <a:pPr algn="just">
              <a:lnSpc>
                <a:spcPts val="1200"/>
              </a:lnSpc>
            </a:pPr>
            <a:endParaRPr lang="fr-FR" sz="1200" kern="0" dirty="0" smtClean="0">
              <a:solidFill>
                <a:srgbClr val="FA1035"/>
              </a:solidFill>
            </a:endParaRPr>
          </a:p>
          <a:p>
            <a:pPr algn="just">
              <a:lnSpc>
                <a:spcPts val="1200"/>
              </a:lnSpc>
            </a:pPr>
            <a:endParaRPr lang="fr-FR" sz="1200" kern="0" dirty="0" smtClean="0">
              <a:solidFill>
                <a:srgbClr val="FA1035"/>
              </a:solidFill>
            </a:endParaRPr>
          </a:p>
          <a:p>
            <a:pPr lvl="1" algn="just">
              <a:lnSpc>
                <a:spcPts val="1200"/>
              </a:lnSpc>
              <a:buClr>
                <a:srgbClr val="FA1035"/>
              </a:buClr>
            </a:pPr>
            <a:endParaRPr lang="fr-FR" sz="1200" b="0" kern="0" dirty="0" smtClean="0">
              <a:solidFill>
                <a:srgbClr val="000000"/>
              </a:solidFill>
            </a:endParaRPr>
          </a:p>
          <a:p>
            <a:pPr lvl="2" algn="just">
              <a:lnSpc>
                <a:spcPts val="1200"/>
              </a:lnSpc>
            </a:pPr>
            <a:endParaRPr lang="fr-FR" sz="1200" kern="0" dirty="0" smtClean="0">
              <a:solidFill>
                <a:srgbClr val="000000"/>
              </a:solidFill>
            </a:endParaRPr>
          </a:p>
        </p:txBody>
      </p:sp>
      <p:sp>
        <p:nvSpPr>
          <p:cNvPr id="21" name="Espace réservé du contenu 2"/>
          <p:cNvSpPr txBox="1">
            <a:spLocks/>
          </p:cNvSpPr>
          <p:nvPr/>
        </p:nvSpPr>
        <p:spPr bwMode="gray">
          <a:xfrm>
            <a:off x="4454756" y="1110658"/>
            <a:ext cx="4446494" cy="4716524"/>
          </a:xfrm>
          <a:prstGeom prst="rect">
            <a:avLst/>
          </a:prstGeom>
          <a:solidFill>
            <a:srgbClr val="FFEFF5"/>
          </a:solidFill>
          <a:ln w="53975">
            <a:solidFill>
              <a:schemeClr val="accent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44000" tIns="216000" rIns="144000" bIns="72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lvl="1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None/>
            </a:pPr>
            <a:r>
              <a:rPr lang="fr-FR" sz="1500" i="1" u="sng" dirty="0" smtClean="0"/>
              <a:t>Premiers enseignements des questionnaires, orientations :</a:t>
            </a:r>
          </a:p>
          <a:p>
            <a:pPr marL="285750" lvl="1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Ø"/>
            </a:pPr>
            <a:r>
              <a:rPr lang="fr-FR" sz="1500" b="0" dirty="0" smtClean="0">
                <a:solidFill>
                  <a:srgbClr val="080808"/>
                </a:solidFill>
              </a:rPr>
              <a:t>Hiérarchisation des attentes :</a:t>
            </a:r>
          </a:p>
          <a:p>
            <a:pPr marL="540000" lvl="2" indent="-28575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500" b="0" dirty="0" smtClean="0">
                <a:solidFill>
                  <a:srgbClr val="080808"/>
                </a:solidFill>
              </a:rPr>
              <a:t>1</a:t>
            </a:r>
            <a:r>
              <a:rPr lang="fr-FR" sz="1500" baseline="30000" dirty="0" smtClean="0">
                <a:solidFill>
                  <a:srgbClr val="080808"/>
                </a:solidFill>
              </a:rPr>
              <a:t>ère</a:t>
            </a:r>
            <a:r>
              <a:rPr lang="fr-FR" sz="1500" b="0" dirty="0" smtClean="0">
                <a:solidFill>
                  <a:srgbClr val="080808"/>
                </a:solidFill>
              </a:rPr>
              <a:t> -  </a:t>
            </a:r>
            <a:r>
              <a:rPr lang="fr-FR" sz="1500" b="0" dirty="0">
                <a:solidFill>
                  <a:srgbClr val="080808"/>
                </a:solidFill>
              </a:rPr>
              <a:t>accéder au </a:t>
            </a:r>
            <a:r>
              <a:rPr lang="fr-FR" sz="1500" b="0" dirty="0" smtClean="0">
                <a:solidFill>
                  <a:srgbClr val="080808"/>
                </a:solidFill>
              </a:rPr>
              <a:t>pôle </a:t>
            </a:r>
            <a:r>
              <a:rPr lang="fr-FR" sz="1500" b="0" dirty="0">
                <a:solidFill>
                  <a:srgbClr val="080808"/>
                </a:solidFill>
              </a:rPr>
              <a:t>de La </a:t>
            </a:r>
            <a:r>
              <a:rPr lang="fr-FR" sz="1500" b="0" dirty="0" smtClean="0">
                <a:solidFill>
                  <a:srgbClr val="080808"/>
                </a:solidFill>
              </a:rPr>
              <a:t>Défense</a:t>
            </a:r>
            <a:endParaRPr lang="fr-FR" sz="1500" b="0" dirty="0">
              <a:solidFill>
                <a:srgbClr val="080808"/>
              </a:solidFill>
            </a:endParaRPr>
          </a:p>
          <a:p>
            <a:pPr marL="540000" lvl="2" indent="-28575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500" b="0" dirty="0" smtClean="0">
                <a:solidFill>
                  <a:srgbClr val="080808"/>
                </a:solidFill>
              </a:rPr>
              <a:t>2</a:t>
            </a:r>
            <a:r>
              <a:rPr lang="fr-FR" sz="1500" b="0" baseline="30000" dirty="0" smtClean="0">
                <a:solidFill>
                  <a:srgbClr val="080808"/>
                </a:solidFill>
              </a:rPr>
              <a:t>ème </a:t>
            </a:r>
            <a:r>
              <a:rPr lang="fr-FR" sz="1500" dirty="0" smtClean="0">
                <a:solidFill>
                  <a:srgbClr val="080808"/>
                </a:solidFill>
              </a:rPr>
              <a:t>(Normandie)</a:t>
            </a:r>
            <a:r>
              <a:rPr lang="fr-FR" sz="1500" b="0" dirty="0" smtClean="0">
                <a:solidFill>
                  <a:srgbClr val="080808"/>
                </a:solidFill>
              </a:rPr>
              <a:t> -  rejoindre les 1ère et 2ème couronnes franciliennes depuis la Normandie </a:t>
            </a:r>
          </a:p>
          <a:p>
            <a:pPr marL="540000" lvl="2" indent="-28575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500" b="0" dirty="0" smtClean="0">
                <a:solidFill>
                  <a:srgbClr val="080808"/>
                </a:solidFill>
              </a:rPr>
              <a:t>2</a:t>
            </a:r>
            <a:r>
              <a:rPr lang="fr-FR" sz="1500" b="0" baseline="30000" dirty="0" smtClean="0">
                <a:solidFill>
                  <a:srgbClr val="080808"/>
                </a:solidFill>
              </a:rPr>
              <a:t>ème</a:t>
            </a:r>
            <a:r>
              <a:rPr lang="fr-FR" sz="1500" b="0" dirty="0" smtClean="0">
                <a:solidFill>
                  <a:srgbClr val="080808"/>
                </a:solidFill>
              </a:rPr>
              <a:t> (Ile-de-France) -  opportunité à plus long terme d’accéder au réseau TAGV  </a:t>
            </a:r>
            <a:r>
              <a:rPr lang="fr-FR" sz="1500" b="0" dirty="0" err="1" smtClean="0">
                <a:solidFill>
                  <a:srgbClr val="080808"/>
                </a:solidFill>
              </a:rPr>
              <a:t>Intersecteurs</a:t>
            </a:r>
            <a:endParaRPr lang="fr-FR" sz="1500" b="0" dirty="0" smtClean="0">
              <a:solidFill>
                <a:srgbClr val="080808"/>
              </a:solidFill>
            </a:endParaRPr>
          </a:p>
          <a:p>
            <a:pPr marL="540000" lvl="2" indent="-28575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500" b="0" dirty="0" smtClean="0">
                <a:solidFill>
                  <a:srgbClr val="080808"/>
                </a:solidFill>
              </a:rPr>
              <a:t>3</a:t>
            </a:r>
            <a:r>
              <a:rPr lang="fr-FR" sz="1500" b="0" baseline="30000" dirty="0" smtClean="0">
                <a:solidFill>
                  <a:srgbClr val="080808"/>
                </a:solidFill>
              </a:rPr>
              <a:t>ème</a:t>
            </a:r>
            <a:r>
              <a:rPr lang="fr-FR" sz="1500" b="0" dirty="0" smtClean="0">
                <a:solidFill>
                  <a:srgbClr val="080808"/>
                </a:solidFill>
              </a:rPr>
              <a:t> -  faciliter l’accès aux aéroports</a:t>
            </a:r>
          </a:p>
          <a:p>
            <a:pPr marL="285750" lvl="1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Ø"/>
            </a:pPr>
            <a:r>
              <a:rPr lang="fr-FR" sz="1500" b="0" dirty="0" smtClean="0">
                <a:solidFill>
                  <a:srgbClr val="080808"/>
                </a:solidFill>
              </a:rPr>
              <a:t>Intérêt </a:t>
            </a:r>
            <a:r>
              <a:rPr lang="fr-FR" sz="1500" b="0" dirty="0">
                <a:solidFill>
                  <a:srgbClr val="080808"/>
                </a:solidFill>
              </a:rPr>
              <a:t>pour des alternatives via Mantes et Paris Saint Lazare </a:t>
            </a:r>
            <a:endParaRPr lang="fr-FR" sz="1500" b="0" dirty="0" smtClean="0">
              <a:solidFill>
                <a:srgbClr val="080808"/>
              </a:solidFill>
            </a:endParaRPr>
          </a:p>
          <a:p>
            <a:pPr marL="285750" lvl="1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Ø"/>
            </a:pPr>
            <a:r>
              <a:rPr lang="fr-FR" sz="1500" b="0" dirty="0" smtClean="0">
                <a:solidFill>
                  <a:srgbClr val="080808"/>
                </a:solidFill>
              </a:rPr>
              <a:t>Intérêt en termes de désaturation de Paris-Saint Lazare</a:t>
            </a:r>
          </a:p>
          <a:p>
            <a:pPr marL="285750" lvl="1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Ø"/>
            </a:pPr>
            <a:endParaRPr lang="fr-FR" sz="1500" b="0" dirty="0" smtClean="0">
              <a:solidFill>
                <a:srgbClr val="080808"/>
              </a:solidFill>
            </a:endParaRPr>
          </a:p>
          <a:p>
            <a:pPr marL="285750" lvl="1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Ø"/>
            </a:pPr>
            <a:endParaRPr lang="fr-FR" sz="1500" b="0" dirty="0">
              <a:solidFill>
                <a:srgbClr val="080808"/>
              </a:solidFill>
            </a:endParaRPr>
          </a:p>
          <a:p>
            <a:pPr marL="540000" lvl="1" indent="-285750" algn="just">
              <a:lnSpc>
                <a:spcPts val="1200"/>
              </a:lnSpc>
              <a:buFontTx/>
              <a:buChar char="-"/>
            </a:pPr>
            <a:endParaRPr lang="fr-FR" sz="1400" b="0" dirty="0" smtClean="0">
              <a:solidFill>
                <a:srgbClr val="080808"/>
              </a:solidFill>
            </a:endParaRPr>
          </a:p>
          <a:p>
            <a:pPr marL="254250" lvl="1" indent="0" algn="just">
              <a:lnSpc>
                <a:spcPts val="1200"/>
              </a:lnSpc>
              <a:buNone/>
            </a:pPr>
            <a:endParaRPr lang="fr-FR" sz="1400" b="0" dirty="0">
              <a:solidFill>
                <a:srgbClr val="080808"/>
              </a:solidFill>
            </a:endParaRPr>
          </a:p>
          <a:p>
            <a:pPr lvl="0" algn="just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</a:pPr>
            <a:endParaRPr lang="fr-FR" sz="1300" b="0" dirty="0">
              <a:solidFill>
                <a:schemeClr val="tx1"/>
              </a:solidFill>
            </a:endParaRPr>
          </a:p>
          <a:p>
            <a:pPr marL="931862" lvl="2" indent="-342900" algn="just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fr-FR" sz="1300" dirty="0"/>
          </a:p>
        </p:txBody>
      </p:sp>
    </p:spTree>
    <p:extLst>
      <p:ext uri="{BB962C8B-B14F-4D97-AF65-F5344CB8AC3E}">
        <p14:creationId xmlns:p14="http://schemas.microsoft.com/office/powerpoint/2010/main" val="60179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 bwMode="auto">
          <a:xfrm>
            <a:off x="323528" y="1196752"/>
            <a:ext cx="8244916" cy="43204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836037" cy="838200"/>
          </a:xfrm>
        </p:spPr>
        <p:txBody>
          <a:bodyPr/>
          <a:lstStyle/>
          <a:p>
            <a:r>
              <a:rPr lang="fr-FR" sz="2200" dirty="0"/>
              <a:t>B – Retour des questionnaires, premiers enseignements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27</a:t>
            </a:fld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3851920" y="3468920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endParaRPr lang="fr-FR" sz="1000" dirty="0"/>
          </a:p>
        </p:txBody>
      </p:sp>
      <p:grpSp>
        <p:nvGrpSpPr>
          <p:cNvPr id="2" name="Groupe 1"/>
          <p:cNvGrpSpPr/>
          <p:nvPr/>
        </p:nvGrpSpPr>
        <p:grpSpPr>
          <a:xfrm>
            <a:off x="647564" y="1478773"/>
            <a:ext cx="1709961" cy="810918"/>
            <a:chOff x="-2983069" y="3073250"/>
            <a:chExt cx="1709961" cy="810918"/>
          </a:xfrm>
        </p:grpSpPr>
        <p:sp>
          <p:nvSpPr>
            <p:cNvPr id="12" name="Rectangle à coins arrondis 11"/>
            <p:cNvSpPr/>
            <p:nvPr/>
          </p:nvSpPr>
          <p:spPr bwMode="auto">
            <a:xfrm>
              <a:off x="-2983067" y="3073250"/>
              <a:ext cx="1709959" cy="810918"/>
            </a:xfrm>
            <a:prstGeom prst="roundRect">
              <a:avLst/>
            </a:prstGeom>
            <a:solidFill>
              <a:srgbClr val="FCEBBA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-2983069" y="3284984"/>
              <a:ext cx="1709959" cy="50783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/>
              <a:r>
                <a:rPr lang="fr-FR" sz="900" kern="0" dirty="0" smtClean="0"/>
                <a:t>GARE NOUVELLE</a:t>
              </a:r>
            </a:p>
            <a:p>
              <a:pPr algn="ctr"/>
              <a:r>
                <a:rPr lang="fr-FR" sz="900" b="1" kern="0" dirty="0"/>
                <a:t>NANTERRE</a:t>
              </a:r>
            </a:p>
            <a:p>
              <a:pPr algn="ctr"/>
              <a:endParaRPr lang="fr-FR" sz="9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5045811" y="1418583"/>
            <a:ext cx="1709961" cy="810918"/>
            <a:chOff x="-468562" y="5324252"/>
            <a:chExt cx="1709961" cy="810918"/>
          </a:xfrm>
        </p:grpSpPr>
        <p:sp>
          <p:nvSpPr>
            <p:cNvPr id="19" name="Rectangle à coins arrondis 18"/>
            <p:cNvSpPr/>
            <p:nvPr/>
          </p:nvSpPr>
          <p:spPr bwMode="auto">
            <a:xfrm>
              <a:off x="-468560" y="5324252"/>
              <a:ext cx="1709959" cy="810918"/>
            </a:xfrm>
            <a:prstGeom prst="roundRect">
              <a:avLst/>
            </a:prstGeom>
            <a:solidFill>
              <a:srgbClr val="FCEBBA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-468562" y="5535986"/>
              <a:ext cx="1709959" cy="50783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/>
              <a:r>
                <a:rPr lang="fr-FR" sz="900" kern="0" dirty="0" smtClean="0"/>
                <a:t>GARES NOUVELLES</a:t>
              </a:r>
            </a:p>
            <a:p>
              <a:pPr algn="ctr"/>
              <a:r>
                <a:rPr lang="fr-FR" sz="900" b="1" kern="0" dirty="0" smtClean="0"/>
                <a:t>CONFLUENCE</a:t>
              </a:r>
            </a:p>
            <a:p>
              <a:pPr algn="ctr"/>
              <a:endParaRPr lang="fr-FR" sz="9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5" name="Espace réservé du contenu 2"/>
          <p:cNvSpPr txBox="1">
            <a:spLocks/>
          </p:cNvSpPr>
          <p:nvPr/>
        </p:nvSpPr>
        <p:spPr bwMode="gray">
          <a:xfrm>
            <a:off x="647564" y="2422294"/>
            <a:ext cx="3798422" cy="2950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lvl="1" indent="0" algn="just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ClrTx/>
              <a:buNone/>
            </a:pPr>
            <a:r>
              <a:rPr lang="fr-FR" sz="1400" i="1" u="sng" dirty="0">
                <a:solidFill>
                  <a:schemeClr val="bg1">
                    <a:lumMod val="50000"/>
                  </a:schemeClr>
                </a:solidFill>
              </a:rPr>
              <a:t>Atelier 2:</a:t>
            </a:r>
          </a:p>
          <a:p>
            <a:pPr marL="285750" indent="-285750" algn="just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b="0" dirty="0" smtClean="0">
                <a:solidFill>
                  <a:schemeClr val="bg1">
                    <a:lumMod val="50000"/>
                  </a:schemeClr>
                </a:solidFill>
              </a:rPr>
              <a:t>Attentes principales</a:t>
            </a:r>
            <a:endParaRPr lang="fr-FR" sz="1400" b="0" dirty="0">
              <a:solidFill>
                <a:schemeClr val="bg1">
                  <a:lumMod val="50000"/>
                </a:schemeClr>
              </a:solidFill>
            </a:endParaRPr>
          </a:p>
          <a:p>
            <a:pPr marL="540000" lvl="1" indent="-285750" algn="just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b="0" dirty="0" smtClean="0">
                <a:solidFill>
                  <a:schemeClr val="bg1">
                    <a:lumMod val="50000"/>
                  </a:schemeClr>
                </a:solidFill>
              </a:rPr>
              <a:t>accéder au pôle de </a:t>
            </a:r>
            <a:r>
              <a:rPr lang="fr-FR" sz="1400" b="0" dirty="0">
                <a:solidFill>
                  <a:schemeClr val="bg1">
                    <a:lumMod val="50000"/>
                  </a:schemeClr>
                </a:solidFill>
              </a:rPr>
              <a:t>L</a:t>
            </a:r>
            <a:r>
              <a:rPr lang="fr-FR" sz="1400" b="0" dirty="0" smtClean="0">
                <a:solidFill>
                  <a:schemeClr val="bg1">
                    <a:lumMod val="50000"/>
                  </a:schemeClr>
                </a:solidFill>
              </a:rPr>
              <a:t>a Défense</a:t>
            </a:r>
          </a:p>
          <a:p>
            <a:pPr marL="540000" lvl="1" indent="-285750" algn="just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b="0" dirty="0" smtClean="0">
                <a:solidFill>
                  <a:schemeClr val="bg1">
                    <a:lumMod val="50000"/>
                  </a:schemeClr>
                </a:solidFill>
              </a:rPr>
              <a:t>accès </a:t>
            </a:r>
            <a:r>
              <a:rPr lang="fr-FR" sz="1400" b="0" dirty="0">
                <a:solidFill>
                  <a:schemeClr val="bg1">
                    <a:lumMod val="50000"/>
                  </a:schemeClr>
                </a:solidFill>
              </a:rPr>
              <a:t>complémentaire au réseau </a:t>
            </a:r>
            <a:r>
              <a:rPr lang="fr-FR" sz="1400" b="0" dirty="0" smtClean="0">
                <a:solidFill>
                  <a:schemeClr val="bg1">
                    <a:lumMod val="50000"/>
                  </a:schemeClr>
                </a:solidFill>
              </a:rPr>
              <a:t>de transport en commun </a:t>
            </a:r>
            <a:r>
              <a:rPr lang="fr-FR" sz="1400" b="0" dirty="0">
                <a:solidFill>
                  <a:schemeClr val="bg1">
                    <a:lumMod val="50000"/>
                  </a:schemeClr>
                </a:solidFill>
              </a:rPr>
              <a:t>d’Ile-de-France, en particulier au métro </a:t>
            </a:r>
            <a:r>
              <a:rPr lang="fr-FR" sz="1400" b="0" dirty="0" smtClean="0">
                <a:solidFill>
                  <a:schemeClr val="bg1">
                    <a:lumMod val="50000"/>
                  </a:schemeClr>
                </a:solidFill>
              </a:rPr>
              <a:t>automatique</a:t>
            </a:r>
          </a:p>
          <a:p>
            <a:pPr marL="285750" indent="-285750" algn="just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b="0" dirty="0" smtClean="0">
                <a:solidFill>
                  <a:schemeClr val="bg1">
                    <a:lumMod val="50000"/>
                  </a:schemeClr>
                </a:solidFill>
              </a:rPr>
              <a:t>Attentes associées </a:t>
            </a:r>
            <a:r>
              <a:rPr lang="fr-FR" sz="1400" b="0" dirty="0">
                <a:solidFill>
                  <a:schemeClr val="bg1">
                    <a:lumMod val="50000"/>
                  </a:schemeClr>
                </a:solidFill>
              </a:rPr>
              <a:t>: </a:t>
            </a:r>
          </a:p>
          <a:p>
            <a:pPr marL="540000" lvl="1" indent="-285750" algn="just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b="0" dirty="0">
                <a:solidFill>
                  <a:schemeClr val="bg1">
                    <a:lumMod val="50000"/>
                  </a:schemeClr>
                </a:solidFill>
              </a:rPr>
              <a:t>rejoindre les 1ère et 2ème couronnes franciliennes sans passer par le centre de </a:t>
            </a:r>
            <a:r>
              <a:rPr lang="fr-FR" sz="1400" b="0" dirty="0" smtClean="0">
                <a:solidFill>
                  <a:schemeClr val="bg1">
                    <a:lumMod val="50000"/>
                  </a:schemeClr>
                </a:solidFill>
              </a:rPr>
              <a:t>Paris</a:t>
            </a:r>
          </a:p>
          <a:p>
            <a:pPr marL="540000" lvl="1" indent="-285750" algn="just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b="0" dirty="0" smtClean="0">
                <a:solidFill>
                  <a:schemeClr val="bg1">
                    <a:lumMod val="50000"/>
                  </a:schemeClr>
                </a:solidFill>
              </a:rPr>
              <a:t>faciliter l’accès aux aéroports</a:t>
            </a:r>
            <a:endParaRPr lang="fr-FR" sz="1400" b="0" dirty="0">
              <a:solidFill>
                <a:schemeClr val="bg1">
                  <a:lumMod val="50000"/>
                </a:schemeClr>
              </a:solidFill>
            </a:endParaRPr>
          </a:p>
          <a:p>
            <a:pPr marL="540000" lvl="1" indent="-285750" algn="just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b="0" dirty="0">
                <a:solidFill>
                  <a:schemeClr val="bg1">
                    <a:lumMod val="50000"/>
                  </a:schemeClr>
                </a:solidFill>
              </a:rPr>
              <a:t>opportunité à plus long terme d’accéder au réseau TAGV  </a:t>
            </a:r>
            <a:r>
              <a:rPr lang="fr-FR" sz="1400" b="0" dirty="0" err="1">
                <a:solidFill>
                  <a:schemeClr val="bg1">
                    <a:lumMod val="50000"/>
                  </a:schemeClr>
                </a:solidFill>
              </a:rPr>
              <a:t>Intersecteurs</a:t>
            </a:r>
            <a:r>
              <a:rPr lang="fr-FR" sz="1400" b="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fr-FR" sz="1400" b="0" dirty="0" smtClean="0">
                <a:solidFill>
                  <a:schemeClr val="bg1">
                    <a:lumMod val="50000"/>
                  </a:schemeClr>
                </a:solidFill>
              </a:rPr>
              <a:t>? </a:t>
            </a:r>
          </a:p>
          <a:p>
            <a:pPr marL="540000" lvl="1" indent="-285750" algn="just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endParaRPr lang="fr-FR" sz="1400" b="0" dirty="0" smtClean="0">
              <a:solidFill>
                <a:srgbClr val="080808"/>
              </a:solidFill>
            </a:endParaRPr>
          </a:p>
          <a:p>
            <a:pPr marL="254250" lvl="1" indent="0" algn="just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fr-FR" sz="1400" b="0" dirty="0">
              <a:solidFill>
                <a:srgbClr val="080808"/>
              </a:solidFill>
            </a:endParaRPr>
          </a:p>
          <a:p>
            <a:pPr marL="285750" indent="-285750">
              <a:lnSpc>
                <a:spcPts val="1200"/>
              </a:lnSpc>
              <a:buFontTx/>
              <a:buChar char="-"/>
            </a:pPr>
            <a:endParaRPr lang="fr-FR" sz="1200" b="0" dirty="0">
              <a:solidFill>
                <a:srgbClr val="080808"/>
              </a:solidFill>
            </a:endParaRPr>
          </a:p>
          <a:p>
            <a:pPr marL="285750" indent="-285750" algn="just">
              <a:lnSpc>
                <a:spcPts val="1200"/>
              </a:lnSpc>
              <a:buFont typeface="Wingdings" panose="05000000000000000000" pitchFamily="2" charset="2"/>
              <a:buChar char="Ø"/>
            </a:pPr>
            <a:endParaRPr lang="fr-FR" sz="1200" dirty="0">
              <a:solidFill>
                <a:srgbClr val="080808"/>
              </a:solidFill>
            </a:endParaRPr>
          </a:p>
          <a:p>
            <a:pPr marL="312738" lvl="1" indent="0" algn="just">
              <a:lnSpc>
                <a:spcPts val="1200"/>
              </a:lnSpc>
              <a:buNone/>
            </a:pPr>
            <a:endParaRPr lang="fr-FR" sz="1200" b="0" dirty="0">
              <a:solidFill>
                <a:srgbClr val="080808"/>
              </a:solidFill>
            </a:endParaRPr>
          </a:p>
          <a:p>
            <a:pPr lvl="2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Tx/>
              <a:buChar char="-"/>
            </a:pPr>
            <a:endParaRPr lang="fr-FR" sz="1200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0" algn="just">
              <a:lnSpc>
                <a:spcPts val="1200"/>
              </a:lnSpc>
            </a:pPr>
            <a:endParaRPr lang="fr-FR" sz="1200" dirty="0"/>
          </a:p>
          <a:p>
            <a:pPr lvl="2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b="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marL="842962" lvl="2" indent="0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None/>
            </a:pPr>
            <a:r>
              <a:rPr lang="fr-FR" sz="1200" b="0" i="1" kern="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</a:p>
          <a:p>
            <a:pPr lvl="1" algn="just">
              <a:lnSpc>
                <a:spcPts val="1200"/>
              </a:lnSpc>
              <a:buClr>
                <a:srgbClr val="FA1035"/>
              </a:buClr>
              <a:buFont typeface="Courier New" pitchFamily="49" charset="0"/>
              <a:buChar char="o"/>
            </a:pPr>
            <a:endParaRPr lang="fr-FR" sz="1200" b="0" kern="0" dirty="0" smtClean="0">
              <a:solidFill>
                <a:srgbClr val="000000"/>
              </a:solidFill>
            </a:endParaRPr>
          </a:p>
          <a:p>
            <a:pPr algn="just">
              <a:lnSpc>
                <a:spcPts val="1200"/>
              </a:lnSpc>
            </a:pPr>
            <a:endParaRPr lang="fr-FR" sz="1200" kern="0" dirty="0" smtClean="0">
              <a:solidFill>
                <a:srgbClr val="FA1035"/>
              </a:solidFill>
            </a:endParaRPr>
          </a:p>
          <a:p>
            <a:pPr algn="just">
              <a:lnSpc>
                <a:spcPts val="1200"/>
              </a:lnSpc>
            </a:pPr>
            <a:endParaRPr lang="fr-FR" sz="1200" kern="0" dirty="0" smtClean="0">
              <a:solidFill>
                <a:srgbClr val="FA1035"/>
              </a:solidFill>
            </a:endParaRPr>
          </a:p>
          <a:p>
            <a:pPr lvl="1" algn="just">
              <a:lnSpc>
                <a:spcPts val="1200"/>
              </a:lnSpc>
              <a:buClr>
                <a:srgbClr val="FA1035"/>
              </a:buClr>
            </a:pPr>
            <a:endParaRPr lang="fr-FR" sz="1200" b="0" kern="0" dirty="0" smtClean="0">
              <a:solidFill>
                <a:srgbClr val="000000"/>
              </a:solidFill>
            </a:endParaRPr>
          </a:p>
          <a:p>
            <a:pPr lvl="2" algn="just">
              <a:lnSpc>
                <a:spcPts val="1200"/>
              </a:lnSpc>
            </a:pPr>
            <a:endParaRPr lang="fr-FR" sz="1200" kern="0" dirty="0" smtClean="0">
              <a:solidFill>
                <a:srgbClr val="000000"/>
              </a:solidFill>
            </a:endParaRPr>
          </a:p>
        </p:txBody>
      </p:sp>
      <p:sp>
        <p:nvSpPr>
          <p:cNvPr id="28" name="Espace réservé du contenu 2"/>
          <p:cNvSpPr txBox="1">
            <a:spLocks/>
          </p:cNvSpPr>
          <p:nvPr/>
        </p:nvSpPr>
        <p:spPr bwMode="gray">
          <a:xfrm>
            <a:off x="4979562" y="2428284"/>
            <a:ext cx="3444866" cy="64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just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1400" i="1" u="sng" dirty="0">
                <a:solidFill>
                  <a:schemeClr val="bg1">
                    <a:lumMod val="50000"/>
                  </a:schemeClr>
                </a:solidFill>
              </a:rPr>
              <a:t>Atelier 2:</a:t>
            </a:r>
          </a:p>
          <a:p>
            <a:pPr marL="285750" indent="-285750" algn="just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arrêt de trains TAGV «</a:t>
            </a:r>
            <a:r>
              <a:rPr lang="fr-FR" sz="1400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 </a:t>
            </a:r>
            <a:r>
              <a:rPr lang="fr-FR" sz="1400" b="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intersecteur</a:t>
            </a:r>
            <a:r>
              <a:rPr lang="fr-FR" sz="1400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 </a:t>
            </a:r>
            <a:r>
              <a:rPr lang="fr-FR" sz="14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»</a:t>
            </a:r>
          </a:p>
          <a:p>
            <a:pPr marL="285750" indent="-285750" algn="just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attentes en termes d’intermodalité </a:t>
            </a:r>
            <a:r>
              <a:rPr lang="fr-FR" sz="1400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préciser. </a:t>
            </a:r>
          </a:p>
          <a:p>
            <a:pPr marL="285750" indent="-285750">
              <a:lnSpc>
                <a:spcPts val="1200"/>
              </a:lnSpc>
              <a:buFontTx/>
              <a:buChar char="-"/>
            </a:pPr>
            <a:endParaRPr lang="fr-FR" sz="1200" b="0" dirty="0">
              <a:solidFill>
                <a:srgbClr val="080808"/>
              </a:solidFill>
            </a:endParaRPr>
          </a:p>
          <a:p>
            <a:pPr marL="285750" indent="-285750" algn="just">
              <a:lnSpc>
                <a:spcPts val="1200"/>
              </a:lnSpc>
              <a:buFont typeface="Wingdings" panose="05000000000000000000" pitchFamily="2" charset="2"/>
              <a:buChar char="Ø"/>
            </a:pPr>
            <a:endParaRPr lang="fr-FR" sz="1200" dirty="0">
              <a:solidFill>
                <a:srgbClr val="080808"/>
              </a:solidFill>
            </a:endParaRPr>
          </a:p>
          <a:p>
            <a:pPr marL="312738" lvl="1" indent="0" algn="just">
              <a:lnSpc>
                <a:spcPts val="1200"/>
              </a:lnSpc>
              <a:buNone/>
            </a:pPr>
            <a:endParaRPr lang="fr-FR" sz="1200" b="0" dirty="0">
              <a:solidFill>
                <a:srgbClr val="080808"/>
              </a:solidFill>
            </a:endParaRPr>
          </a:p>
          <a:p>
            <a:pPr lvl="2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Tx/>
              <a:buChar char="-"/>
            </a:pPr>
            <a:endParaRPr lang="fr-FR" sz="1050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05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05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0" algn="just">
              <a:lnSpc>
                <a:spcPts val="1200"/>
              </a:lnSpc>
            </a:pPr>
            <a:endParaRPr lang="fr-FR" sz="1200" dirty="0"/>
          </a:p>
          <a:p>
            <a:pPr lvl="2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i="1" kern="0" dirty="0" smtClean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lvl="1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Font typeface="Wingdings" pitchFamily="2" charset="2"/>
              <a:buChar char="Ø"/>
            </a:pPr>
            <a:endParaRPr lang="fr-FR" sz="1200" b="0" i="1" kern="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marL="842962" lvl="2" indent="0" algn="just">
              <a:lnSpc>
                <a:spcPts val="12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None/>
            </a:pPr>
            <a:r>
              <a:rPr lang="fr-FR" sz="1200" b="0" i="1" kern="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</a:p>
          <a:p>
            <a:pPr lvl="1" algn="just">
              <a:lnSpc>
                <a:spcPts val="1200"/>
              </a:lnSpc>
              <a:buClr>
                <a:srgbClr val="FA1035"/>
              </a:buClr>
              <a:buFont typeface="Courier New" pitchFamily="49" charset="0"/>
              <a:buChar char="o"/>
            </a:pPr>
            <a:endParaRPr lang="fr-FR" sz="1200" b="0" kern="0" dirty="0" smtClean="0">
              <a:solidFill>
                <a:srgbClr val="000000"/>
              </a:solidFill>
            </a:endParaRPr>
          </a:p>
          <a:p>
            <a:pPr algn="just">
              <a:lnSpc>
                <a:spcPts val="1200"/>
              </a:lnSpc>
            </a:pPr>
            <a:endParaRPr lang="fr-FR" sz="1200" kern="0" dirty="0" smtClean="0">
              <a:solidFill>
                <a:srgbClr val="FA1035"/>
              </a:solidFill>
            </a:endParaRPr>
          </a:p>
          <a:p>
            <a:pPr algn="just">
              <a:lnSpc>
                <a:spcPts val="1200"/>
              </a:lnSpc>
            </a:pPr>
            <a:endParaRPr lang="fr-FR" sz="1200" kern="0" dirty="0" smtClean="0">
              <a:solidFill>
                <a:srgbClr val="FA1035"/>
              </a:solidFill>
            </a:endParaRPr>
          </a:p>
          <a:p>
            <a:pPr lvl="1" algn="just">
              <a:lnSpc>
                <a:spcPts val="1200"/>
              </a:lnSpc>
              <a:buClr>
                <a:srgbClr val="FA1035"/>
              </a:buClr>
            </a:pPr>
            <a:endParaRPr lang="fr-FR" sz="1200" b="0" kern="0" dirty="0" smtClean="0">
              <a:solidFill>
                <a:srgbClr val="000000"/>
              </a:solidFill>
            </a:endParaRPr>
          </a:p>
          <a:p>
            <a:pPr lvl="2" algn="just">
              <a:lnSpc>
                <a:spcPts val="1200"/>
              </a:lnSpc>
            </a:pPr>
            <a:endParaRPr lang="fr-FR" sz="1200" kern="0" dirty="0" smtClean="0">
              <a:solidFill>
                <a:srgbClr val="000000"/>
              </a:solidFill>
            </a:endParaRPr>
          </a:p>
        </p:txBody>
      </p:sp>
      <p:sp>
        <p:nvSpPr>
          <p:cNvPr id="22" name="Espace réservé du contenu 2"/>
          <p:cNvSpPr txBox="1">
            <a:spLocks/>
          </p:cNvSpPr>
          <p:nvPr/>
        </p:nvSpPr>
        <p:spPr bwMode="gray">
          <a:xfrm>
            <a:off x="421767" y="1478773"/>
            <a:ext cx="4446494" cy="3711606"/>
          </a:xfrm>
          <a:prstGeom prst="rect">
            <a:avLst/>
          </a:prstGeom>
          <a:solidFill>
            <a:srgbClr val="FFEFF5"/>
          </a:solidFill>
          <a:ln w="53975">
            <a:solidFill>
              <a:schemeClr val="accent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44000" tIns="216000" rIns="144000" bIns="72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lvl="1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None/>
            </a:pPr>
            <a:r>
              <a:rPr lang="fr-FR" sz="1500" i="1" u="sng" dirty="0" smtClean="0"/>
              <a:t>Premiers enseignements des questionnaires, orientations :</a:t>
            </a:r>
          </a:p>
          <a:p>
            <a:pPr marL="540000" lvl="2" indent="-28575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dirty="0" smtClean="0"/>
              <a:t>Faciliter l’accès des territoires du </a:t>
            </a:r>
            <a:r>
              <a:rPr lang="fr-FR" sz="1400" dirty="0"/>
              <a:t>Nord-Ouest parisien (Val d’Oise – Yvelines) </a:t>
            </a:r>
            <a:r>
              <a:rPr lang="fr-FR" sz="1400" dirty="0" smtClean="0"/>
              <a:t>aux liaisons TAGV </a:t>
            </a:r>
          </a:p>
          <a:p>
            <a:pPr marL="540000" lvl="2" indent="-28575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dirty="0" smtClean="0"/>
              <a:t>Constituer </a:t>
            </a:r>
            <a:r>
              <a:rPr lang="fr-FR" sz="1400" dirty="0"/>
              <a:t>un grand pôle multimodal de transport (TGO, RER A, EOLE, port Seine Métropole, …).</a:t>
            </a:r>
            <a:endParaRPr lang="fr-FR" sz="1400" dirty="0" smtClean="0"/>
          </a:p>
          <a:p>
            <a:pPr marL="540000" lvl="2" indent="-28575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400" dirty="0" smtClean="0"/>
              <a:t>Intermodalité à rechercher en priorité avec </a:t>
            </a:r>
            <a:r>
              <a:rPr lang="fr-FR" sz="1400" dirty="0"/>
              <a:t>le réseau RER A branche </a:t>
            </a:r>
            <a:r>
              <a:rPr lang="fr-FR" sz="1400" dirty="0" smtClean="0"/>
              <a:t>Cergy, la </a:t>
            </a:r>
            <a:r>
              <a:rPr lang="fr-FR" sz="1400" dirty="0"/>
              <a:t>Tangentielle Ouest qui constitue la future colonne vertébrale Nord-Sud de l’Ouest parisien </a:t>
            </a:r>
            <a:r>
              <a:rPr lang="fr-FR" sz="1400" dirty="0" smtClean="0"/>
              <a:t>et le RER E</a:t>
            </a:r>
            <a:endParaRPr lang="fr-FR" sz="1500" b="0" dirty="0" smtClean="0">
              <a:solidFill>
                <a:srgbClr val="080808"/>
              </a:solidFill>
            </a:endParaRPr>
          </a:p>
          <a:p>
            <a:pPr marL="285750" lvl="1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Ø"/>
            </a:pPr>
            <a:endParaRPr lang="fr-FR" sz="1500" b="0" dirty="0">
              <a:solidFill>
                <a:srgbClr val="080808"/>
              </a:solidFill>
            </a:endParaRPr>
          </a:p>
          <a:p>
            <a:pPr marL="540000" lvl="1" indent="-285750" algn="just">
              <a:lnSpc>
                <a:spcPts val="1200"/>
              </a:lnSpc>
              <a:buFontTx/>
              <a:buChar char="-"/>
            </a:pPr>
            <a:endParaRPr lang="fr-FR" sz="1400" b="0" dirty="0" smtClean="0">
              <a:solidFill>
                <a:srgbClr val="080808"/>
              </a:solidFill>
            </a:endParaRPr>
          </a:p>
          <a:p>
            <a:pPr marL="254250" lvl="1" indent="0" algn="just">
              <a:lnSpc>
                <a:spcPts val="1200"/>
              </a:lnSpc>
              <a:buNone/>
            </a:pPr>
            <a:endParaRPr lang="fr-FR" sz="1400" b="0" dirty="0">
              <a:solidFill>
                <a:srgbClr val="080808"/>
              </a:solidFill>
            </a:endParaRPr>
          </a:p>
          <a:p>
            <a:pPr lvl="0" algn="just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</a:pPr>
            <a:endParaRPr lang="fr-FR" sz="1300" b="0" dirty="0">
              <a:solidFill>
                <a:schemeClr val="tx1"/>
              </a:solidFill>
            </a:endParaRPr>
          </a:p>
          <a:p>
            <a:pPr marL="931862" lvl="2" indent="-342900" algn="just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fr-FR" sz="1300" dirty="0"/>
          </a:p>
        </p:txBody>
      </p:sp>
    </p:spTree>
    <p:extLst>
      <p:ext uri="{BB962C8B-B14F-4D97-AF65-F5344CB8AC3E}">
        <p14:creationId xmlns:p14="http://schemas.microsoft.com/office/powerpoint/2010/main" val="394997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/>
              <a:pPr/>
              <a:t>28</a:t>
            </a:fld>
            <a:endParaRPr lang="fr-FR" altLang="fr-FR" sz="12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387474"/>
            <a:ext cx="8453442" cy="4201765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655638" lvl="2" indent="-342900">
              <a:lnSpc>
                <a:spcPct val="75000"/>
              </a:lnSpc>
              <a:defRPr/>
            </a:pPr>
            <a:r>
              <a:rPr lang="fr-FR" sz="7000" dirty="0" smtClean="0">
                <a:latin typeface="+mj-lt"/>
                <a:ea typeface="+mj-ea"/>
                <a:cs typeface="+mj-cs"/>
              </a:rPr>
              <a:t>	Echanges </a:t>
            </a:r>
            <a:r>
              <a:rPr lang="fr-FR" sz="7000" dirty="0">
                <a:latin typeface="+mj-lt"/>
                <a:ea typeface="+mj-ea"/>
                <a:cs typeface="+mj-cs"/>
              </a:rPr>
              <a:t>sur la définition de grands objectifs</a:t>
            </a:r>
            <a:r>
              <a:rPr lang="fr-FR" sz="1800" dirty="0"/>
              <a:t/>
            </a:r>
            <a:br>
              <a:rPr lang="fr-FR" sz="1800" dirty="0"/>
            </a:br>
            <a:r>
              <a:rPr lang="fr-FR" sz="4800" dirty="0" smtClean="0">
                <a:latin typeface="+mj-lt"/>
                <a:ea typeface="+mj-ea"/>
                <a:cs typeface="+mj-cs"/>
              </a:rPr>
              <a:t/>
            </a:r>
            <a:br>
              <a:rPr lang="fr-FR" sz="4800" dirty="0" smtClean="0">
                <a:latin typeface="+mj-lt"/>
                <a:ea typeface="+mj-ea"/>
                <a:cs typeface="+mj-cs"/>
              </a:rPr>
            </a:br>
            <a:endParaRPr lang="fr-FR" sz="4800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0455" y="0"/>
            <a:ext cx="7392987" cy="1193800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fr-FR" dirty="0" smtClean="0">
                <a:solidFill>
                  <a:schemeClr val="bg1"/>
                </a:solidFill>
              </a:rPr>
              <a:t>Chapitre C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0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/>
              <a:pPr/>
              <a:t>29</a:t>
            </a:fld>
            <a:endParaRPr lang="fr-FR" altLang="fr-FR" sz="12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387474"/>
            <a:ext cx="8964488" cy="4201765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655638" indent="-342900">
              <a:defRPr/>
            </a:pPr>
            <a:r>
              <a:rPr lang="fr-FR" sz="4000" dirty="0" smtClean="0">
                <a:latin typeface="+mj-lt"/>
                <a:ea typeface="+mj-ea"/>
                <a:cs typeface="+mj-cs"/>
              </a:rPr>
              <a:t>	</a:t>
            </a:r>
            <a:r>
              <a:rPr lang="fr-FR" dirty="0" smtClean="0"/>
              <a:t>Déroulé de l’atelier n°3</a:t>
            </a:r>
            <a:r>
              <a:rPr lang="fr-FR" sz="4800" dirty="0" smtClean="0">
                <a:latin typeface="+mj-lt"/>
                <a:ea typeface="+mj-ea"/>
                <a:cs typeface="+mj-cs"/>
              </a:rPr>
              <a:t/>
            </a:r>
            <a:br>
              <a:rPr lang="fr-FR" sz="4800" dirty="0" smtClean="0">
                <a:latin typeface="+mj-lt"/>
                <a:ea typeface="+mj-ea"/>
                <a:cs typeface="+mj-cs"/>
              </a:rPr>
            </a:br>
            <a:endParaRPr lang="fr-FR" sz="4800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0455" y="0"/>
            <a:ext cx="7392987" cy="1193800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fr-FR" dirty="0" smtClean="0">
                <a:solidFill>
                  <a:schemeClr val="bg1"/>
                </a:solidFill>
              </a:rPr>
              <a:t>Chapitre </a:t>
            </a:r>
            <a:r>
              <a:rPr lang="fr-FR" dirty="0" smtClean="0"/>
              <a:t>D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2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662320"/>
              </p:ext>
            </p:extLst>
          </p:nvPr>
        </p:nvGraphicFramePr>
        <p:xfrm>
          <a:off x="268337" y="1880828"/>
          <a:ext cx="1833811" cy="2900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381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u="none" dirty="0" smtClean="0"/>
                        <a:t>ATELIER 1</a:t>
                      </a:r>
                    </a:p>
                    <a:p>
                      <a:pPr algn="ctr"/>
                      <a:endParaRPr lang="fr-FR" sz="1400" dirty="0" smtClean="0"/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/>
                        <a:t>Présentation</a:t>
                      </a:r>
                      <a:r>
                        <a:rPr lang="fr-FR" sz="1400" b="1" baseline="0" dirty="0" smtClean="0"/>
                        <a:t> du cadre des ateliers</a:t>
                      </a:r>
                      <a:endParaRPr lang="fr-FR" sz="1400" b="1" dirty="0" smtClean="0"/>
                    </a:p>
                  </a:txBody>
                  <a:tcPr/>
                </a:tc>
              </a:tr>
              <a:tr h="1324870">
                <a:tc>
                  <a:txBody>
                    <a:bodyPr/>
                    <a:lstStyle/>
                    <a:p>
                      <a:r>
                        <a:rPr lang="fr-FR" sz="1200" b="1" dirty="0" smtClean="0"/>
                        <a:t>Phase d’information</a:t>
                      </a:r>
                      <a:r>
                        <a:rPr lang="fr-FR" sz="1200" b="1" baseline="0" dirty="0" smtClean="0"/>
                        <a:t> </a:t>
                      </a:r>
                      <a:r>
                        <a:rPr lang="fr-FR" sz="1200" baseline="0" dirty="0" smtClean="0"/>
                        <a:t>et de cadrage : évolutions du projet depuis le débat public, processus d’études et de concertation</a:t>
                      </a:r>
                    </a:p>
                    <a:p>
                      <a:endParaRPr lang="fr-FR" sz="1300" baseline="0" dirty="0" smtClean="0"/>
                    </a:p>
                    <a:p>
                      <a:r>
                        <a:rPr lang="fr-FR" sz="1300" baseline="0" dirty="0" smtClean="0"/>
                        <a:t> </a:t>
                      </a:r>
                    </a:p>
                  </a:txBody>
                  <a:tcPr marR="0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fr-FR" sz="1200" i="0" dirty="0" smtClean="0"/>
                        <a:t>9 mars 2015</a:t>
                      </a:r>
                      <a:r>
                        <a:rPr lang="fr-FR" sz="1200" i="0" baseline="0" dirty="0"/>
                        <a:t> </a:t>
                      </a:r>
                      <a:r>
                        <a:rPr lang="fr-FR" sz="1200" i="0" baseline="0" dirty="0" smtClean="0"/>
                        <a:t>– Paris </a:t>
                      </a:r>
                      <a:endParaRPr lang="fr-FR" sz="1200" i="0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589237"/>
              </p:ext>
            </p:extLst>
          </p:nvPr>
        </p:nvGraphicFramePr>
        <p:xfrm>
          <a:off x="2464882" y="1911943"/>
          <a:ext cx="1813699" cy="28615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3699"/>
              </a:tblGrid>
              <a:tr h="125172">
                <a:tc>
                  <a:txBody>
                    <a:bodyPr/>
                    <a:lstStyle/>
                    <a:p>
                      <a:pPr algn="ctr"/>
                      <a:r>
                        <a:rPr lang="fr-FR" sz="1400" u="none" dirty="0" smtClean="0"/>
                        <a:t>ATELIER 2</a:t>
                      </a:r>
                    </a:p>
                    <a:p>
                      <a:pPr algn="ctr"/>
                      <a:endParaRPr lang="fr-FR" sz="1400" dirty="0" smtClean="0"/>
                    </a:p>
                    <a:p>
                      <a:pPr algn="ctr"/>
                      <a:r>
                        <a:rPr lang="fr-FR" sz="1400" dirty="0" smtClean="0"/>
                        <a:t>Expression des attentes</a:t>
                      </a:r>
                    </a:p>
                  </a:txBody>
                  <a:tcPr/>
                </a:tc>
              </a:tr>
              <a:tr h="154578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/>
                        <a:t>C</a:t>
                      </a:r>
                      <a:r>
                        <a:rPr lang="fr-FR" sz="1200" b="1" baseline="0" dirty="0" smtClean="0"/>
                        <a:t>ontribution</a:t>
                      </a:r>
                      <a:r>
                        <a:rPr lang="fr-FR" sz="1200" baseline="0" dirty="0" smtClean="0"/>
                        <a:t> de chacun des acteurs et expression de leurs attentes (fonctionnalités attendues)</a:t>
                      </a:r>
                    </a:p>
                    <a:p>
                      <a:endParaRPr lang="fr-FR" sz="1300" baseline="0" dirty="0" smtClean="0"/>
                    </a:p>
                    <a:p>
                      <a:r>
                        <a:rPr lang="fr-FR" sz="1300" baseline="0" dirty="0" smtClean="0"/>
                        <a:t> </a:t>
                      </a:r>
                    </a:p>
                  </a:txBody>
                  <a:tcPr marR="0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fr-FR" sz="1200" i="0" dirty="0" smtClean="0"/>
                        <a:t>9 avril 2015 – Rouen </a:t>
                      </a:r>
                      <a:endParaRPr lang="fr-FR" sz="1200" i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760949"/>
              </p:ext>
            </p:extLst>
          </p:nvPr>
        </p:nvGraphicFramePr>
        <p:xfrm>
          <a:off x="4641315" y="1909242"/>
          <a:ext cx="1836204" cy="28642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620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u="none" dirty="0" smtClean="0"/>
                        <a:t>ATELIER 3</a:t>
                      </a:r>
                    </a:p>
                    <a:p>
                      <a:pPr algn="ctr"/>
                      <a:endParaRPr lang="fr-FR" sz="1400" dirty="0" smtClean="0"/>
                    </a:p>
                    <a:p>
                      <a:pPr algn="ctr"/>
                      <a:r>
                        <a:rPr lang="fr-FR" sz="1400" dirty="0" smtClean="0"/>
                        <a:t>Mise en</a:t>
                      </a:r>
                      <a:r>
                        <a:rPr lang="fr-FR" sz="1400" baseline="0" dirty="0" smtClean="0"/>
                        <a:t> cohérence des attentes</a:t>
                      </a:r>
                      <a:endParaRPr lang="fr-FR" sz="1400" dirty="0" smtClean="0"/>
                    </a:p>
                  </a:txBody>
                  <a:tcPr/>
                </a:tc>
              </a:tr>
              <a:tr h="1548484">
                <a:tc>
                  <a:txBody>
                    <a:bodyPr/>
                    <a:lstStyle/>
                    <a:p>
                      <a:pPr algn="l"/>
                      <a:r>
                        <a:rPr lang="fr-FR" sz="1200" b="1" dirty="0" smtClean="0"/>
                        <a:t>Expression </a:t>
                      </a:r>
                      <a:r>
                        <a:rPr lang="fr-FR" sz="1200" b="0" dirty="0" smtClean="0"/>
                        <a:t>par l’ensemble des participants des</a:t>
                      </a:r>
                      <a:r>
                        <a:rPr lang="fr-FR" sz="1200" b="0" baseline="0" dirty="0" smtClean="0"/>
                        <a:t> attentes des institutions, pour commencer le travail de </a:t>
                      </a:r>
                      <a:r>
                        <a:rPr lang="fr-FR" sz="1200" b="1" baseline="0" dirty="0" smtClean="0"/>
                        <a:t>mise en cohérence.</a:t>
                      </a:r>
                      <a:endParaRPr lang="fr-FR" sz="1200" b="0" baseline="0" dirty="0" smtClean="0"/>
                    </a:p>
                    <a:p>
                      <a:pPr algn="l"/>
                      <a:endParaRPr lang="fr-FR" sz="1300" b="1" dirty="0"/>
                    </a:p>
                  </a:txBody>
                  <a:tcPr marR="0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fr-FR" sz="1200" i="0" dirty="0" smtClean="0"/>
                        <a:t>12 mai 2015 – Caen </a:t>
                      </a:r>
                      <a:endParaRPr lang="fr-FR" sz="1200" i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450011"/>
              </p:ext>
            </p:extLst>
          </p:nvPr>
        </p:nvGraphicFramePr>
        <p:xfrm>
          <a:off x="6840252" y="1935253"/>
          <a:ext cx="1812806" cy="28327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2806"/>
              </a:tblGrid>
              <a:tr h="1141141">
                <a:tc>
                  <a:txBody>
                    <a:bodyPr/>
                    <a:lstStyle/>
                    <a:p>
                      <a:pPr algn="ctr"/>
                      <a:r>
                        <a:rPr lang="fr-FR" sz="1400" u="none" dirty="0" smtClean="0"/>
                        <a:t>ATELIER 4</a:t>
                      </a:r>
                    </a:p>
                    <a:p>
                      <a:pPr algn="ctr"/>
                      <a:endParaRPr lang="fr-FR" sz="1400" dirty="0" smtClean="0"/>
                    </a:p>
                    <a:p>
                      <a:pPr algn="ctr"/>
                      <a:r>
                        <a:rPr lang="fr-FR" sz="1400" dirty="0" smtClean="0"/>
                        <a:t>Consultation sur des</a:t>
                      </a:r>
                      <a:r>
                        <a:rPr lang="fr-FR" sz="1400" baseline="0" dirty="0" smtClean="0"/>
                        <a:t> </a:t>
                      </a:r>
                      <a:r>
                        <a:rPr lang="fr-FR" sz="1400" dirty="0" smtClean="0"/>
                        <a:t>scénarios contrastés</a:t>
                      </a:r>
                    </a:p>
                  </a:txBody>
                  <a:tcPr marR="72000"/>
                </a:tc>
              </a:tr>
              <a:tr h="1309113">
                <a:tc>
                  <a:txBody>
                    <a:bodyPr/>
                    <a:lstStyle/>
                    <a:p>
                      <a:pPr algn="l"/>
                      <a:r>
                        <a:rPr lang="fr-FR" sz="1200" b="1" dirty="0" smtClean="0"/>
                        <a:t>Consultation </a:t>
                      </a:r>
                      <a:r>
                        <a:rPr lang="fr-FR" sz="1200" b="1" baseline="0" dirty="0" smtClean="0"/>
                        <a:t>sur </a:t>
                      </a:r>
                      <a:r>
                        <a:rPr lang="fr-FR" sz="1200" b="0" baseline="0" dirty="0" smtClean="0"/>
                        <a:t>des scénarios (contrastés) établis à partir des grandes familles d’objectifs.</a:t>
                      </a:r>
                    </a:p>
                    <a:p>
                      <a:pPr algn="l"/>
                      <a:endParaRPr lang="fr-FR" sz="1300" b="0" baseline="0" dirty="0" smtClean="0"/>
                    </a:p>
                  </a:txBody>
                  <a:tcPr marL="0" marR="0"/>
                </a:tc>
              </a:tr>
              <a:tr h="365365">
                <a:tc>
                  <a:txBody>
                    <a:bodyPr/>
                    <a:lstStyle/>
                    <a:p>
                      <a:pPr algn="l"/>
                      <a:r>
                        <a:rPr lang="fr-FR" sz="1200" i="0" dirty="0" smtClean="0"/>
                        <a:t>9 juin 2015 – Paris </a:t>
                      </a:r>
                      <a:endParaRPr lang="fr-FR" sz="1200" i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 – Déroulé de l’atelier nº  3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30</a:t>
            </a:fld>
            <a:endParaRPr lang="fr-FR"/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517525" y="980728"/>
            <a:ext cx="7940675" cy="4896544"/>
          </a:xfrm>
        </p:spPr>
        <p:txBody>
          <a:bodyPr/>
          <a:lstStyle/>
          <a:p>
            <a:r>
              <a:rPr lang="fr-FR" sz="2200" dirty="0" smtClean="0"/>
              <a:t>Rappel de la démarche de la vague 1</a:t>
            </a:r>
          </a:p>
          <a:p>
            <a:pPr marL="2027237" lvl="2" indent="-361950">
              <a:buNone/>
            </a:pPr>
            <a:endParaRPr lang="fr-FR" sz="1500" b="0" dirty="0"/>
          </a:p>
        </p:txBody>
      </p:sp>
      <p:sp>
        <p:nvSpPr>
          <p:cNvPr id="12" name="AutoShape 2"/>
          <p:cNvSpPr>
            <a:spLocks noChangeArrowheads="1"/>
          </p:cNvSpPr>
          <p:nvPr/>
        </p:nvSpPr>
        <p:spPr bwMode="auto">
          <a:xfrm>
            <a:off x="1979711" y="2172139"/>
            <a:ext cx="581025" cy="25717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AutoShape 2"/>
          <p:cNvSpPr>
            <a:spLocks noChangeArrowheads="1"/>
          </p:cNvSpPr>
          <p:nvPr/>
        </p:nvSpPr>
        <p:spPr bwMode="auto">
          <a:xfrm>
            <a:off x="4175956" y="2192529"/>
            <a:ext cx="581025" cy="25717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" name="AutoShape 2"/>
          <p:cNvSpPr>
            <a:spLocks noChangeArrowheads="1"/>
          </p:cNvSpPr>
          <p:nvPr/>
        </p:nvSpPr>
        <p:spPr bwMode="auto">
          <a:xfrm>
            <a:off x="6372200" y="2169131"/>
            <a:ext cx="581025" cy="25717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3" name="Ellipse 22"/>
          <p:cNvSpPr/>
          <p:nvPr/>
        </p:nvSpPr>
        <p:spPr bwMode="auto">
          <a:xfrm>
            <a:off x="3496053" y="4961528"/>
            <a:ext cx="2063364" cy="91574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500" dirty="0" smtClean="0">
                <a:solidFill>
                  <a:srgbClr val="FF0000"/>
                </a:solidFill>
              </a:rPr>
              <a:t>Questionnaire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</a:rPr>
              <a:t>à retourner</a:t>
            </a:r>
            <a:r>
              <a:rPr kumimoji="0" lang="fr-FR" sz="12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</a:rPr>
              <a:t> j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</a:rPr>
              <a:t>usqu’au 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</a:rPr>
              <a:t>18 mai</a:t>
            </a:r>
            <a:endParaRPr kumimoji="0" lang="fr-FR" sz="12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</a:endParaRPr>
          </a:p>
        </p:txBody>
      </p:sp>
      <p:cxnSp>
        <p:nvCxnSpPr>
          <p:cNvPr id="25" name="Connecteur en angle 24"/>
          <p:cNvCxnSpPr/>
          <p:nvPr/>
        </p:nvCxnSpPr>
        <p:spPr bwMode="auto">
          <a:xfrm rot="16200000" flipH="1">
            <a:off x="3109656" y="4921248"/>
            <a:ext cx="524151" cy="248642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" name="Connecteur en angle 26"/>
          <p:cNvCxnSpPr/>
          <p:nvPr/>
        </p:nvCxnSpPr>
        <p:spPr bwMode="auto">
          <a:xfrm flipV="1">
            <a:off x="5559417" y="4773446"/>
            <a:ext cx="123429" cy="524151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04865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517525" y="1088740"/>
            <a:ext cx="8086923" cy="5004556"/>
          </a:xfrm>
        </p:spPr>
        <p:txBody>
          <a:bodyPr/>
          <a:lstStyle/>
          <a:p>
            <a:pPr algn="just"/>
            <a:r>
              <a:rPr lang="fr-FR" sz="2000" dirty="0" smtClean="0"/>
              <a:t>Organisation des groupes de travail</a:t>
            </a:r>
          </a:p>
          <a:p>
            <a:pPr lvl="0" algn="just">
              <a:buFont typeface="Wingdings" pitchFamily="2" charset="2"/>
              <a:buChar char="Ø"/>
            </a:pPr>
            <a:r>
              <a:rPr lang="fr-FR" sz="2000" b="0" dirty="0" smtClean="0">
                <a:solidFill>
                  <a:srgbClr val="000000"/>
                </a:solidFill>
              </a:rPr>
              <a:t> Des </a:t>
            </a:r>
            <a:r>
              <a:rPr lang="fr-FR" sz="2000" dirty="0" smtClean="0">
                <a:solidFill>
                  <a:srgbClr val="000000"/>
                </a:solidFill>
              </a:rPr>
              <a:t>groupes recomposés</a:t>
            </a:r>
            <a:r>
              <a:rPr lang="fr-FR" sz="2000" b="0" dirty="0" smtClean="0">
                <a:solidFill>
                  <a:srgbClr val="000000"/>
                </a:solidFill>
              </a:rPr>
              <a:t> réunissant les institutions de territoires différents</a:t>
            </a:r>
          </a:p>
          <a:p>
            <a:pPr algn="just"/>
            <a:endParaRPr lang="fr-FR" sz="1800" dirty="0" smtClean="0"/>
          </a:p>
          <a:p>
            <a:pPr lvl="0" algn="just">
              <a:buFont typeface="Wingdings" pitchFamily="2" charset="2"/>
              <a:buChar char="Ø"/>
            </a:pPr>
            <a:endParaRPr lang="fr-FR" sz="1800" b="0" dirty="0" smtClean="0">
              <a:solidFill>
                <a:schemeClr val="tx1"/>
              </a:solidFill>
            </a:endParaRPr>
          </a:p>
        </p:txBody>
      </p:sp>
      <p:sp>
        <p:nvSpPr>
          <p:cNvPr id="4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 smtClean="0"/>
              <a:t>D – Déroulé de l’atelier nº  3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344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517525" y="944724"/>
            <a:ext cx="7940675" cy="4680520"/>
          </a:xfrm>
        </p:spPr>
        <p:txBody>
          <a:bodyPr/>
          <a:lstStyle/>
          <a:p>
            <a:pPr algn="just"/>
            <a:r>
              <a:rPr lang="fr-FR" sz="2000" dirty="0" smtClean="0"/>
              <a:t>Organisation des groupes de travail</a:t>
            </a:r>
          </a:p>
          <a:p>
            <a:pPr lvl="0" algn="just">
              <a:spcBef>
                <a:spcPts val="500"/>
              </a:spcBef>
              <a:spcAft>
                <a:spcPts val="500"/>
              </a:spcAft>
              <a:buFont typeface="Wingdings" pitchFamily="2" charset="2"/>
              <a:buChar char="Ø"/>
            </a:pPr>
            <a:r>
              <a:rPr lang="fr-FR" sz="2000" dirty="0">
                <a:solidFill>
                  <a:srgbClr val="000000"/>
                </a:solidFill>
              </a:rPr>
              <a:t> 1/ </a:t>
            </a:r>
            <a:r>
              <a:rPr lang="fr-FR" sz="2000" b="0" dirty="0" smtClean="0">
                <a:solidFill>
                  <a:srgbClr val="000000"/>
                </a:solidFill>
              </a:rPr>
              <a:t>Un </a:t>
            </a:r>
            <a:r>
              <a:rPr lang="fr-FR" sz="2000" dirty="0">
                <a:solidFill>
                  <a:srgbClr val="000000"/>
                </a:solidFill>
              </a:rPr>
              <a:t>temps </a:t>
            </a:r>
            <a:r>
              <a:rPr lang="fr-FR" sz="2000" dirty="0" smtClean="0">
                <a:solidFill>
                  <a:srgbClr val="000000"/>
                </a:solidFill>
              </a:rPr>
              <a:t>individuel de réflexion </a:t>
            </a:r>
          </a:p>
          <a:p>
            <a:pPr lvl="0" algn="just">
              <a:spcBef>
                <a:spcPts val="500"/>
              </a:spcBef>
              <a:spcAft>
                <a:spcPts val="500"/>
              </a:spcAft>
              <a:buFont typeface="Wingdings" pitchFamily="2" charset="2"/>
              <a:buChar char="Ø"/>
            </a:pPr>
            <a:r>
              <a:rPr lang="fr-FR" sz="2000" dirty="0" smtClean="0">
                <a:solidFill>
                  <a:srgbClr val="000000"/>
                </a:solidFill>
              </a:rPr>
              <a:t>2/ </a:t>
            </a:r>
            <a:r>
              <a:rPr lang="fr-FR" sz="2000" b="0" dirty="0" smtClean="0">
                <a:solidFill>
                  <a:srgbClr val="000000"/>
                </a:solidFill>
              </a:rPr>
              <a:t>Un </a:t>
            </a:r>
            <a:r>
              <a:rPr lang="fr-FR" sz="2000" dirty="0" smtClean="0">
                <a:solidFill>
                  <a:srgbClr val="000000"/>
                </a:solidFill>
              </a:rPr>
              <a:t>temps de partage avec le groupe</a:t>
            </a:r>
            <a:r>
              <a:rPr lang="fr-FR" sz="2000" b="0" dirty="0" smtClean="0">
                <a:solidFill>
                  <a:srgbClr val="000000"/>
                </a:solidFill>
              </a:rPr>
              <a:t>, où chacun présente ses réponses à l’ensemble du groupe</a:t>
            </a:r>
          </a:p>
          <a:p>
            <a:pPr lvl="0" algn="just">
              <a:spcBef>
                <a:spcPts val="500"/>
              </a:spcBef>
              <a:spcAft>
                <a:spcPts val="500"/>
              </a:spcAft>
              <a:buFont typeface="Wingdings" pitchFamily="2" charset="2"/>
              <a:buChar char="Ø"/>
            </a:pPr>
            <a:r>
              <a:rPr lang="fr-FR" sz="2000" b="0" dirty="0" smtClean="0">
                <a:solidFill>
                  <a:srgbClr val="000000"/>
                </a:solidFill>
              </a:rPr>
              <a:t> </a:t>
            </a:r>
            <a:r>
              <a:rPr lang="fr-FR" sz="2000" dirty="0" smtClean="0">
                <a:solidFill>
                  <a:srgbClr val="000000"/>
                </a:solidFill>
              </a:rPr>
              <a:t>3/ </a:t>
            </a:r>
            <a:r>
              <a:rPr lang="fr-FR" sz="2000" b="0" dirty="0" smtClean="0">
                <a:solidFill>
                  <a:srgbClr val="000000"/>
                </a:solidFill>
              </a:rPr>
              <a:t>Un </a:t>
            </a:r>
            <a:r>
              <a:rPr lang="fr-FR" sz="2000" dirty="0" smtClean="0">
                <a:solidFill>
                  <a:srgbClr val="000000"/>
                </a:solidFill>
              </a:rPr>
              <a:t>temps de synthèse des thématiques à enjeux</a:t>
            </a:r>
            <a:r>
              <a:rPr lang="fr-FR" sz="2000" b="0" dirty="0" smtClean="0">
                <a:solidFill>
                  <a:srgbClr val="000000"/>
                </a:solidFill>
              </a:rPr>
              <a:t>, qui sera restitué à l’ensemble des participants par un rapporteur de chaque table</a:t>
            </a:r>
          </a:p>
          <a:p>
            <a:pPr lvl="0" algn="just">
              <a:spcBef>
                <a:spcPts val="500"/>
              </a:spcBef>
              <a:spcAft>
                <a:spcPts val="500"/>
              </a:spcAft>
              <a:buFont typeface="Wingdings" pitchFamily="2" charset="2"/>
              <a:buChar char="Ø"/>
            </a:pPr>
            <a:r>
              <a:rPr lang="fr-FR" sz="2000" dirty="0" smtClean="0">
                <a:solidFill>
                  <a:srgbClr val="000000"/>
                </a:solidFill>
              </a:rPr>
              <a:t>4/ </a:t>
            </a:r>
            <a:r>
              <a:rPr lang="fr-FR" sz="2000" b="0" dirty="0" smtClean="0">
                <a:solidFill>
                  <a:srgbClr val="000000"/>
                </a:solidFill>
              </a:rPr>
              <a:t>Une </a:t>
            </a:r>
            <a:r>
              <a:rPr lang="fr-FR" sz="2000" dirty="0" smtClean="0">
                <a:solidFill>
                  <a:srgbClr val="000000"/>
                </a:solidFill>
              </a:rPr>
              <a:t>restitution</a:t>
            </a:r>
            <a:r>
              <a:rPr lang="fr-FR" sz="2000" b="0" dirty="0" smtClean="0">
                <a:solidFill>
                  <a:srgbClr val="000000"/>
                </a:solidFill>
              </a:rPr>
              <a:t> à l’ensemble des participants en fin d’atelier</a:t>
            </a:r>
            <a:endParaRPr lang="fr-FR" sz="2000" dirty="0" smtClean="0"/>
          </a:p>
          <a:p>
            <a:pPr lvl="0" algn="just">
              <a:buFont typeface="Wingdings" pitchFamily="2" charset="2"/>
              <a:buChar char="Ø"/>
            </a:pPr>
            <a:endParaRPr lang="fr-FR" sz="1800" b="0" dirty="0" smtClean="0">
              <a:solidFill>
                <a:schemeClr val="tx1"/>
              </a:solidFill>
            </a:endParaRPr>
          </a:p>
        </p:txBody>
      </p:sp>
      <p:sp>
        <p:nvSpPr>
          <p:cNvPr id="4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 smtClean="0"/>
              <a:t>D – Déroulé de l’atelier nº  3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40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ff">
  <a:themeElements>
    <a:clrScheme name="rff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A1035"/>
      </a:accent1>
      <a:accent2>
        <a:srgbClr val="ECEEEF"/>
      </a:accent2>
      <a:accent3>
        <a:srgbClr val="FFFFFF"/>
      </a:accent3>
      <a:accent4>
        <a:srgbClr val="000000"/>
      </a:accent4>
      <a:accent5>
        <a:srgbClr val="FCAAAE"/>
      </a:accent5>
      <a:accent6>
        <a:srgbClr val="D6D8D9"/>
      </a:accent6>
      <a:hlink>
        <a:srgbClr val="000000"/>
      </a:hlink>
      <a:folHlink>
        <a:srgbClr val="B2B2B2"/>
      </a:folHlink>
    </a:clrScheme>
    <a:fontScheme name="rff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rff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95D8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AAC8E9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A1035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FCAAAE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5DB221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B6D5AB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541F8B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B3ABC4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7000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FFBBAA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AD00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FFD3AA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12551</TotalTime>
  <Words>2698</Words>
  <Application>Microsoft Office PowerPoint</Application>
  <PresentationFormat>Affichage à l'écran (4:3)</PresentationFormat>
  <Paragraphs>827</Paragraphs>
  <Slides>32</Slides>
  <Notes>30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33" baseType="lpstr">
      <vt:lpstr>rff</vt:lpstr>
      <vt:lpstr> Projet LNPN Atelier fonctionnalités n°3 12 mai 2015</vt:lpstr>
      <vt:lpstr>  </vt:lpstr>
      <vt:lpstr>Présentation PowerPoint</vt:lpstr>
      <vt:lpstr> Restitution des échanges de l’atelier n°2 </vt:lpstr>
      <vt:lpstr>A – Restitution des échanges de l’atelier 2</vt:lpstr>
      <vt:lpstr>A – Restitution des échanges de l’atelier 2</vt:lpstr>
      <vt:lpstr>A – Restitution des échanges de l’atelier 2</vt:lpstr>
      <vt:lpstr>A – Restitution des échanges de l’atelier 2</vt:lpstr>
      <vt:lpstr>A – Restitution des échanges de l’atelier 2</vt:lpstr>
      <vt:lpstr>A – Restitution des échanges de l’atelier 2</vt:lpstr>
      <vt:lpstr>A – Restitution des échanges de l’atelier 2</vt:lpstr>
      <vt:lpstr>A – Restitution des échanges de l’atelier 2</vt:lpstr>
      <vt:lpstr>A – Restitution des échanges de l’atelier 2</vt:lpstr>
      <vt:lpstr>A – Restitution des échanges de l’atelier 2</vt:lpstr>
      <vt:lpstr>A – Restitution des échanges de l’atelier 2</vt:lpstr>
      <vt:lpstr> Retour des questionnaires, premiers enseignements </vt:lpstr>
      <vt:lpstr>B – Retour des questionnaires, premiers enseignements</vt:lpstr>
      <vt:lpstr>B – Retour des questionnaires, premiers enseignements</vt:lpstr>
      <vt:lpstr>B – Retour des questionnaires, premiers enseignements</vt:lpstr>
      <vt:lpstr>B – Retour des questionnaires, premiers enseignements</vt:lpstr>
      <vt:lpstr>B – Retour des questionnaires, premiers enseignements</vt:lpstr>
      <vt:lpstr>B – Retour des questionnaires, premiers enseignements</vt:lpstr>
      <vt:lpstr>B – Retour des questionnaires, premiers enseignements</vt:lpstr>
      <vt:lpstr>B – Retour des questionnaires, premiers enseignements</vt:lpstr>
      <vt:lpstr>B – Retour des questionnaires, premiers enseignements</vt:lpstr>
      <vt:lpstr>B – Retour des questionnaires, premiers enseignements</vt:lpstr>
      <vt:lpstr>B – Retour des questionnaires, premiers enseignements</vt:lpstr>
      <vt:lpstr> Echanges sur la définition de grands objectifs  </vt:lpstr>
      <vt:lpstr> Déroulé de l’atelier n°3 </vt:lpstr>
      <vt:lpstr>D – Déroulé de l’atelier nº  3</vt:lpstr>
      <vt:lpstr>D – Déroulé de l’atelier nº  3</vt:lpstr>
      <vt:lpstr>D – Déroulé de l’atelier nº  3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RFF</dc:title>
  <dc:creator>CUCHET Céline</dc:creator>
  <cp:lastModifiedBy>HURISSE Christophe</cp:lastModifiedBy>
  <cp:revision>1024</cp:revision>
  <cp:lastPrinted>2015-03-06T08:39:31Z</cp:lastPrinted>
  <dcterms:modified xsi:type="dcterms:W3CDTF">2015-05-20T14:32:06Z</dcterms:modified>
</cp:coreProperties>
</file>