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582" r:id="rId2"/>
    <p:sldId id="767" r:id="rId3"/>
    <p:sldId id="768" r:id="rId4"/>
    <p:sldId id="769" r:id="rId5"/>
    <p:sldId id="770" r:id="rId6"/>
    <p:sldId id="771" r:id="rId7"/>
    <p:sldId id="772" r:id="rId8"/>
    <p:sldId id="773" r:id="rId9"/>
    <p:sldId id="775" r:id="rId10"/>
    <p:sldId id="776" r:id="rId11"/>
    <p:sldId id="777" r:id="rId12"/>
    <p:sldId id="779" r:id="rId13"/>
    <p:sldId id="782" r:id="rId14"/>
    <p:sldId id="841" r:id="rId15"/>
    <p:sldId id="842" r:id="rId16"/>
    <p:sldId id="843" r:id="rId17"/>
    <p:sldId id="780" r:id="rId18"/>
    <p:sldId id="778" r:id="rId19"/>
    <p:sldId id="792" r:id="rId20"/>
    <p:sldId id="794" r:id="rId21"/>
    <p:sldId id="795" r:id="rId22"/>
    <p:sldId id="803" r:id="rId23"/>
    <p:sldId id="877" r:id="rId24"/>
    <p:sldId id="784" r:id="rId25"/>
    <p:sldId id="805" r:id="rId26"/>
    <p:sldId id="806" r:id="rId27"/>
    <p:sldId id="807" r:id="rId28"/>
    <p:sldId id="808" r:id="rId29"/>
    <p:sldId id="809" r:id="rId30"/>
    <p:sldId id="810" r:id="rId31"/>
    <p:sldId id="868" r:id="rId32"/>
    <p:sldId id="869" r:id="rId33"/>
    <p:sldId id="811" r:id="rId34"/>
    <p:sldId id="870" r:id="rId35"/>
    <p:sldId id="871" r:id="rId36"/>
    <p:sldId id="872" r:id="rId37"/>
    <p:sldId id="873" r:id="rId38"/>
    <p:sldId id="874" r:id="rId39"/>
    <p:sldId id="875" r:id="rId40"/>
    <p:sldId id="819" r:id="rId41"/>
    <p:sldId id="643" r:id="rId42"/>
    <p:sldId id="857" r:id="rId43"/>
    <p:sldId id="696" r:id="rId44"/>
    <p:sldId id="854" r:id="rId45"/>
    <p:sldId id="702" r:id="rId46"/>
    <p:sldId id="694" r:id="rId47"/>
    <p:sldId id="830" r:id="rId48"/>
    <p:sldId id="852" r:id="rId49"/>
    <p:sldId id="853" r:id="rId50"/>
    <p:sldId id="710" r:id="rId51"/>
    <p:sldId id="883" r:id="rId52"/>
    <p:sldId id="712" r:id="rId53"/>
    <p:sldId id="716" r:id="rId54"/>
    <p:sldId id="725" r:id="rId55"/>
    <p:sldId id="726" r:id="rId56"/>
    <p:sldId id="727" r:id="rId57"/>
    <p:sldId id="728" r:id="rId58"/>
    <p:sldId id="764" r:id="rId59"/>
    <p:sldId id="731" r:id="rId60"/>
    <p:sldId id="730" r:id="rId61"/>
    <p:sldId id="863" r:id="rId62"/>
    <p:sldId id="864" r:id="rId63"/>
    <p:sldId id="865" r:id="rId64"/>
    <p:sldId id="866" r:id="rId65"/>
    <p:sldId id="867" r:id="rId66"/>
    <p:sldId id="858" r:id="rId67"/>
    <p:sldId id="859" r:id="rId68"/>
    <p:sldId id="860" r:id="rId69"/>
    <p:sldId id="861" r:id="rId70"/>
    <p:sldId id="862" r:id="rId71"/>
    <p:sldId id="851" r:id="rId72"/>
    <p:sldId id="835" r:id="rId73"/>
    <p:sldId id="844" r:id="rId74"/>
    <p:sldId id="836" r:id="rId75"/>
    <p:sldId id="847" r:id="rId76"/>
    <p:sldId id="837" r:id="rId77"/>
    <p:sldId id="838" r:id="rId78"/>
    <p:sldId id="839" r:id="rId79"/>
    <p:sldId id="880" r:id="rId80"/>
    <p:sldId id="879" r:id="rId81"/>
    <p:sldId id="878" r:id="rId82"/>
    <p:sldId id="881" r:id="rId83"/>
    <p:sldId id="882" r:id="rId84"/>
  </p:sldIdLst>
  <p:sldSz cx="9144000" cy="6858000" type="screen4x3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hn" initials="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83"/>
    <a:srgbClr val="B6CA00"/>
    <a:srgbClr val="4BC7FF"/>
    <a:srgbClr val="F08800"/>
    <a:srgbClr val="FFCCCC"/>
    <a:srgbClr val="E41648"/>
    <a:srgbClr val="8FDCFF"/>
    <a:srgbClr val="0AD922"/>
    <a:srgbClr val="E2007A"/>
    <a:srgbClr val="009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80656" autoAdjust="0"/>
  </p:normalViewPr>
  <p:slideViewPr>
    <p:cSldViewPr snapToObjects="1">
      <p:cViewPr>
        <p:scale>
          <a:sx n="90" d="100"/>
          <a:sy n="90" d="100"/>
        </p:scale>
        <p:origin x="-2496" y="-276"/>
      </p:cViewPr>
      <p:guideLst>
        <p:guide orient="horz" pos="2160"/>
        <p:guide orient="horz" pos="768"/>
        <p:guide orient="horz" pos="3504"/>
        <p:guide orient="horz" pos="4032"/>
        <p:guide orient="horz" pos="986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6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373FD1-9BD1-4F2D-9EF3-9A1995B1B3C4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43A99A81-B55B-42BE-9760-CE2AFA14E36C}">
      <dgm:prSet phldrT="[Texte]" custT="1"/>
      <dgm:spPr/>
      <dgm:t>
        <a:bodyPr/>
        <a:lstStyle/>
        <a:p>
          <a:r>
            <a:rPr lang="fr-FR" sz="2000" b="1" dirty="0" smtClean="0"/>
            <a:t>LNPN</a:t>
          </a:r>
        </a:p>
        <a:p>
          <a:r>
            <a:rPr lang="fr-FR" sz="2000" dirty="0" smtClean="0"/>
            <a:t>Avant 2030</a:t>
          </a:r>
          <a:endParaRPr lang="fr-FR" sz="2000" dirty="0"/>
        </a:p>
      </dgm:t>
    </dgm:pt>
    <dgm:pt modelId="{FF494CB1-F957-4899-8B9E-3EA9F377C058}" type="parTrans" cxnId="{333FA701-86BD-40B9-B3BC-52D8C0AB3F22}">
      <dgm:prSet/>
      <dgm:spPr/>
      <dgm:t>
        <a:bodyPr/>
        <a:lstStyle/>
        <a:p>
          <a:endParaRPr lang="fr-FR"/>
        </a:p>
      </dgm:t>
    </dgm:pt>
    <dgm:pt modelId="{21650DBA-90B4-4FA7-8796-7992C0DA546E}" type="sibTrans" cxnId="{333FA701-86BD-40B9-B3BC-52D8C0AB3F22}">
      <dgm:prSet/>
      <dgm:spPr/>
      <dgm:t>
        <a:bodyPr/>
        <a:lstStyle/>
        <a:p>
          <a:endParaRPr lang="fr-FR"/>
        </a:p>
      </dgm:t>
    </dgm:pt>
    <dgm:pt modelId="{8C0E6C8D-E8B6-4DB6-BAB3-2106E51EC228}">
      <dgm:prSet phldrT="[Texte]" custT="1"/>
      <dgm:spPr/>
      <dgm:t>
        <a:bodyPr/>
        <a:lstStyle/>
        <a:p>
          <a:r>
            <a:rPr lang="fr-FR" sz="1800" dirty="0" smtClean="0"/>
            <a:t>EOLE</a:t>
          </a:r>
        </a:p>
        <a:p>
          <a:r>
            <a:rPr lang="fr-FR" sz="1400" dirty="0" smtClean="0"/>
            <a:t>2020-2022</a:t>
          </a:r>
        </a:p>
        <a:p>
          <a:r>
            <a:rPr lang="fr-FR" sz="1600" dirty="0" err="1" smtClean="0"/>
            <a:t>Serqueux</a:t>
          </a:r>
          <a:r>
            <a:rPr lang="fr-FR" sz="1600" dirty="0" smtClean="0"/>
            <a:t>-Gisors</a:t>
          </a:r>
        </a:p>
        <a:p>
          <a:r>
            <a:rPr lang="fr-FR" sz="1400" dirty="0" smtClean="0"/>
            <a:t>2019</a:t>
          </a:r>
          <a:endParaRPr lang="fr-FR" sz="1400" dirty="0"/>
        </a:p>
      </dgm:t>
    </dgm:pt>
    <dgm:pt modelId="{DF068E50-CBE7-45AF-BAFD-0B53E565ED24}" type="parTrans" cxnId="{FF853993-4C8F-4A9F-A7F5-65D75DB71CAA}">
      <dgm:prSet/>
      <dgm:spPr/>
      <dgm:t>
        <a:bodyPr/>
        <a:lstStyle/>
        <a:p>
          <a:endParaRPr lang="fr-FR"/>
        </a:p>
      </dgm:t>
    </dgm:pt>
    <dgm:pt modelId="{79CF4FA3-BEF9-4889-9BA3-938B38B036C8}" type="sibTrans" cxnId="{FF853993-4C8F-4A9F-A7F5-65D75DB71CAA}">
      <dgm:prSet/>
      <dgm:spPr/>
      <dgm:t>
        <a:bodyPr/>
        <a:lstStyle/>
        <a:p>
          <a:endParaRPr lang="fr-FR"/>
        </a:p>
      </dgm:t>
    </dgm:pt>
    <dgm:pt modelId="{90CD03FF-E538-442C-8A94-992F9B37C5BF}">
      <dgm:prSet phldrT="[Texte]" custT="1"/>
      <dgm:spPr/>
      <dgm:t>
        <a:bodyPr/>
        <a:lstStyle/>
        <a:p>
          <a:r>
            <a:rPr lang="fr-FR" sz="2000" b="1" dirty="0" smtClean="0"/>
            <a:t>Plan impact </a:t>
          </a:r>
          <a:r>
            <a:rPr lang="fr-FR" sz="1600" dirty="0" smtClean="0"/>
            <a:t>2015-2020</a:t>
          </a:r>
          <a:endParaRPr lang="fr-FR" sz="1600" dirty="0"/>
        </a:p>
      </dgm:t>
    </dgm:pt>
    <dgm:pt modelId="{5E0AFB83-91C7-48E0-BA7D-95BE6D5F6E0C}" type="parTrans" cxnId="{A4B26337-6481-4396-80A2-236F526A0AC3}">
      <dgm:prSet/>
      <dgm:spPr/>
      <dgm:t>
        <a:bodyPr/>
        <a:lstStyle/>
        <a:p>
          <a:endParaRPr lang="fr-FR"/>
        </a:p>
      </dgm:t>
    </dgm:pt>
    <dgm:pt modelId="{F700C514-AF7D-43C9-ADD4-26C801F91A65}" type="sibTrans" cxnId="{A4B26337-6481-4396-80A2-236F526A0AC3}">
      <dgm:prSet/>
      <dgm:spPr/>
      <dgm:t>
        <a:bodyPr/>
        <a:lstStyle/>
        <a:p>
          <a:endParaRPr lang="fr-FR"/>
        </a:p>
      </dgm:t>
    </dgm:pt>
    <dgm:pt modelId="{8CF5F80A-0027-4874-BB7F-0D71D734AA2C}" type="pres">
      <dgm:prSet presAssocID="{03373FD1-9BD1-4F2D-9EF3-9A1995B1B3C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CEF99EB-47AA-4D9C-AE61-C4E54A67E263}" type="pres">
      <dgm:prSet presAssocID="{43A99A81-B55B-42BE-9760-CE2AFA14E36C}" presName="gear1" presStyleLbl="node1" presStyleIdx="0" presStyleCnt="3" custScaleX="109139" custScaleY="108387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C45298-D545-4C57-AF0B-8343B8A169B6}" type="pres">
      <dgm:prSet presAssocID="{43A99A81-B55B-42BE-9760-CE2AFA14E36C}" presName="gear1srcNode" presStyleLbl="node1" presStyleIdx="0" presStyleCnt="3"/>
      <dgm:spPr/>
      <dgm:t>
        <a:bodyPr/>
        <a:lstStyle/>
        <a:p>
          <a:endParaRPr lang="fr-FR"/>
        </a:p>
      </dgm:t>
    </dgm:pt>
    <dgm:pt modelId="{8D88CF78-FEFC-446A-A158-4736306A8598}" type="pres">
      <dgm:prSet presAssocID="{43A99A81-B55B-42BE-9760-CE2AFA14E36C}" presName="gear1dstNode" presStyleLbl="node1" presStyleIdx="0" presStyleCnt="3"/>
      <dgm:spPr/>
      <dgm:t>
        <a:bodyPr/>
        <a:lstStyle/>
        <a:p>
          <a:endParaRPr lang="fr-FR"/>
        </a:p>
      </dgm:t>
    </dgm:pt>
    <dgm:pt modelId="{C1E231BE-3DA7-4349-81EB-ED629D763AA4}" type="pres">
      <dgm:prSet presAssocID="{8C0E6C8D-E8B6-4DB6-BAB3-2106E51EC228}" presName="gear2" presStyleLbl="node1" presStyleIdx="1" presStyleCnt="3" custScaleX="110658" custScaleY="10623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FC3562-D33D-44D2-973E-14133227E23E}" type="pres">
      <dgm:prSet presAssocID="{8C0E6C8D-E8B6-4DB6-BAB3-2106E51EC228}" presName="gear2srcNode" presStyleLbl="node1" presStyleIdx="1" presStyleCnt="3"/>
      <dgm:spPr/>
      <dgm:t>
        <a:bodyPr/>
        <a:lstStyle/>
        <a:p>
          <a:endParaRPr lang="fr-FR"/>
        </a:p>
      </dgm:t>
    </dgm:pt>
    <dgm:pt modelId="{BAF68C57-1CD8-425A-B0A9-351410FA52F2}" type="pres">
      <dgm:prSet presAssocID="{8C0E6C8D-E8B6-4DB6-BAB3-2106E51EC228}" presName="gear2dstNode" presStyleLbl="node1" presStyleIdx="1" presStyleCnt="3"/>
      <dgm:spPr/>
      <dgm:t>
        <a:bodyPr/>
        <a:lstStyle/>
        <a:p>
          <a:endParaRPr lang="fr-FR"/>
        </a:p>
      </dgm:t>
    </dgm:pt>
    <dgm:pt modelId="{33E9EBC0-1E60-46B4-BC7C-284582834E94}" type="pres">
      <dgm:prSet presAssocID="{90CD03FF-E538-442C-8A94-992F9B37C5BF}" presName="gear3" presStyleLbl="node1" presStyleIdx="2" presStyleCnt="3" custScaleX="111226" custScaleY="111145" custLinFactNeighborX="1558" custLinFactNeighborY="-2585"/>
      <dgm:spPr/>
      <dgm:t>
        <a:bodyPr/>
        <a:lstStyle/>
        <a:p>
          <a:endParaRPr lang="fr-FR"/>
        </a:p>
      </dgm:t>
    </dgm:pt>
    <dgm:pt modelId="{9A1A6019-2230-4F43-9D9B-5C1476554D9B}" type="pres">
      <dgm:prSet presAssocID="{90CD03FF-E538-442C-8A94-992F9B37C5B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3D0ECF-B4E9-4DC6-9374-8AF9CDBC4896}" type="pres">
      <dgm:prSet presAssocID="{90CD03FF-E538-442C-8A94-992F9B37C5BF}" presName="gear3srcNode" presStyleLbl="node1" presStyleIdx="2" presStyleCnt="3"/>
      <dgm:spPr/>
      <dgm:t>
        <a:bodyPr/>
        <a:lstStyle/>
        <a:p>
          <a:endParaRPr lang="fr-FR"/>
        </a:p>
      </dgm:t>
    </dgm:pt>
    <dgm:pt modelId="{4B3DDBD9-4629-43DD-BB88-483C9C105852}" type="pres">
      <dgm:prSet presAssocID="{90CD03FF-E538-442C-8A94-992F9B37C5BF}" presName="gear3dstNode" presStyleLbl="node1" presStyleIdx="2" presStyleCnt="3"/>
      <dgm:spPr/>
      <dgm:t>
        <a:bodyPr/>
        <a:lstStyle/>
        <a:p>
          <a:endParaRPr lang="fr-FR"/>
        </a:p>
      </dgm:t>
    </dgm:pt>
    <dgm:pt modelId="{300741F6-CA7E-46BA-AF0E-C9F81D1FD12C}" type="pres">
      <dgm:prSet presAssocID="{21650DBA-90B4-4FA7-8796-7992C0DA546E}" presName="connector1" presStyleLbl="sibTrans2D1" presStyleIdx="0" presStyleCnt="3"/>
      <dgm:spPr/>
      <dgm:t>
        <a:bodyPr/>
        <a:lstStyle/>
        <a:p>
          <a:endParaRPr lang="fr-FR"/>
        </a:p>
      </dgm:t>
    </dgm:pt>
    <dgm:pt modelId="{7A01ABA2-1EAB-4DAC-A610-7A8D9B728CFE}" type="pres">
      <dgm:prSet presAssocID="{79CF4FA3-BEF9-4889-9BA3-938B38B036C8}" presName="connector2" presStyleLbl="sibTrans2D1" presStyleIdx="1" presStyleCnt="3"/>
      <dgm:spPr/>
      <dgm:t>
        <a:bodyPr/>
        <a:lstStyle/>
        <a:p>
          <a:endParaRPr lang="fr-FR"/>
        </a:p>
      </dgm:t>
    </dgm:pt>
    <dgm:pt modelId="{430172A4-2C61-433B-BAE8-3601B7A8A64F}" type="pres">
      <dgm:prSet presAssocID="{F700C514-AF7D-43C9-ADD4-26C801F91A65}" presName="connector3" presStyleLbl="sibTrans2D1" presStyleIdx="2" presStyleCnt="3"/>
      <dgm:spPr/>
      <dgm:t>
        <a:bodyPr/>
        <a:lstStyle/>
        <a:p>
          <a:endParaRPr lang="fr-FR"/>
        </a:p>
      </dgm:t>
    </dgm:pt>
  </dgm:ptLst>
  <dgm:cxnLst>
    <dgm:cxn modelId="{4C824209-5889-4EAC-8DA4-A95DC5E0EE23}" type="presOf" srcId="{90CD03FF-E538-442C-8A94-992F9B37C5BF}" destId="{9A1A6019-2230-4F43-9D9B-5C1476554D9B}" srcOrd="1" destOrd="0" presId="urn:microsoft.com/office/officeart/2005/8/layout/gear1"/>
    <dgm:cxn modelId="{F541696C-142B-4E6F-B530-321941AB7CBC}" type="presOf" srcId="{8C0E6C8D-E8B6-4DB6-BAB3-2106E51EC228}" destId="{C1E231BE-3DA7-4349-81EB-ED629D763AA4}" srcOrd="0" destOrd="0" presId="urn:microsoft.com/office/officeart/2005/8/layout/gear1"/>
    <dgm:cxn modelId="{AB259411-2296-4A14-A6A6-71C5AF1B900E}" type="presOf" srcId="{90CD03FF-E538-442C-8A94-992F9B37C5BF}" destId="{E13D0ECF-B4E9-4DC6-9374-8AF9CDBC4896}" srcOrd="2" destOrd="0" presId="urn:microsoft.com/office/officeart/2005/8/layout/gear1"/>
    <dgm:cxn modelId="{28BCA1F2-F2C2-4554-A1EC-901D895F33CF}" type="presOf" srcId="{43A99A81-B55B-42BE-9760-CE2AFA14E36C}" destId="{CCEF99EB-47AA-4D9C-AE61-C4E54A67E263}" srcOrd="0" destOrd="0" presId="urn:microsoft.com/office/officeart/2005/8/layout/gear1"/>
    <dgm:cxn modelId="{744816DD-3E63-404B-9E97-4A006DFF9050}" type="presOf" srcId="{21650DBA-90B4-4FA7-8796-7992C0DA546E}" destId="{300741F6-CA7E-46BA-AF0E-C9F81D1FD12C}" srcOrd="0" destOrd="0" presId="urn:microsoft.com/office/officeart/2005/8/layout/gear1"/>
    <dgm:cxn modelId="{14FC867A-E1BA-4ABF-A68D-CD00A8F59FDE}" type="presOf" srcId="{8C0E6C8D-E8B6-4DB6-BAB3-2106E51EC228}" destId="{BAF68C57-1CD8-425A-B0A9-351410FA52F2}" srcOrd="2" destOrd="0" presId="urn:microsoft.com/office/officeart/2005/8/layout/gear1"/>
    <dgm:cxn modelId="{2EECCF48-1ACB-46E8-83F1-C1979CA49B47}" type="presOf" srcId="{90CD03FF-E538-442C-8A94-992F9B37C5BF}" destId="{33E9EBC0-1E60-46B4-BC7C-284582834E94}" srcOrd="0" destOrd="0" presId="urn:microsoft.com/office/officeart/2005/8/layout/gear1"/>
    <dgm:cxn modelId="{5CB15961-4087-4F3B-9749-593F630ED0C9}" type="presOf" srcId="{43A99A81-B55B-42BE-9760-CE2AFA14E36C}" destId="{9DC45298-D545-4C57-AF0B-8343B8A169B6}" srcOrd="1" destOrd="0" presId="urn:microsoft.com/office/officeart/2005/8/layout/gear1"/>
    <dgm:cxn modelId="{7D250340-146B-4725-B79A-F8876805244D}" type="presOf" srcId="{43A99A81-B55B-42BE-9760-CE2AFA14E36C}" destId="{8D88CF78-FEFC-446A-A158-4736306A8598}" srcOrd="2" destOrd="0" presId="urn:microsoft.com/office/officeart/2005/8/layout/gear1"/>
    <dgm:cxn modelId="{333FA701-86BD-40B9-B3BC-52D8C0AB3F22}" srcId="{03373FD1-9BD1-4F2D-9EF3-9A1995B1B3C4}" destId="{43A99A81-B55B-42BE-9760-CE2AFA14E36C}" srcOrd="0" destOrd="0" parTransId="{FF494CB1-F957-4899-8B9E-3EA9F377C058}" sibTransId="{21650DBA-90B4-4FA7-8796-7992C0DA546E}"/>
    <dgm:cxn modelId="{FF853993-4C8F-4A9F-A7F5-65D75DB71CAA}" srcId="{03373FD1-9BD1-4F2D-9EF3-9A1995B1B3C4}" destId="{8C0E6C8D-E8B6-4DB6-BAB3-2106E51EC228}" srcOrd="1" destOrd="0" parTransId="{DF068E50-CBE7-45AF-BAFD-0B53E565ED24}" sibTransId="{79CF4FA3-BEF9-4889-9BA3-938B38B036C8}"/>
    <dgm:cxn modelId="{920A9959-E655-44B8-AC42-FA3CF4E957D9}" type="presOf" srcId="{79CF4FA3-BEF9-4889-9BA3-938B38B036C8}" destId="{7A01ABA2-1EAB-4DAC-A610-7A8D9B728CFE}" srcOrd="0" destOrd="0" presId="urn:microsoft.com/office/officeart/2005/8/layout/gear1"/>
    <dgm:cxn modelId="{A4B26337-6481-4396-80A2-236F526A0AC3}" srcId="{03373FD1-9BD1-4F2D-9EF3-9A1995B1B3C4}" destId="{90CD03FF-E538-442C-8A94-992F9B37C5BF}" srcOrd="2" destOrd="0" parTransId="{5E0AFB83-91C7-48E0-BA7D-95BE6D5F6E0C}" sibTransId="{F700C514-AF7D-43C9-ADD4-26C801F91A65}"/>
    <dgm:cxn modelId="{EE231F60-9717-42AA-9872-775CEAB74110}" type="presOf" srcId="{8C0E6C8D-E8B6-4DB6-BAB3-2106E51EC228}" destId="{FCFC3562-D33D-44D2-973E-14133227E23E}" srcOrd="1" destOrd="0" presId="urn:microsoft.com/office/officeart/2005/8/layout/gear1"/>
    <dgm:cxn modelId="{F596212A-56BF-4222-912F-9A7548CDF6EE}" type="presOf" srcId="{F700C514-AF7D-43C9-ADD4-26C801F91A65}" destId="{430172A4-2C61-433B-BAE8-3601B7A8A64F}" srcOrd="0" destOrd="0" presId="urn:microsoft.com/office/officeart/2005/8/layout/gear1"/>
    <dgm:cxn modelId="{2094B08C-A7E3-4D13-A8EA-4C91F8190C92}" type="presOf" srcId="{03373FD1-9BD1-4F2D-9EF3-9A1995B1B3C4}" destId="{8CF5F80A-0027-4874-BB7F-0D71D734AA2C}" srcOrd="0" destOrd="0" presId="urn:microsoft.com/office/officeart/2005/8/layout/gear1"/>
    <dgm:cxn modelId="{364471A9-CFA2-4E0D-A492-5693523E8AAB}" type="presOf" srcId="{90CD03FF-E538-442C-8A94-992F9B37C5BF}" destId="{4B3DDBD9-4629-43DD-BB88-483C9C105852}" srcOrd="3" destOrd="0" presId="urn:microsoft.com/office/officeart/2005/8/layout/gear1"/>
    <dgm:cxn modelId="{869C1A4E-DBAD-480B-B536-08B625EDD6C1}" type="presParOf" srcId="{8CF5F80A-0027-4874-BB7F-0D71D734AA2C}" destId="{CCEF99EB-47AA-4D9C-AE61-C4E54A67E263}" srcOrd="0" destOrd="0" presId="urn:microsoft.com/office/officeart/2005/8/layout/gear1"/>
    <dgm:cxn modelId="{DD200207-6646-4D49-9976-D457A789F1A9}" type="presParOf" srcId="{8CF5F80A-0027-4874-BB7F-0D71D734AA2C}" destId="{9DC45298-D545-4C57-AF0B-8343B8A169B6}" srcOrd="1" destOrd="0" presId="urn:microsoft.com/office/officeart/2005/8/layout/gear1"/>
    <dgm:cxn modelId="{1BCC31ED-4AC7-4E16-9542-D0A27021BDBE}" type="presParOf" srcId="{8CF5F80A-0027-4874-BB7F-0D71D734AA2C}" destId="{8D88CF78-FEFC-446A-A158-4736306A8598}" srcOrd="2" destOrd="0" presId="urn:microsoft.com/office/officeart/2005/8/layout/gear1"/>
    <dgm:cxn modelId="{7487FA27-8E72-43CE-9540-0F606ABA5973}" type="presParOf" srcId="{8CF5F80A-0027-4874-BB7F-0D71D734AA2C}" destId="{C1E231BE-3DA7-4349-81EB-ED629D763AA4}" srcOrd="3" destOrd="0" presId="urn:microsoft.com/office/officeart/2005/8/layout/gear1"/>
    <dgm:cxn modelId="{95C263E4-324C-46B0-9C62-381C43540466}" type="presParOf" srcId="{8CF5F80A-0027-4874-BB7F-0D71D734AA2C}" destId="{FCFC3562-D33D-44D2-973E-14133227E23E}" srcOrd="4" destOrd="0" presId="urn:microsoft.com/office/officeart/2005/8/layout/gear1"/>
    <dgm:cxn modelId="{96A76EEC-AB04-44B9-8572-A9B886724830}" type="presParOf" srcId="{8CF5F80A-0027-4874-BB7F-0D71D734AA2C}" destId="{BAF68C57-1CD8-425A-B0A9-351410FA52F2}" srcOrd="5" destOrd="0" presId="urn:microsoft.com/office/officeart/2005/8/layout/gear1"/>
    <dgm:cxn modelId="{D22F306D-9B61-45E7-B76B-8BC75CEC7843}" type="presParOf" srcId="{8CF5F80A-0027-4874-BB7F-0D71D734AA2C}" destId="{33E9EBC0-1E60-46B4-BC7C-284582834E94}" srcOrd="6" destOrd="0" presId="urn:microsoft.com/office/officeart/2005/8/layout/gear1"/>
    <dgm:cxn modelId="{7D466766-D3E2-4446-9C28-0D3BA21A2E1B}" type="presParOf" srcId="{8CF5F80A-0027-4874-BB7F-0D71D734AA2C}" destId="{9A1A6019-2230-4F43-9D9B-5C1476554D9B}" srcOrd="7" destOrd="0" presId="urn:microsoft.com/office/officeart/2005/8/layout/gear1"/>
    <dgm:cxn modelId="{783A401C-D2AF-4379-9190-0FF88D5F4104}" type="presParOf" srcId="{8CF5F80A-0027-4874-BB7F-0D71D734AA2C}" destId="{E13D0ECF-B4E9-4DC6-9374-8AF9CDBC4896}" srcOrd="8" destOrd="0" presId="urn:microsoft.com/office/officeart/2005/8/layout/gear1"/>
    <dgm:cxn modelId="{B3CB7F3B-0B90-40D0-A3B6-087978FAFBC3}" type="presParOf" srcId="{8CF5F80A-0027-4874-BB7F-0D71D734AA2C}" destId="{4B3DDBD9-4629-43DD-BB88-483C9C105852}" srcOrd="9" destOrd="0" presId="urn:microsoft.com/office/officeart/2005/8/layout/gear1"/>
    <dgm:cxn modelId="{000F7699-A15B-42CB-8A48-2F9064144849}" type="presParOf" srcId="{8CF5F80A-0027-4874-BB7F-0D71D734AA2C}" destId="{300741F6-CA7E-46BA-AF0E-C9F81D1FD12C}" srcOrd="10" destOrd="0" presId="urn:microsoft.com/office/officeart/2005/8/layout/gear1"/>
    <dgm:cxn modelId="{A23380D1-4C0B-4385-AFE0-DF3EC48BABC3}" type="presParOf" srcId="{8CF5F80A-0027-4874-BB7F-0D71D734AA2C}" destId="{7A01ABA2-1EAB-4DAC-A610-7A8D9B728CFE}" srcOrd="11" destOrd="0" presId="urn:microsoft.com/office/officeart/2005/8/layout/gear1"/>
    <dgm:cxn modelId="{B5F482A0-7579-4C39-B99A-A04EE8F2134D}" type="presParOf" srcId="{8CF5F80A-0027-4874-BB7F-0D71D734AA2C}" destId="{430172A4-2C61-433B-BAE8-3601B7A8A64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18501" cy="51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017" y="0"/>
            <a:ext cx="2918501" cy="51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60102"/>
            <a:ext cx="2918501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017" y="9460102"/>
            <a:ext cx="2918501" cy="4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3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4655"/>
            <a:ext cx="4985772" cy="446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84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084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74">
              <a:defRPr/>
            </a:pPr>
            <a:r>
              <a:rPr lang="fr-FR" dirty="0" smtClean="0"/>
              <a:t>Anne-Marie </a:t>
            </a:r>
            <a:r>
              <a:rPr lang="fr-FR" dirty="0" err="1" smtClean="0"/>
              <a:t>Charvet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08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74">
              <a:defRPr/>
            </a:pPr>
            <a:r>
              <a:rPr lang="fr-FR" dirty="0" smtClean="0"/>
              <a:t>Anne-Marie </a:t>
            </a:r>
            <a:r>
              <a:rPr lang="fr-FR" dirty="0" err="1" smtClean="0"/>
              <a:t>Charvet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407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74">
              <a:defRPr/>
            </a:pPr>
            <a:r>
              <a:rPr lang="fr-FR" dirty="0" smtClean="0"/>
              <a:t>Anne-Marie </a:t>
            </a:r>
            <a:r>
              <a:rPr lang="fr-FR" dirty="0" err="1" smtClean="0"/>
              <a:t>Charvet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535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600" dirty="0"/>
              <a:t>Débat public: 2011-2012 – Opportunité du projet déclaré</a:t>
            </a:r>
          </a:p>
          <a:p>
            <a:pPr lvl="1" algn="just"/>
            <a:endParaRPr lang="fr-FR" sz="1600" dirty="0"/>
          </a:p>
          <a:p>
            <a:pPr lvl="1" algn="just"/>
            <a:r>
              <a:rPr lang="fr-FR" sz="1600" dirty="0"/>
              <a:t>9 Juillet 2013 : Scénario 2 de la commission mobilité 21, préconise: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smtClean="0"/>
              <a:t>en première priorité (avant 2030) la réalisation des sections nouvelles Paris-Mantes et Rouen-Yvetot (comprenant la gare de Saint-Sever)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b="0" dirty="0" smtClean="0"/>
              <a:t>et en seconde priorité (après 2030) de poursuivre la réalisation du reste du projet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b="0" dirty="0" smtClean="0"/>
          </a:p>
          <a:p>
            <a:pPr lvl="1" algn="just"/>
            <a:r>
              <a:rPr lang="fr-FR" sz="1600" dirty="0"/>
              <a:t>12 novembre 2013: lettre de mission du ministre demandant la reprise des études, et distinguant trois sections prioritaires Paris-Mantes, le nœud de Rouen et sa traversée nouvelle de la Seine et Mantes-Evreux. Il nomme François </a:t>
            </a:r>
            <a:r>
              <a:rPr lang="fr-FR" sz="1600" dirty="0" err="1"/>
              <a:t>Philizot</a:t>
            </a:r>
            <a:r>
              <a:rPr lang="fr-FR" sz="1600" dirty="0"/>
              <a:t> à la présidence du comité de pilotage (COPIL) du projet LNPN </a:t>
            </a:r>
          </a:p>
          <a:p>
            <a:pPr lvl="1" algn="just"/>
            <a:endParaRPr lang="fr-FR" sz="1600" dirty="0"/>
          </a:p>
          <a:p>
            <a:pPr lvl="1" algn="just"/>
            <a:r>
              <a:rPr lang="fr-FR" sz="1600" dirty="0"/>
              <a:t>29 janvier 2014: 1er comité de pilotage de l'étape 1 des EPEUP précise le périmètre du projet et les deux horizons de travail : sections prioritaires et projet cible.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180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 mémoire.</a:t>
            </a:r>
            <a:r>
              <a:rPr lang="fr-FR" baseline="0" dirty="0" smtClean="0"/>
              <a:t> A utiliser éventuellement dans la partie I « contexte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702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044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811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Bien expliquer</a:t>
            </a:r>
            <a:r>
              <a:rPr lang="fr-FR" baseline="0" dirty="0" smtClean="0"/>
              <a:t> pourquoi les commissions consultatives débutent maintenant:</a:t>
            </a:r>
          </a:p>
          <a:p>
            <a:r>
              <a:rPr lang="fr-FR" baseline="0" dirty="0" smtClean="0"/>
              <a:t>Car suite au phasage, revisite des fonctionnalités et recueil au préalable du maximum d’enjeux. Avant de partager ce travail.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29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32"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1158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083">
              <a:defRPr/>
            </a:pPr>
            <a:r>
              <a:rPr lang="fr-FR" smtClean="0"/>
              <a:t>Julien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28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19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82174">
              <a:defRPr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smtClean="0"/>
              <a:t>Ce qui compose le socle ( l’occupation du sol =&gt; les milieux aquatiques, les terres agricoles, les zones boisées , les zones urbanisées) </a:t>
            </a:r>
          </a:p>
          <a:p>
            <a:pPr defTabSz="882174">
              <a:defRPr/>
            </a:pPr>
            <a:r>
              <a:rPr lang="fr-FR" baseline="0" dirty="0" smtClean="0"/>
              <a:t>Les facteurs d’importance mis en place par la puissance publique  : les zonages, les outils de protection foncières, les liens de fonctionnalités … </a:t>
            </a:r>
          </a:p>
          <a:p>
            <a:pPr defTabSz="882174">
              <a:defRPr/>
            </a:pPr>
            <a:r>
              <a:rPr lang="fr-FR" baseline="0" dirty="0" smtClean="0"/>
              <a:t>Ce qu’il va devenir ( les schémas directeurs et autres documents de planifications)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14167-D690-42E5-A2F5-95F5BB18E393}" type="slidenum">
              <a:rPr lang="fr-FR" smtClean="0"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322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171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730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600" dirty="0" smtClean="0"/>
              <a:t>Débat public: 2011-2012 – Opportunité du projet</a:t>
            </a:r>
            <a:r>
              <a:rPr lang="fr-FR" sz="1600" baseline="0" dirty="0" smtClean="0"/>
              <a:t> déclaré</a:t>
            </a:r>
            <a:endParaRPr lang="fr-FR" sz="1600" dirty="0" smtClean="0"/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9 Juillet 2013 : Scénario 2 de la commission mobilité 21, </a:t>
            </a:r>
            <a:r>
              <a:rPr lang="fr-FR" sz="1600" b="0" dirty="0" smtClean="0"/>
              <a:t>préconise: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smtClean="0"/>
              <a:t>en première priorité (avant 2030) la réalisation des sections nouvelles Paris-Mantes et Rouen-Yvetot (comprenant la gare de Saint-Sever) 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b="0" dirty="0" smtClean="0"/>
              <a:t>et en seconde priorité (après 2030) de poursuivre la réalisation du reste du projet</a:t>
            </a:r>
          </a:p>
          <a:p>
            <a:pPr lvl="2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b="0" dirty="0" smtClean="0"/>
          </a:p>
          <a:p>
            <a:pPr lvl="1" algn="just"/>
            <a:r>
              <a:rPr lang="fr-FR" sz="1600" dirty="0" smtClean="0"/>
              <a:t>12 novembre 2013: </a:t>
            </a:r>
            <a:r>
              <a:rPr lang="fr-FR" sz="1600" b="0" dirty="0" smtClean="0"/>
              <a:t>lettre de mission du ministre demandant la reprise des études, et distinguant </a:t>
            </a:r>
            <a:r>
              <a:rPr lang="fr-FR" sz="1600" dirty="0" smtClean="0"/>
              <a:t>trois sections prioritaires Paris-Mantes, le nœud de Rouen et sa traversée nouvelle de la Seine et Mantes-Evreux. </a:t>
            </a:r>
            <a:r>
              <a:rPr lang="fr-FR" sz="1600" b="0" dirty="0" smtClean="0"/>
              <a:t>Il nomme François </a:t>
            </a:r>
            <a:r>
              <a:rPr lang="fr-FR" sz="1600" b="0" dirty="0" err="1" smtClean="0"/>
              <a:t>Philizot</a:t>
            </a:r>
            <a:r>
              <a:rPr lang="fr-FR" sz="1600" b="0" dirty="0" smtClean="0"/>
              <a:t> à la présidence du comité de pilotage (COPIL) du projet LNPN </a:t>
            </a:r>
          </a:p>
          <a:p>
            <a:pPr lvl="1" algn="just"/>
            <a:endParaRPr lang="fr-FR" sz="1600" b="0" dirty="0" smtClean="0"/>
          </a:p>
          <a:p>
            <a:pPr lvl="1" algn="just"/>
            <a:r>
              <a:rPr lang="fr-FR" sz="1600" dirty="0" smtClean="0"/>
              <a:t>29 janvier 2014: 1er comité de pilotage de l'étape 1 des EPEUP précise le périmètre du projet et les deux horizons de travail : sections prioritaires et projet cible.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769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SNCF Réseau souhaite par la concertation, contribuer à </a:t>
            </a:r>
            <a:r>
              <a:rPr lang="fr-FR" u="sng" dirty="0" smtClean="0"/>
              <a:t>maximiser l’utilité du projet et l’intégrer au mieux dans les territoires.</a:t>
            </a:r>
          </a:p>
          <a:p>
            <a:r>
              <a:rPr lang="fr-FR" dirty="0" smtClean="0"/>
              <a:t>Celle-ci devra être:</a:t>
            </a:r>
          </a:p>
          <a:p>
            <a:pPr lvl="1"/>
            <a:r>
              <a:rPr lang="fr-FR" sz="1500" u="sng" dirty="0"/>
              <a:t>Continue</a:t>
            </a:r>
            <a:r>
              <a:rPr lang="fr-FR" sz="1500" dirty="0"/>
              <a:t> durant toute l’étape 1 pour assurer la bonne information des acteurs du territoire et prolonger la dynamique du débat public.</a:t>
            </a:r>
          </a:p>
          <a:p>
            <a:pPr lvl="1"/>
            <a:r>
              <a:rPr lang="fr-FR" sz="1500" u="sng" dirty="0"/>
              <a:t>Articulée</a:t>
            </a:r>
            <a:r>
              <a:rPr lang="fr-FR" sz="1500" dirty="0"/>
              <a:t> avec l'avancement des études de manière à ce qu'elles s'enrichissent mutuellement.</a:t>
            </a:r>
          </a:p>
          <a:p>
            <a:pPr lvl="1"/>
            <a:r>
              <a:rPr lang="fr-FR" sz="1500" u="sng" dirty="0"/>
              <a:t>Adaptée</a:t>
            </a:r>
            <a:r>
              <a:rPr lang="fr-FR" sz="1500" dirty="0"/>
              <a:t> aux différentes échelles, aux différentes thématiques et en prenant en compte les projets en interface avec la LNPN. </a:t>
            </a:r>
          </a:p>
          <a:p>
            <a:pPr lvl="1"/>
            <a:r>
              <a:rPr lang="fr-FR" sz="1500" u="sng" dirty="0"/>
              <a:t>Accessible</a:t>
            </a:r>
            <a:r>
              <a:rPr lang="fr-FR" sz="1500" dirty="0"/>
              <a:t> à tous les publics (Etat, élus, techniciens des collectivités, acteurs socio-économiques, associations, grand public …)</a:t>
            </a:r>
          </a:p>
          <a:p>
            <a:pPr lvl="1"/>
            <a:r>
              <a:rPr lang="fr-FR" sz="1500" u="sng" dirty="0"/>
              <a:t>Dimensionnée au plus juste</a:t>
            </a:r>
            <a:r>
              <a:rPr lang="fr-FR" sz="1500" dirty="0"/>
              <a:t>, grâce à un dispositif structuré et lisible pour les participants, alternant vague de concertation / reprise des études.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193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Bien expliquer</a:t>
            </a:r>
            <a:r>
              <a:rPr lang="fr-FR" baseline="0" dirty="0" smtClean="0"/>
              <a:t> pourquoi les commissions consultatives débutent maintenant:</a:t>
            </a:r>
          </a:p>
          <a:p>
            <a:r>
              <a:rPr lang="fr-FR" baseline="0" dirty="0" smtClean="0"/>
              <a:t>Car suite au phasage, revisite des fonctionnalités et recueil au préalable du maximum d’enjeux. Avant de partager ce travail.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Bien expliquer</a:t>
            </a:r>
            <a:r>
              <a:rPr lang="fr-FR" baseline="0" dirty="0" smtClean="0"/>
              <a:t> pourquoi les commissions consultatives débutent maintenant:</a:t>
            </a:r>
          </a:p>
          <a:p>
            <a:r>
              <a:rPr lang="fr-FR" baseline="0" dirty="0" smtClean="0"/>
              <a:t>Car suite au phasage, revisite des fonctionnalités et recueil au préalable du maximum d’enjeux. Avant de partager ce travail.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67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68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69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40">
              <a:defRPr/>
            </a:pPr>
            <a:r>
              <a:rPr lang="fr-FR" dirty="0" smtClean="0"/>
              <a:t>Emmanuèle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70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406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66"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Christophe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270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79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83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32466"/>
            <a:ext cx="7772400" cy="737594"/>
          </a:xfrm>
        </p:spPr>
        <p:txBody>
          <a:bodyPr anchor="t">
            <a:normAutofit/>
          </a:bodyPr>
          <a:lstStyle>
            <a:lvl1pPr algn="r">
              <a:defRPr sz="3200" b="1" cap="small" baseline="0"/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66595"/>
            <a:ext cx="7772400" cy="522287"/>
          </a:xfr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  <a:effectLst>
                  <a:outerShdw blurRad="63500" dist="25400" dir="2700000" algn="tl" rotWithShape="0">
                    <a:schemeClr val="bg1">
                      <a:alpha val="31000"/>
                    </a:scheme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84628" y="6469022"/>
            <a:ext cx="236815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Jeudi 9 Septembre 2010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20907" y="624503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Soutenance du mémoire de fin d’étude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31838" y="1558925"/>
            <a:ext cx="775970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34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61" name="Rectangle 37"/>
          <p:cNvSpPr>
            <a:spLocks noChangeAspect="1" noChangeArrowheads="1"/>
          </p:cNvSpPr>
          <p:nvPr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/>
              <a:t>   </a:t>
            </a:r>
          </a:p>
        </p:txBody>
      </p:sp>
      <p:sp>
        <p:nvSpPr>
          <p:cNvPr id="1064" name="Freeform 22"/>
          <p:cNvSpPr>
            <a:spLocks/>
          </p:cNvSpPr>
          <p:nvPr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65" name="Freeform 24"/>
          <p:cNvSpPr>
            <a:spLocks/>
          </p:cNvSpPr>
          <p:nvPr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nne-marie-charvet@orange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articipe.lnpn.f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eline.cuchet@reseau.sncf.fr" TargetMode="External"/><Relationship Id="rId2" Type="http://schemas.openxmlformats.org/officeDocument/2006/relationships/hyperlink" Target="http://www.lnpn.f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ulien.loiselay@reseau.sncf.fr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5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npn.fr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NCF-R%C3%A9seau-118446241653/timeline/" TargetMode="External"/><Relationship Id="rId2" Type="http://schemas.openxmlformats.org/officeDocument/2006/relationships/hyperlink" Target="https://twitter.com/carticipe_lnpn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1.jpg"/><Relationship Id="rId4" Type="http://schemas.openxmlformats.org/officeDocument/2006/relationships/image" Target="../media/image42.jp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a/Crystal_Clear_app_Login_Manager.png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hyperlink" Target="http://commons.wikimedia.org/wiki/File:Epiphany-bookmarks.svg" TargetMode="External"/><Relationship Id="rId4" Type="http://schemas.openxmlformats.org/officeDocument/2006/relationships/image" Target="../media/image46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9B09CF5-52EB-4B9E-8F95-C705C3D678E3}" type="slidenum">
              <a:rPr lang="fr-FR" altLang="fr-FR" sz="1200"/>
              <a:pPr/>
              <a:t>1</a:t>
            </a:fld>
            <a:endParaRPr lang="fr-FR" altLang="fr-FR" sz="1200"/>
          </a:p>
        </p:txBody>
      </p:sp>
      <p:pic>
        <p:nvPicPr>
          <p:cNvPr id="5122" name="Picture 18" descr="Illustration_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08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  <a:ea typeface="ＭＳ Ｐゴシック" charset="0"/>
            </a:endParaRPr>
          </a:p>
        </p:txBody>
      </p:sp>
      <p:sp>
        <p:nvSpPr>
          <p:cNvPr id="5124" name="Freeform 6"/>
          <p:cNvSpPr>
            <a:spLocks/>
          </p:cNvSpPr>
          <p:nvPr/>
        </p:nvSpPr>
        <p:spPr bwMode="gray">
          <a:xfrm>
            <a:off x="0" y="615950"/>
            <a:ext cx="6477000" cy="1441450"/>
          </a:xfrm>
          <a:custGeom>
            <a:avLst/>
            <a:gdLst>
              <a:gd name="T0" fmla="*/ 6477000 w 5050"/>
              <a:gd name="T1" fmla="*/ 0 h 1280"/>
              <a:gd name="T2" fmla="*/ 0 w 5050"/>
              <a:gd name="T3" fmla="*/ 0 h 1280"/>
              <a:gd name="T4" fmla="*/ 0 w 5050"/>
              <a:gd name="T5" fmla="*/ 1441450 h 1280"/>
              <a:gd name="T6" fmla="*/ 5815192 w 5050"/>
              <a:gd name="T7" fmla="*/ 1441450 h 1280"/>
              <a:gd name="T8" fmla="*/ 5815192 w 5050"/>
              <a:gd name="T9" fmla="*/ 1441450 h 1280"/>
              <a:gd name="T10" fmla="*/ 5899842 w 5050"/>
              <a:gd name="T11" fmla="*/ 1436945 h 1280"/>
              <a:gd name="T12" fmla="*/ 5976796 w 5050"/>
              <a:gd name="T13" fmla="*/ 1430189 h 1280"/>
              <a:gd name="T14" fmla="*/ 6012708 w 5050"/>
              <a:gd name="T15" fmla="*/ 1425684 h 1280"/>
              <a:gd name="T16" fmla="*/ 6048620 w 5050"/>
              <a:gd name="T17" fmla="*/ 1418927 h 1280"/>
              <a:gd name="T18" fmla="*/ 6079402 w 5050"/>
              <a:gd name="T19" fmla="*/ 1409918 h 1280"/>
              <a:gd name="T20" fmla="*/ 6110184 w 5050"/>
              <a:gd name="T21" fmla="*/ 1400909 h 1280"/>
              <a:gd name="T22" fmla="*/ 6110184 w 5050"/>
              <a:gd name="T23" fmla="*/ 1400909 h 1280"/>
              <a:gd name="T24" fmla="*/ 6153791 w 5050"/>
              <a:gd name="T25" fmla="*/ 1387396 h 1280"/>
              <a:gd name="T26" fmla="*/ 6194834 w 5050"/>
              <a:gd name="T27" fmla="*/ 1369378 h 1280"/>
              <a:gd name="T28" fmla="*/ 6230746 w 5050"/>
              <a:gd name="T29" fmla="*/ 1349107 h 1280"/>
              <a:gd name="T30" fmla="*/ 6266658 w 5050"/>
              <a:gd name="T31" fmla="*/ 1328837 h 1280"/>
              <a:gd name="T32" fmla="*/ 6300005 w 5050"/>
              <a:gd name="T33" fmla="*/ 1304062 h 1280"/>
              <a:gd name="T34" fmla="*/ 6330787 w 5050"/>
              <a:gd name="T35" fmla="*/ 1277035 h 1280"/>
              <a:gd name="T36" fmla="*/ 6356438 w 5050"/>
              <a:gd name="T37" fmla="*/ 1247755 h 1280"/>
              <a:gd name="T38" fmla="*/ 6382090 w 5050"/>
              <a:gd name="T39" fmla="*/ 1216223 h 1280"/>
              <a:gd name="T40" fmla="*/ 6402611 w 5050"/>
              <a:gd name="T41" fmla="*/ 1182439 h 1280"/>
              <a:gd name="T42" fmla="*/ 6423132 w 5050"/>
              <a:gd name="T43" fmla="*/ 1146403 h 1280"/>
              <a:gd name="T44" fmla="*/ 6438523 w 5050"/>
              <a:gd name="T45" fmla="*/ 1108115 h 1280"/>
              <a:gd name="T46" fmla="*/ 6453914 w 5050"/>
              <a:gd name="T47" fmla="*/ 1067574 h 1280"/>
              <a:gd name="T48" fmla="*/ 6464174 w 5050"/>
              <a:gd name="T49" fmla="*/ 1024781 h 1280"/>
              <a:gd name="T50" fmla="*/ 6471870 w 5050"/>
              <a:gd name="T51" fmla="*/ 979736 h 1280"/>
              <a:gd name="T52" fmla="*/ 6474435 w 5050"/>
              <a:gd name="T53" fmla="*/ 932438 h 1280"/>
              <a:gd name="T54" fmla="*/ 6477000 w 5050"/>
              <a:gd name="T55" fmla="*/ 882888 h 1280"/>
              <a:gd name="T56" fmla="*/ 6477000 w 5050"/>
              <a:gd name="T57" fmla="*/ 0 h 12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88310" y="727075"/>
            <a:ext cx="5571822" cy="12192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/>
              <a:t>Projet LNPN</a:t>
            </a:r>
            <a:r>
              <a:rPr lang="fr-FR" sz="3200" dirty="0"/>
              <a:t/>
            </a:r>
            <a:br>
              <a:rPr lang="fr-FR" sz="3200" dirty="0"/>
            </a:br>
            <a:r>
              <a:rPr lang="fr-FR" sz="2000" dirty="0" smtClean="0"/>
              <a:t>Commission consultative MANTES-EVREUX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Mardi 29 septembre 2015</a:t>
            </a:r>
            <a:endParaRPr lang="fr-FR" altLang="fr-FR" sz="1800" dirty="0" smtClean="0"/>
          </a:p>
        </p:txBody>
      </p:sp>
      <p:pic>
        <p:nvPicPr>
          <p:cNvPr id="5128" name="Picture 20" descr="Logo_LNP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9428" r="4314" b="12903"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logo_sncf_reseau_2015-01-09_15-29-52_3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97792"/>
            <a:ext cx="1980248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4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2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Ouverture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>
                <a:solidFill>
                  <a:schemeClr val="accent1"/>
                </a:solidFill>
              </a:rPr>
              <a:t>Madame Anne LAPARRE-LACASSAGNE</a:t>
            </a:r>
            <a:r>
              <a:rPr lang="fr-FR" sz="2400" dirty="0" smtClean="0"/>
              <a:t> </a:t>
            </a:r>
            <a:endParaRPr lang="fr-FR" sz="2400" dirty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Secrétaire général de la préfecture de l’Eure</a:t>
            </a: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2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3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Madame Emmanuèle SAURA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Chef de la mission ligne nouvelle Paris-Normandie</a:t>
            </a:r>
            <a:endParaRPr lang="fr-FR" sz="1800" dirty="0">
              <a:solidFill>
                <a:schemeClr val="accent1"/>
              </a:solidFill>
            </a:endParaRPr>
          </a:p>
          <a:p>
            <a:pPr lvl="1" algn="just"/>
            <a:endParaRPr lang="fr-FR" sz="1800" dirty="0" smtClean="0"/>
          </a:p>
          <a:p>
            <a:pPr lvl="1" algn="just"/>
            <a:endParaRPr lang="fr-FR" sz="1600" dirty="0" smtClean="0"/>
          </a:p>
          <a:p>
            <a:pPr marL="312738" lvl="1" indent="0" algn="just">
              <a:buNone/>
            </a:pP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4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664804"/>
            <a:ext cx="8122927" cy="414046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Madame Anne-Marie CHARVET </a:t>
            </a:r>
            <a:r>
              <a:rPr lang="fr-FR" sz="2000" dirty="0" smtClean="0"/>
              <a:t>– </a:t>
            </a:r>
            <a:r>
              <a:rPr lang="fr-FR" sz="2000" dirty="0"/>
              <a:t>G</a:t>
            </a:r>
            <a:r>
              <a:rPr lang="fr-FR" sz="2000" dirty="0" smtClean="0"/>
              <a:t>arante de la concertation pour l’étape 1 du projet de ligne nouvelle Paris-Normandie, a été nommée lors de la séance du 7 janvier 2015 par la commission nationale du débat public (CNDP).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000" b="0" dirty="0" smtClean="0"/>
              <a:t>Adresse postale</a:t>
            </a:r>
            <a:r>
              <a:rPr lang="fr-FR" sz="2000" b="0" dirty="0"/>
              <a:t>: </a:t>
            </a:r>
            <a:r>
              <a:rPr lang="fr-FR" sz="2000" dirty="0" smtClean="0">
                <a:solidFill>
                  <a:schemeClr val="accent1"/>
                </a:solidFill>
              </a:rPr>
              <a:t>	</a:t>
            </a:r>
            <a:r>
              <a:rPr lang="fr-FR" sz="2000" dirty="0" smtClean="0"/>
              <a:t>11 </a:t>
            </a:r>
            <a:r>
              <a:rPr lang="fr-FR" sz="2000" dirty="0"/>
              <a:t>bis rue Saluces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000" dirty="0" smtClean="0"/>
              <a:t>			84 </a:t>
            </a:r>
            <a:r>
              <a:rPr lang="fr-FR" sz="2000" dirty="0"/>
              <a:t>000  AVIGNON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fr-FR" sz="2400" kern="1200" dirty="0" smtClean="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fr-FR" sz="2400" kern="1200" dirty="0" smtClean="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r>
              <a:rPr lang="fr-FR" sz="2000" b="0" kern="1200" dirty="0">
                <a:solidFill>
                  <a:schemeClr val="tx1"/>
                </a:solidFill>
              </a:rPr>
              <a:t>Mail : </a:t>
            </a:r>
            <a:r>
              <a:rPr lang="fr-FR" sz="2000" kern="1200" dirty="0">
                <a:solidFill>
                  <a:schemeClr val="tx1"/>
                </a:solidFill>
              </a:rPr>
              <a:t>			</a:t>
            </a:r>
            <a:r>
              <a:rPr lang="fr-FR" sz="2000" kern="1200" dirty="0" smtClean="0">
                <a:hlinkClick r:id="rId3"/>
              </a:rPr>
              <a:t>anne-marie-charvet@orange.fr</a:t>
            </a:r>
            <a:endParaRPr lang="fr-FR" sz="2000" kern="1200" dirty="0" smtClean="0"/>
          </a:p>
          <a:p>
            <a:endParaRPr lang="fr-FR" sz="1600" kern="12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La garante de la concertation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370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3"/>
          <a:stretch/>
        </p:blipFill>
        <p:spPr bwMode="auto">
          <a:xfrm>
            <a:off x="791580" y="980729"/>
            <a:ext cx="7273321" cy="500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744869" y="3052333"/>
            <a:ext cx="23042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SNCF Réseau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La garante de la concertation</a:t>
            </a:r>
          </a:p>
        </p:txBody>
      </p:sp>
    </p:spTree>
    <p:extLst>
      <p:ext uri="{BB962C8B-B14F-4D97-AF65-F5344CB8AC3E}">
        <p14:creationId xmlns:p14="http://schemas.microsoft.com/office/powerpoint/2010/main" val="39712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06535"/>
            <a:ext cx="7189878" cy="501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La garante de la concertation</a:t>
            </a:r>
          </a:p>
        </p:txBody>
      </p:sp>
    </p:spTree>
    <p:extLst>
      <p:ext uri="{BB962C8B-B14F-4D97-AF65-F5344CB8AC3E}">
        <p14:creationId xmlns:p14="http://schemas.microsoft.com/office/powerpoint/2010/main" val="278420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7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</a:t>
            </a:r>
            <a:r>
              <a:rPr lang="fr-FR" dirty="0" smtClean="0"/>
              <a:t>ommaire</a:t>
            </a:r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165549" y="1532251"/>
            <a:ext cx="8748464" cy="4561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Depuis le débat public</a:t>
            </a:r>
            <a:endParaRPr lang="fr-FR" kern="0" cap="all" dirty="0"/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Le projet ET LES BENEFICES ATTENDUS EN MATIERE DE DESSERTE</a:t>
            </a: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FOCUS sur LA SECTION PRIORITAIRE MANTES-</a:t>
            </a:r>
            <a:r>
              <a:rPr lang="fr-FR" kern="0" cap="all" dirty="0" err="1" smtClean="0"/>
              <a:t>evreux</a:t>
            </a:r>
            <a:endParaRPr lang="fr-FR" kern="0" cap="all" dirty="0" smtClean="0"/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kern="0" cap="all" dirty="0" smtClean="0"/>
              <a:t>ETUDES ENVIRONNEMENTALES</a:t>
            </a:r>
            <a:endParaRPr lang="fr-FR" i="1" kern="0" cap="all" dirty="0">
              <a:solidFill>
                <a:srgbClr val="00B050"/>
              </a:solidFill>
            </a:endParaRPr>
          </a:p>
          <a:p>
            <a:pPr marL="312738" lvl="1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fr-FR" kern="0" cap="all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16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8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575239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sz="4800" cap="all" dirty="0" smtClean="0"/>
              <a:t>DEPUIS LE DEBAT PUBLIC</a:t>
            </a:r>
            <a:endParaRPr lang="fr-FR" sz="4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/>
              <a:t>1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59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2105" name="Picture 5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24842"/>
            <a:ext cx="8964488" cy="3221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517525" y="980728"/>
            <a:ext cx="8626475" cy="489654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800" kern="0" dirty="0" smtClean="0"/>
              <a:t>Les principaux jalons du projet depuis le débat public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892876" y="2687340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COPIL</a:t>
            </a:r>
            <a:endParaRPr lang="fr-FR" sz="12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372200" y="3026420"/>
            <a:ext cx="2544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Lettre de cadrage ministérielle</a:t>
            </a:r>
            <a:endParaRPr lang="fr-FR" sz="1200" b="1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971600" y="-1488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Depuis le débat public que s’est-il passé ?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71616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 bwMode="auto">
          <a:xfrm>
            <a:off x="-508" y="2319263"/>
            <a:ext cx="9144508" cy="4458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FA1035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Rectangle à coins arrondis 70"/>
          <p:cNvSpPr/>
          <p:nvPr/>
        </p:nvSpPr>
        <p:spPr bwMode="auto">
          <a:xfrm>
            <a:off x="4103948" y="3068961"/>
            <a:ext cx="5004048" cy="16265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rgbClr val="8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Flèche vers le bas 68"/>
          <p:cNvSpPr/>
          <p:nvPr/>
        </p:nvSpPr>
        <p:spPr bwMode="auto">
          <a:xfrm>
            <a:off x="683568" y="908720"/>
            <a:ext cx="7308812" cy="1582355"/>
          </a:xfrm>
          <a:prstGeom prst="downArrow">
            <a:avLst>
              <a:gd name="adj1" fmla="val 73914"/>
              <a:gd name="adj2" fmla="val 50000"/>
            </a:avLst>
          </a:prstGeom>
          <a:solidFill>
            <a:srgbClr val="FA1035">
              <a:alpha val="25098"/>
            </a:srgbClr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évolutions du projet</a:t>
            </a:r>
            <a:endParaRPr lang="fr-FR" dirty="0"/>
          </a:p>
        </p:txBody>
      </p:sp>
      <p:sp>
        <p:nvSpPr>
          <p:cNvPr id="15" name="Forme libre 14"/>
          <p:cNvSpPr/>
          <p:nvPr/>
        </p:nvSpPr>
        <p:spPr bwMode="auto">
          <a:xfrm>
            <a:off x="1099416" y="2491075"/>
            <a:ext cx="1036320" cy="990600"/>
          </a:xfrm>
          <a:custGeom>
            <a:avLst/>
            <a:gdLst>
              <a:gd name="connsiteX0" fmla="*/ 1036320 w 1036320"/>
              <a:gd name="connsiteY0" fmla="*/ 990600 h 990600"/>
              <a:gd name="connsiteX1" fmla="*/ 373380 w 1036320"/>
              <a:gd name="connsiteY1" fmla="*/ 175260 h 990600"/>
              <a:gd name="connsiteX2" fmla="*/ 335280 w 1036320"/>
              <a:gd name="connsiteY2" fmla="*/ 137160 h 990600"/>
              <a:gd name="connsiteX3" fmla="*/ 243840 w 1036320"/>
              <a:gd name="connsiteY3" fmla="*/ 15240 h 990600"/>
              <a:gd name="connsiteX4" fmla="*/ 0 w 1036320"/>
              <a:gd name="connsiteY4" fmla="*/ 4572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320" h="990600">
                <a:moveTo>
                  <a:pt x="1036320" y="990600"/>
                </a:moveTo>
                <a:lnTo>
                  <a:pt x="373380" y="175260"/>
                </a:lnTo>
                <a:cubicBezTo>
                  <a:pt x="256540" y="33020"/>
                  <a:pt x="356870" y="163830"/>
                  <a:pt x="335280" y="137160"/>
                </a:cubicBezTo>
                <a:cubicBezTo>
                  <a:pt x="313690" y="110490"/>
                  <a:pt x="299720" y="30480"/>
                  <a:pt x="243840" y="15240"/>
                </a:cubicBezTo>
                <a:cubicBezTo>
                  <a:pt x="187960" y="0"/>
                  <a:pt x="93980" y="22860"/>
                  <a:pt x="0" y="4572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2123728" y="3507395"/>
            <a:ext cx="180020" cy="158316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83568" y="2283259"/>
            <a:ext cx="612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Yvetot</a:t>
            </a:r>
            <a:endParaRPr lang="fr-FR" sz="1200" dirty="0"/>
          </a:p>
        </p:txBody>
      </p:sp>
      <p:sp>
        <p:nvSpPr>
          <p:cNvPr id="21" name="ZoneTexte 20"/>
          <p:cNvSpPr txBox="1"/>
          <p:nvPr/>
        </p:nvSpPr>
        <p:spPr>
          <a:xfrm>
            <a:off x="2231740" y="3446420"/>
            <a:ext cx="1784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Rouen 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691157" y="542477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Evreux</a:t>
            </a:r>
            <a:endParaRPr lang="fr-FR" sz="1200" dirty="0"/>
          </a:p>
        </p:txBody>
      </p:sp>
      <p:sp>
        <p:nvSpPr>
          <p:cNvPr id="24" name="ZoneTexte 23"/>
          <p:cNvSpPr txBox="1"/>
          <p:nvPr/>
        </p:nvSpPr>
        <p:spPr>
          <a:xfrm>
            <a:off x="5647449" y="555962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Paris </a:t>
            </a:r>
          </a:p>
          <a:p>
            <a:r>
              <a:rPr lang="fr-FR" sz="1200" dirty="0" smtClean="0"/>
              <a:t>Saint </a:t>
            </a:r>
          </a:p>
          <a:p>
            <a:r>
              <a:rPr lang="fr-FR" sz="1200" dirty="0" smtClean="0"/>
              <a:t>Lazare</a:t>
            </a:r>
            <a:endParaRPr lang="fr-FR" sz="1200" dirty="0"/>
          </a:p>
        </p:txBody>
      </p:sp>
      <p:sp>
        <p:nvSpPr>
          <p:cNvPr id="25" name="Ellipse 24"/>
          <p:cNvSpPr/>
          <p:nvPr/>
        </p:nvSpPr>
        <p:spPr bwMode="auto">
          <a:xfrm>
            <a:off x="5808576" y="6179155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258029" y="555962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Ellipse 27"/>
          <p:cNvSpPr/>
          <p:nvPr/>
        </p:nvSpPr>
        <p:spPr bwMode="auto">
          <a:xfrm>
            <a:off x="1043608" y="249928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2" name="Connecteur droit 31"/>
          <p:cNvCxnSpPr/>
          <p:nvPr/>
        </p:nvCxnSpPr>
        <p:spPr bwMode="auto">
          <a:xfrm>
            <a:off x="2231740" y="4803539"/>
            <a:ext cx="432048" cy="6212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35"/>
          <p:cNvCxnSpPr>
            <a:stCxn id="16" idx="4"/>
          </p:cNvCxnSpPr>
          <p:nvPr/>
        </p:nvCxnSpPr>
        <p:spPr bwMode="auto">
          <a:xfrm>
            <a:off x="2213738" y="3665711"/>
            <a:ext cx="18002" cy="113782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503548" y="4803539"/>
            <a:ext cx="1728192" cy="32403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3" name="ZoneTexte 42"/>
          <p:cNvSpPr txBox="1"/>
          <p:nvPr/>
        </p:nvSpPr>
        <p:spPr>
          <a:xfrm>
            <a:off x="13192" y="5127575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Bernay</a:t>
            </a:r>
            <a:endParaRPr lang="fr-FR" sz="1200" dirty="0"/>
          </a:p>
        </p:txBody>
      </p:sp>
      <p:sp>
        <p:nvSpPr>
          <p:cNvPr id="44" name="Ellipse 43"/>
          <p:cNvSpPr/>
          <p:nvPr/>
        </p:nvSpPr>
        <p:spPr bwMode="auto">
          <a:xfrm>
            <a:off x="493833" y="511786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389764" y="3212976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Projet prioritaire (avant 2030)</a:t>
            </a:r>
          </a:p>
        </p:txBody>
      </p:sp>
      <p:cxnSp>
        <p:nvCxnSpPr>
          <p:cNvPr id="49" name="Connecteur droit 48"/>
          <p:cNvCxnSpPr/>
          <p:nvPr/>
        </p:nvCxnSpPr>
        <p:spPr bwMode="auto">
          <a:xfrm>
            <a:off x="4941979" y="3392996"/>
            <a:ext cx="447785" cy="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>
            <a:off x="4941979" y="3897052"/>
            <a:ext cx="447785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3" name="ZoneTexte 52"/>
          <p:cNvSpPr txBox="1"/>
          <p:nvPr/>
        </p:nvSpPr>
        <p:spPr>
          <a:xfrm>
            <a:off x="5074312" y="6279703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Nanterre - La Défense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4606260" y="5271591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Confluence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5403464" y="3728065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Projet cible (après 2030)</a:t>
            </a:r>
          </a:p>
        </p:txBody>
      </p:sp>
      <p:sp>
        <p:nvSpPr>
          <p:cNvPr id="62" name="Rectangle à coins arrondis 61"/>
          <p:cNvSpPr/>
          <p:nvPr/>
        </p:nvSpPr>
        <p:spPr bwMode="auto">
          <a:xfrm>
            <a:off x="1753973" y="991833"/>
            <a:ext cx="5194291" cy="276927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Débat public (2012)</a:t>
            </a:r>
          </a:p>
        </p:txBody>
      </p:sp>
      <p:sp>
        <p:nvSpPr>
          <p:cNvPr id="63" name="Rectangle à coins arrondis 62"/>
          <p:cNvSpPr/>
          <p:nvPr/>
        </p:nvSpPr>
        <p:spPr bwMode="auto">
          <a:xfrm>
            <a:off x="17636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Commission 21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(2013)</a:t>
            </a:r>
          </a:p>
        </p:txBody>
      </p:sp>
      <p:sp>
        <p:nvSpPr>
          <p:cNvPr id="64" name="Rectangle à coins arrondis 63"/>
          <p:cNvSpPr/>
          <p:nvPr/>
        </p:nvSpPr>
        <p:spPr bwMode="auto">
          <a:xfrm>
            <a:off x="3411613" y="1340768"/>
            <a:ext cx="1880467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Cadrage ministériel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(2014)</a:t>
            </a:r>
          </a:p>
        </p:txBody>
      </p:sp>
      <p:sp>
        <p:nvSpPr>
          <p:cNvPr id="65" name="Rectangle à coins arrondis 64"/>
          <p:cNvSpPr/>
          <p:nvPr/>
        </p:nvSpPr>
        <p:spPr bwMode="auto">
          <a:xfrm>
            <a:off x="5364088" y="1340768"/>
            <a:ext cx="1584176" cy="54006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Comité de pilotage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(2014)</a:t>
            </a:r>
          </a:p>
        </p:txBody>
      </p:sp>
      <p:sp>
        <p:nvSpPr>
          <p:cNvPr id="72" name="Ellipse 71"/>
          <p:cNvSpPr/>
          <p:nvPr/>
        </p:nvSpPr>
        <p:spPr bwMode="auto">
          <a:xfrm>
            <a:off x="4325136" y="3176972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</a:rPr>
              <a:t>1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3" name="Ellipse 72"/>
          <p:cNvSpPr/>
          <p:nvPr/>
        </p:nvSpPr>
        <p:spPr bwMode="auto">
          <a:xfrm>
            <a:off x="4319972" y="3645024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bg1"/>
                </a:solidFill>
              </a:rPr>
              <a:t>2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Forme libre 65"/>
          <p:cNvSpPr/>
          <p:nvPr/>
        </p:nvSpPr>
        <p:spPr bwMode="auto">
          <a:xfrm>
            <a:off x="4185920" y="5784748"/>
            <a:ext cx="1595120" cy="416560"/>
          </a:xfrm>
          <a:custGeom>
            <a:avLst/>
            <a:gdLst>
              <a:gd name="connsiteX0" fmla="*/ 1595120 w 1595120"/>
              <a:gd name="connsiteY0" fmla="*/ 416560 h 416560"/>
              <a:gd name="connsiteX1" fmla="*/ 746760 w 1595120"/>
              <a:gd name="connsiteY1" fmla="*/ 127000 h 416560"/>
              <a:gd name="connsiteX2" fmla="*/ 0 w 1595120"/>
              <a:gd name="connsiteY2" fmla="*/ 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5120" h="416560">
                <a:moveTo>
                  <a:pt x="1595120" y="416560"/>
                </a:moveTo>
                <a:cubicBezTo>
                  <a:pt x="1303866" y="306493"/>
                  <a:pt x="1012613" y="196427"/>
                  <a:pt x="746760" y="127000"/>
                </a:cubicBezTo>
                <a:cubicBezTo>
                  <a:pt x="480907" y="57573"/>
                  <a:pt x="240453" y="28786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2326640" y="5448300"/>
            <a:ext cx="1651000" cy="266700"/>
          </a:xfrm>
          <a:custGeom>
            <a:avLst/>
            <a:gdLst>
              <a:gd name="connsiteX0" fmla="*/ 0 w 1651000"/>
              <a:gd name="connsiteY0" fmla="*/ 124460 h 266700"/>
              <a:gd name="connsiteX1" fmla="*/ 391160 w 1651000"/>
              <a:gd name="connsiteY1" fmla="*/ 38100 h 266700"/>
              <a:gd name="connsiteX2" fmla="*/ 751840 w 1651000"/>
              <a:gd name="connsiteY2" fmla="*/ 2540 h 266700"/>
              <a:gd name="connsiteX3" fmla="*/ 1076960 w 1651000"/>
              <a:gd name="connsiteY3" fmla="*/ 53340 h 266700"/>
              <a:gd name="connsiteX4" fmla="*/ 1651000 w 1651000"/>
              <a:gd name="connsiteY4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000" h="266700">
                <a:moveTo>
                  <a:pt x="0" y="124460"/>
                </a:moveTo>
                <a:cubicBezTo>
                  <a:pt x="132926" y="91440"/>
                  <a:pt x="265853" y="58420"/>
                  <a:pt x="391160" y="38100"/>
                </a:cubicBezTo>
                <a:cubicBezTo>
                  <a:pt x="516467" y="17780"/>
                  <a:pt x="637540" y="0"/>
                  <a:pt x="751840" y="2540"/>
                </a:cubicBezTo>
                <a:cubicBezTo>
                  <a:pt x="866140" y="5080"/>
                  <a:pt x="927100" y="9313"/>
                  <a:pt x="1076960" y="53340"/>
                </a:cubicBezTo>
                <a:cubicBezTo>
                  <a:pt x="1226820" y="97367"/>
                  <a:pt x="1438910" y="182033"/>
                  <a:pt x="1651000" y="26670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5" name="Forme libre 74"/>
          <p:cNvSpPr/>
          <p:nvPr/>
        </p:nvSpPr>
        <p:spPr bwMode="auto">
          <a:xfrm>
            <a:off x="3572933" y="5596467"/>
            <a:ext cx="956734" cy="392289"/>
          </a:xfrm>
          <a:custGeom>
            <a:avLst/>
            <a:gdLst>
              <a:gd name="connsiteX0" fmla="*/ 956734 w 956734"/>
              <a:gd name="connsiteY0" fmla="*/ 262466 h 392289"/>
              <a:gd name="connsiteX1" fmla="*/ 736600 w 956734"/>
              <a:gd name="connsiteY1" fmla="*/ 372533 h 392289"/>
              <a:gd name="connsiteX2" fmla="*/ 279400 w 956734"/>
              <a:gd name="connsiteY2" fmla="*/ 330200 h 392289"/>
              <a:gd name="connsiteX3" fmla="*/ 0 w 956734"/>
              <a:gd name="connsiteY3" fmla="*/ 0 h 39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6734" h="392289">
                <a:moveTo>
                  <a:pt x="956734" y="262466"/>
                </a:moveTo>
                <a:cubicBezTo>
                  <a:pt x="903111" y="311855"/>
                  <a:pt x="849489" y="361244"/>
                  <a:pt x="736600" y="372533"/>
                </a:cubicBezTo>
                <a:cubicBezTo>
                  <a:pt x="623711" y="383822"/>
                  <a:pt x="402167" y="392289"/>
                  <a:pt x="279400" y="330200"/>
                </a:cubicBezTo>
                <a:cubicBezTo>
                  <a:pt x="156633" y="268111"/>
                  <a:pt x="78316" y="134055"/>
                  <a:pt x="0" y="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37312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10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4" name="Ellipse 53"/>
          <p:cNvSpPr/>
          <p:nvPr/>
        </p:nvSpPr>
        <p:spPr bwMode="auto">
          <a:xfrm>
            <a:off x="2303748" y="4537211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2519772" y="4443499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Louviers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56" name="Ellipse 55"/>
          <p:cNvSpPr/>
          <p:nvPr/>
        </p:nvSpPr>
        <p:spPr bwMode="auto">
          <a:xfrm>
            <a:off x="2573778" y="5353528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7" name="Ellipse 56"/>
          <p:cNvSpPr/>
          <p:nvPr/>
        </p:nvSpPr>
        <p:spPr bwMode="auto">
          <a:xfrm>
            <a:off x="4968044" y="5706204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689936" y="5775647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Gare Nouvelle 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Evreux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5403464" y="42117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/>
              <a:t>à étudier</a:t>
            </a:r>
          </a:p>
        </p:txBody>
      </p:sp>
      <p:sp>
        <p:nvSpPr>
          <p:cNvPr id="74" name="Ellipse 73"/>
          <p:cNvSpPr/>
          <p:nvPr/>
        </p:nvSpPr>
        <p:spPr bwMode="auto">
          <a:xfrm>
            <a:off x="4319972" y="4149080"/>
            <a:ext cx="46288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bg1"/>
                </a:solidFill>
              </a:rPr>
              <a:t>3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953236" y="4293096"/>
            <a:ext cx="410852" cy="205172"/>
          </a:xfrm>
          <a:prstGeom prst="rect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2" name="Ellipse 51"/>
          <p:cNvSpPr/>
          <p:nvPr/>
        </p:nvSpPr>
        <p:spPr bwMode="auto">
          <a:xfrm>
            <a:off x="5508104" y="6115000"/>
            <a:ext cx="180020" cy="158316"/>
          </a:xfrm>
          <a:prstGeom prst="ellipse">
            <a:avLst/>
          </a:prstGeom>
          <a:solidFill>
            <a:srgbClr val="FF0000">
              <a:alpha val="50196"/>
            </a:srgbClr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8" name="Ellipse 77"/>
          <p:cNvSpPr/>
          <p:nvPr/>
        </p:nvSpPr>
        <p:spPr bwMode="auto">
          <a:xfrm>
            <a:off x="4058229" y="571500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3841658" y="5411971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Mantes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81824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69" grpId="0" animBg="1"/>
      <p:bldP spid="15" grpId="0" animBg="1"/>
      <p:bldP spid="16" grpId="0" animBg="1"/>
      <p:bldP spid="17" grpId="0"/>
      <p:bldP spid="21" grpId="0"/>
      <p:bldP spid="22" grpId="0"/>
      <p:bldP spid="24" grpId="0"/>
      <p:bldP spid="25" grpId="0" animBg="1"/>
      <p:bldP spid="27" grpId="0" animBg="1"/>
      <p:bldP spid="28" grpId="0" animBg="1"/>
      <p:bldP spid="43" grpId="0"/>
      <p:bldP spid="44" grpId="0" animBg="1"/>
      <p:bldP spid="47" grpId="0"/>
      <p:bldP spid="47" grpId="1"/>
      <p:bldP spid="47" grpId="2"/>
      <p:bldP spid="53" grpId="0"/>
      <p:bldP spid="53" grpId="1"/>
      <p:bldP spid="58" grpId="0"/>
      <p:bldP spid="58" grpId="1"/>
      <p:bldP spid="61" grpId="0"/>
      <p:bldP spid="61" grpId="1"/>
      <p:bldP spid="61" grpId="2"/>
      <p:bldP spid="62" grpId="0" animBg="1"/>
      <p:bldP spid="63" grpId="0" animBg="1"/>
      <p:bldP spid="64" grpId="0" animBg="1"/>
      <p:bldP spid="65" grpId="0" animBg="1"/>
      <p:bldP spid="72" grpId="0" animBg="1"/>
      <p:bldP spid="72" grpId="1" animBg="1"/>
      <p:bldP spid="72" grpId="2" animBg="1"/>
      <p:bldP spid="73" grpId="0" animBg="1"/>
      <p:bldP spid="73" grpId="1" animBg="1"/>
      <p:bldP spid="66" grpId="0" animBg="1"/>
      <p:bldP spid="67" grpId="0" animBg="1"/>
      <p:bldP spid="75" grpId="0" animBg="1"/>
      <p:bldP spid="75" grpId="1" animBg="1"/>
      <p:bldP spid="54" grpId="0" animBg="1"/>
      <p:bldP spid="54" grpId="1" animBg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9" grpId="0"/>
      <p:bldP spid="59" grpId="1"/>
      <p:bldP spid="60" grpId="0"/>
      <p:bldP spid="60" grpId="1"/>
      <p:bldP spid="74" grpId="0" animBg="1"/>
      <p:bldP spid="74" grpId="1" animBg="1"/>
      <p:bldP spid="46" grpId="0" animBg="1"/>
      <p:bldP spid="52" grpId="0" animBg="1"/>
      <p:bldP spid="52" grpId="1" animBg="1"/>
      <p:bldP spid="78" grpId="0" animBg="1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17525" y="980728"/>
            <a:ext cx="8554975" cy="4896544"/>
          </a:xfrm>
        </p:spPr>
        <p:txBody>
          <a:bodyPr/>
          <a:lstStyle/>
          <a:p>
            <a:pPr marL="312738" lvl="1" indent="0" algn="just">
              <a:buNone/>
            </a:pPr>
            <a:endParaRPr lang="fr-FR" sz="1600" b="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0" t="23280" r="16667" b="9841"/>
          <a:stretch/>
        </p:blipFill>
        <p:spPr bwMode="auto">
          <a:xfrm>
            <a:off x="70830" y="990600"/>
            <a:ext cx="9080065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965448" y="8620"/>
            <a:ext cx="7602996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dirty="0" smtClean="0"/>
              <a:t>Le projet LNPN aujourd’hui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92312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L’avancement du projet LNPN – dates clés à venir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12</a:t>
            </a:fld>
            <a:endParaRPr lang="fr-FR"/>
          </a:p>
        </p:txBody>
      </p:sp>
      <p:pic>
        <p:nvPicPr>
          <p:cNvPr id="2050" name="Picture 2" descr="C:\Users\ccuchet\Documents\EPEUP-concert comm\3.4 - Communication\Site internet\2013-12-18_fri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" y="2110209"/>
            <a:ext cx="8988426" cy="29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196752"/>
            <a:ext cx="8352928" cy="837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700" dirty="0" smtClean="0">
                <a:latin typeface="+mn-lt"/>
                <a:ea typeface="+mn-ea"/>
              </a:rPr>
              <a:t>Un </a:t>
            </a:r>
            <a:r>
              <a:rPr lang="fr-FR" sz="1700" dirty="0">
                <a:latin typeface="+mn-lt"/>
                <a:ea typeface="+mn-ea"/>
              </a:rPr>
              <a:t>premier objectif est d'arrêter, </a:t>
            </a:r>
            <a:r>
              <a:rPr lang="fr-FR" sz="1700" b="1" dirty="0" smtClean="0">
                <a:latin typeface="+mn-lt"/>
                <a:ea typeface="+mn-ea"/>
              </a:rPr>
              <a:t>début 2017 une </a:t>
            </a:r>
            <a:r>
              <a:rPr lang="fr-FR" sz="1700" b="1" dirty="0">
                <a:latin typeface="+mn-lt"/>
                <a:ea typeface="+mn-ea"/>
              </a:rPr>
              <a:t>zone de passage </a:t>
            </a:r>
            <a:r>
              <a:rPr lang="fr-FR" sz="1700" b="1" dirty="0" smtClean="0">
                <a:latin typeface="+mn-lt"/>
                <a:ea typeface="+mn-ea"/>
              </a:rPr>
              <a:t>préférentielle (1km à 3 km) </a:t>
            </a:r>
            <a:r>
              <a:rPr lang="fr-FR" sz="1700" b="1" dirty="0">
                <a:latin typeface="+mn-lt"/>
                <a:ea typeface="+mn-ea"/>
              </a:rPr>
              <a:t>pour chacune des trois sections déclarées </a:t>
            </a:r>
            <a:r>
              <a:rPr lang="fr-FR" sz="1700" b="1" dirty="0" smtClean="0">
                <a:latin typeface="+mn-lt"/>
                <a:ea typeface="+mn-ea"/>
              </a:rPr>
              <a:t>prioritaires.</a:t>
            </a:r>
            <a:endParaRPr lang="fr-FR" sz="1700" b="1" dirty="0">
              <a:latin typeface="+mn-lt"/>
              <a:ea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3878" y="5226719"/>
            <a:ext cx="941884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2009 - 2011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1182788" y="5226719"/>
            <a:ext cx="999728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2011 - 2012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2245521" y="5231065"/>
            <a:ext cx="999728" cy="1200329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2014 - 2017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24128" y="5146426"/>
            <a:ext cx="999728" cy="461665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Horizon 2020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032576" y="5226719"/>
            <a:ext cx="999728" cy="461665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Horizon 2030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2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528501" y="5934963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13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/>
              <a:t>c</a:t>
            </a:r>
            <a:r>
              <a:rPr lang="fr-FR" dirty="0" smtClean="0"/>
              <a:t>alendrier de gouvernance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8241" y="1245614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90678537"/>
              </p:ext>
            </p:extLst>
          </p:nvPr>
        </p:nvGraphicFramePr>
        <p:xfrm>
          <a:off x="531898" y="1301066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300" dirty="0" smtClean="0"/>
                        <a:t>Com Consultatives</a:t>
                      </a:r>
                      <a:endParaRPr lang="fr-FR" sz="13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740615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3001213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4136745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425645" y="1760057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657760" y="1760057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4139814" y="2474575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955514" y="3405074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chemeClr val="tx1"/>
                </a:solidFill>
              </a:rPr>
              <a:t>Def</a:t>
            </a:r>
            <a:r>
              <a:rPr lang="fr-FR" sz="800" dirty="0" smtClean="0">
                <a:solidFill>
                  <a:schemeClr val="tx1"/>
                </a:solidFill>
              </a:rPr>
              <a:t> scénarios  fonctionnels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571661" y="3405074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Mise au point des Zones de Passages possibles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408490" y="3409666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Choix </a:t>
            </a:r>
            <a:r>
              <a:rPr lang="fr-FR" sz="800" dirty="0" smtClean="0">
                <a:solidFill>
                  <a:schemeClr val="tx1"/>
                </a:solidFill>
              </a:rPr>
              <a:t>des Zone s de Passages Préférentielles</a:t>
            </a:r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836155" y="4773226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4210030" y="233817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489451" y="234322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7693464" y="2307715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4283629" y="2889368"/>
            <a:ext cx="5468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/>
            </a:lvl1pPr>
          </a:lstStyle>
          <a:p>
            <a:r>
              <a:rPr lang="fr-FR" dirty="0"/>
              <a:t>X3</a:t>
            </a:r>
          </a:p>
        </p:txBody>
      </p:sp>
      <p:sp>
        <p:nvSpPr>
          <p:cNvPr id="40" name="Étoile à 5 branches 39"/>
          <p:cNvSpPr/>
          <p:nvPr/>
        </p:nvSpPr>
        <p:spPr>
          <a:xfrm>
            <a:off x="5351606" y="176694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411099" y="230679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4305736" y="3796526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6164419" y="3819097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27980" y="424010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601812" y="4201754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864046" y="174923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7" name="Losange 6"/>
          <p:cNvSpPr/>
          <p:nvPr/>
        </p:nvSpPr>
        <p:spPr bwMode="auto">
          <a:xfrm>
            <a:off x="4600351" y="2871274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6032572" y="287756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289870" y="2893342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612356" y="24689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394556" y="24689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5315105" y="24643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3091803" y="1713698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27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726626" y="5025254"/>
            <a:ext cx="900971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692388" y="5025254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161040" y="5524580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152041" y="5524579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234905" y="536576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 5</a:t>
            </a:r>
            <a:endParaRPr lang="fr-FR" sz="800" dirty="0"/>
          </a:p>
        </p:txBody>
      </p:sp>
      <p:sp>
        <p:nvSpPr>
          <p:cNvPr id="78" name="ZoneTexte 77"/>
          <p:cNvSpPr txBox="1"/>
          <p:nvPr/>
        </p:nvSpPr>
        <p:spPr>
          <a:xfrm>
            <a:off x="7199318" y="5365394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5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740615" y="4759273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3" name="Ellipse 82"/>
          <p:cNvSpPr>
            <a:spLocks noChangeAspect="1"/>
          </p:cNvSpPr>
          <p:nvPr/>
        </p:nvSpPr>
        <p:spPr>
          <a:xfrm>
            <a:off x="2209139" y="2475497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320880" y="2385231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86" name="ZoneTexte 85"/>
          <p:cNvSpPr txBox="1"/>
          <p:nvPr/>
        </p:nvSpPr>
        <p:spPr>
          <a:xfrm>
            <a:off x="2179636" y="2238146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62" name="ZoneTexte 61"/>
          <p:cNvSpPr txBox="1"/>
          <p:nvPr/>
        </p:nvSpPr>
        <p:spPr>
          <a:xfrm>
            <a:off x="126940" y="1672283"/>
            <a:ext cx="369332" cy="4154984"/>
          </a:xfrm>
          <a:prstGeom prst="rect">
            <a:avLst/>
          </a:prstGeom>
          <a:solidFill>
            <a:schemeClr val="accent1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SNCF Réseau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4243133" y="1720586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7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113" name="ZoneTexte 112"/>
          <p:cNvSpPr txBox="1"/>
          <p:nvPr/>
        </p:nvSpPr>
        <p:spPr>
          <a:xfrm>
            <a:off x="4744366" y="5088393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6452451" y="5088394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424091" y="4516169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5511004" y="172301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4027029" y="2244665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Juin</a:t>
            </a:r>
            <a:endParaRPr lang="fr-FR" sz="900" dirty="0"/>
          </a:p>
        </p:txBody>
      </p:sp>
      <p:sp>
        <p:nvSpPr>
          <p:cNvPr id="112" name="ZoneTexte 111"/>
          <p:cNvSpPr txBox="1"/>
          <p:nvPr/>
        </p:nvSpPr>
        <p:spPr>
          <a:xfrm>
            <a:off x="4228414" y="2587594"/>
            <a:ext cx="75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Septembre</a:t>
            </a:r>
            <a:endParaRPr lang="fr-FR" sz="900" dirty="0"/>
          </a:p>
        </p:txBody>
      </p:sp>
      <p:sp>
        <p:nvSpPr>
          <p:cNvPr id="52" name="ZoneTexte 51"/>
          <p:cNvSpPr txBox="1"/>
          <p:nvPr/>
        </p:nvSpPr>
        <p:spPr>
          <a:xfrm>
            <a:off x="7784018" y="1732414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53" name="ZoneTexte 52"/>
          <p:cNvSpPr txBox="1"/>
          <p:nvPr/>
        </p:nvSpPr>
        <p:spPr>
          <a:xfrm>
            <a:off x="6551381" y="1720585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Juil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429242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14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33676" y="1016732"/>
            <a:ext cx="871296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2000" dirty="0" smtClean="0"/>
              <a:t>Du 15 </a:t>
            </a:r>
            <a:r>
              <a:rPr lang="fr-FR" sz="2000" dirty="0"/>
              <a:t>septembre </a:t>
            </a:r>
            <a:r>
              <a:rPr lang="fr-FR" sz="2000" dirty="0" smtClean="0"/>
              <a:t>2015 au 15 janvier 2016 sur </a:t>
            </a:r>
            <a:r>
              <a:rPr lang="fr-FR" sz="2000" dirty="0"/>
              <a:t>l’adresse </a:t>
            </a:r>
            <a:r>
              <a:rPr lang="fr-FR" sz="1800" u="sng" dirty="0" smtClean="0">
                <a:hlinkClick r:id="rId3"/>
              </a:rPr>
              <a:t>carticipe.lnpn.fr</a:t>
            </a:r>
            <a:endParaRPr lang="fr-FR" sz="1800" dirty="0"/>
          </a:p>
          <a:p>
            <a:pPr marL="1076325" lvl="1" indent="0">
              <a:buNone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Participation en ligne : </a:t>
            </a:r>
            <a:r>
              <a:rPr lang="fr-FR" dirty="0"/>
              <a:t>l’outil CARTICIPE LNPN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2" b="752"/>
          <a:stretch/>
        </p:blipFill>
        <p:spPr bwMode="auto">
          <a:xfrm>
            <a:off x="395536" y="1484784"/>
            <a:ext cx="8188515" cy="4594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6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15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881154"/>
            <a:ext cx="8712968" cy="533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0"/>
              </a:spcAft>
            </a:pPr>
            <a:r>
              <a:rPr lang="fr-FR" sz="2000" dirty="0" smtClean="0"/>
              <a:t>Cet </a:t>
            </a:r>
            <a:r>
              <a:rPr lang="fr-FR" sz="2000" dirty="0"/>
              <a:t>outil présente </a:t>
            </a:r>
            <a:r>
              <a:rPr lang="fr-FR" sz="2000" dirty="0" smtClean="0"/>
              <a:t>les </a:t>
            </a:r>
            <a:r>
              <a:rPr lang="fr-FR" sz="2000" dirty="0"/>
              <a:t>avantages suivants :</a:t>
            </a:r>
          </a:p>
          <a:p>
            <a:pPr lvl="1">
              <a:spcAft>
                <a:spcPts val="0"/>
              </a:spcAft>
              <a:defRPr/>
            </a:pPr>
            <a:r>
              <a:rPr lang="fr-FR" sz="1600" dirty="0"/>
              <a:t>Une consultation du grand public </a:t>
            </a:r>
            <a:r>
              <a:rPr lang="fr-FR" sz="1600" dirty="0" smtClean="0"/>
              <a:t>élargie,</a:t>
            </a:r>
            <a:endParaRPr lang="fr-FR" sz="1600" dirty="0"/>
          </a:p>
          <a:p>
            <a:pPr lvl="1">
              <a:spcAft>
                <a:spcPts val="0"/>
              </a:spcAft>
              <a:defRPr/>
            </a:pPr>
            <a:r>
              <a:rPr lang="fr-FR" sz="1600" dirty="0"/>
              <a:t>Un outil ouvert  24h/24 et </a:t>
            </a:r>
            <a:r>
              <a:rPr lang="fr-FR" sz="1600" dirty="0" smtClean="0"/>
              <a:t>7j/7,</a:t>
            </a:r>
            <a:endParaRPr lang="fr-FR" sz="1600" dirty="0"/>
          </a:p>
          <a:p>
            <a:pPr lvl="1">
              <a:spcAft>
                <a:spcPts val="0"/>
              </a:spcAft>
              <a:defRPr/>
            </a:pPr>
            <a:r>
              <a:rPr lang="fr-FR" sz="1600" dirty="0" smtClean="0"/>
              <a:t>Un outil </a:t>
            </a:r>
            <a:r>
              <a:rPr lang="fr-FR" sz="1600" dirty="0"/>
              <a:t>ergonomique suscitant l’intérêt et répondant aux possibilités d’implication d’un public non </a:t>
            </a:r>
            <a:r>
              <a:rPr lang="fr-FR" sz="1600" dirty="0" smtClean="0"/>
              <a:t>initié,</a:t>
            </a:r>
            <a:endParaRPr lang="fr-FR" sz="1600" dirty="0"/>
          </a:p>
          <a:p>
            <a:pPr lvl="1">
              <a:spcAft>
                <a:spcPts val="0"/>
              </a:spcAft>
              <a:defRPr/>
            </a:pPr>
            <a:r>
              <a:rPr lang="fr-FR" sz="1600" dirty="0"/>
              <a:t>Une stimulation du débat et des </a:t>
            </a:r>
            <a:r>
              <a:rPr lang="fr-FR" sz="1600" dirty="0" smtClean="0"/>
              <a:t>idées.</a:t>
            </a:r>
            <a:endParaRPr lang="fr-FR" sz="1600" dirty="0"/>
          </a:p>
          <a:p>
            <a:pPr marL="312738" lvl="1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marL="312738" lvl="1" indent="0">
              <a:spcBef>
                <a:spcPct val="20000"/>
              </a:spcBef>
              <a:spcAft>
                <a:spcPct val="35000"/>
              </a:spcAft>
              <a:buFont typeface="Wingdings" charset="0"/>
              <a:buNone/>
              <a:defRPr/>
            </a:pPr>
            <a:r>
              <a:rPr lang="fr-FR" sz="2000" dirty="0">
                <a:solidFill>
                  <a:schemeClr val="accent1"/>
                </a:solidFill>
              </a:rPr>
              <a:t>Il sera complété par des réunions </a:t>
            </a:r>
            <a:r>
              <a:rPr lang="fr-FR" sz="2000" dirty="0" smtClean="0">
                <a:solidFill>
                  <a:schemeClr val="accent1"/>
                </a:solidFill>
              </a:rPr>
              <a:t>publiques </a:t>
            </a:r>
            <a:r>
              <a:rPr lang="fr-FR" sz="2000" dirty="0">
                <a:solidFill>
                  <a:schemeClr val="accent1"/>
                </a:solidFill>
              </a:rPr>
              <a:t>sur le territoire du projet.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Mardi </a:t>
            </a:r>
            <a:r>
              <a:rPr lang="fr-FR" sz="1600" dirty="0"/>
              <a:t>06 octobre 2015 – LE HAVRE – </a:t>
            </a:r>
            <a:r>
              <a:rPr lang="fr-FR" sz="1600" dirty="0" smtClean="0"/>
              <a:t>19h30 </a:t>
            </a:r>
            <a:r>
              <a:rPr lang="fr-FR" sz="1600" dirty="0"/>
              <a:t>à </a:t>
            </a:r>
            <a:r>
              <a:rPr lang="fr-FR" sz="1600" dirty="0" smtClean="0"/>
              <a:t>21h30 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/>
              <a:t>Salle des fêtes Franklin, 119 Cours de la République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Jeudi </a:t>
            </a:r>
            <a:r>
              <a:rPr lang="fr-FR" sz="1600" dirty="0"/>
              <a:t>15 octobre 2015 – ROUEN – 20h à </a:t>
            </a:r>
            <a:r>
              <a:rPr lang="fr-FR" sz="1600" dirty="0" smtClean="0"/>
              <a:t>22h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/>
              <a:t>La Halle aux Toiles – Salle </a:t>
            </a:r>
            <a:r>
              <a:rPr lang="fr-FR" sz="1400" b="0" dirty="0" smtClean="0"/>
              <a:t>N°1 </a:t>
            </a:r>
            <a:r>
              <a:rPr lang="fr-FR" sz="1400" b="0" dirty="0"/>
              <a:t>– Place de la Basse Vieille </a:t>
            </a:r>
            <a:r>
              <a:rPr lang="fr-FR" sz="1400" b="0" dirty="0" smtClean="0"/>
              <a:t>Tour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Jeudi 05 novembre </a:t>
            </a:r>
            <a:r>
              <a:rPr lang="fr-FR" sz="1600" dirty="0"/>
              <a:t>2015 – </a:t>
            </a:r>
            <a:r>
              <a:rPr lang="fr-FR" sz="1600" dirty="0" smtClean="0"/>
              <a:t>EVREUX</a:t>
            </a:r>
            <a:r>
              <a:rPr lang="fr-FR" sz="1600" dirty="0"/>
              <a:t> – 20h à 22h 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 smtClean="0"/>
              <a:t>Maison de quartier de la Madeleine, Place John Kennedy</a:t>
            </a:r>
            <a:endParaRPr lang="fr-FR" sz="1400" b="0" dirty="0"/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1600" dirty="0" smtClean="0"/>
              <a:t>Mardi </a:t>
            </a:r>
            <a:r>
              <a:rPr lang="fr-FR" sz="1600" dirty="0"/>
              <a:t>15 </a:t>
            </a:r>
            <a:r>
              <a:rPr lang="fr-FR" sz="1600" dirty="0" smtClean="0"/>
              <a:t>décembre </a:t>
            </a:r>
            <a:r>
              <a:rPr lang="fr-FR" sz="1600" dirty="0"/>
              <a:t>2015 – </a:t>
            </a:r>
            <a:r>
              <a:rPr lang="fr-FR" sz="1600" dirty="0" smtClean="0"/>
              <a:t>MANTES-LA-JOLIE</a:t>
            </a:r>
            <a:r>
              <a:rPr lang="fr-FR" sz="1600" dirty="0"/>
              <a:t> – 20h à 22h</a:t>
            </a:r>
          </a:p>
          <a:p>
            <a:pPr marL="1438275" lvl="1" indent="-3619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400" b="0" dirty="0" smtClean="0"/>
              <a:t>Agora – salle A, 254 Boulevard du Maréchal Juin</a:t>
            </a:r>
            <a:endParaRPr lang="fr-FR" sz="1400" b="0" dirty="0"/>
          </a:p>
          <a:p>
            <a:pPr marL="1076325" lvl="1" indent="0">
              <a:buNone/>
              <a:defRPr/>
            </a:pPr>
            <a:endParaRPr lang="fr-FR" sz="1600" b="0" dirty="0"/>
          </a:p>
          <a:p>
            <a:pPr lvl="1">
              <a:buFont typeface="Wingdings"/>
              <a:buChar char="è"/>
              <a:defRPr/>
            </a:pPr>
            <a:endParaRPr lang="fr-FR" sz="1800" dirty="0" smtClean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Participation en ligne : </a:t>
            </a:r>
            <a:r>
              <a:rPr lang="fr-FR" dirty="0"/>
              <a:t>l’outil CARTICIPE LNPN </a:t>
            </a:r>
          </a:p>
        </p:txBody>
      </p:sp>
    </p:spTree>
    <p:extLst>
      <p:ext uri="{BB962C8B-B14F-4D97-AF65-F5344CB8AC3E}">
        <p14:creationId xmlns:p14="http://schemas.microsoft.com/office/powerpoint/2010/main" val="175339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16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838200"/>
            <a:ext cx="8712968" cy="533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fr-FR" sz="2400" dirty="0" smtClean="0"/>
          </a:p>
          <a:p>
            <a:r>
              <a:rPr lang="fr-FR" sz="2400" dirty="0" smtClean="0"/>
              <a:t>Pour plus d’information:</a:t>
            </a:r>
            <a:endParaRPr lang="fr-FR" sz="2400" dirty="0"/>
          </a:p>
          <a:p>
            <a:pPr lvl="1">
              <a:defRPr/>
            </a:pPr>
            <a:r>
              <a:rPr lang="fr-FR" sz="1800" dirty="0" smtClean="0"/>
              <a:t>Site internet </a:t>
            </a:r>
            <a:r>
              <a:rPr lang="fr-FR" sz="2800" dirty="0" smtClean="0">
                <a:solidFill>
                  <a:schemeClr val="accent1"/>
                </a:solidFill>
                <a:hlinkClick r:id="rId2"/>
              </a:rPr>
              <a:t>www.lnpn.fr</a:t>
            </a:r>
            <a:r>
              <a:rPr lang="fr-FR" sz="2800" dirty="0" smtClean="0">
                <a:solidFill>
                  <a:schemeClr val="accent1"/>
                </a:solidFill>
              </a:rPr>
              <a:t> </a:t>
            </a:r>
            <a:endParaRPr lang="fr-FR" sz="2800" dirty="0">
              <a:solidFill>
                <a:schemeClr val="accent1"/>
              </a:solidFill>
            </a:endParaRPr>
          </a:p>
          <a:p>
            <a:pPr marL="312738" lvl="1" indent="0"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marL="312738" lvl="1" indent="0">
              <a:spcBef>
                <a:spcPct val="20000"/>
              </a:spcBef>
              <a:spcAft>
                <a:spcPct val="35000"/>
              </a:spcAft>
              <a:buFont typeface="Wingdings" charset="0"/>
              <a:buNone/>
              <a:defRPr/>
            </a:pPr>
            <a:r>
              <a:rPr lang="fr-FR" sz="2400" dirty="0" smtClean="0">
                <a:solidFill>
                  <a:schemeClr val="accent1"/>
                </a:solidFill>
              </a:rPr>
              <a:t>Contacts</a:t>
            </a:r>
            <a:endParaRPr lang="fr-FR" sz="2400" dirty="0">
              <a:solidFill>
                <a:schemeClr val="accent1"/>
              </a:solidFill>
            </a:endParaRPr>
          </a:p>
          <a:p>
            <a:pPr lvl="1">
              <a:defRPr/>
            </a:pPr>
            <a:r>
              <a:rPr lang="fr-FR" sz="2000" dirty="0"/>
              <a:t>Concertation</a:t>
            </a:r>
            <a:r>
              <a:rPr lang="fr-FR" sz="1800" dirty="0"/>
              <a:t>: </a:t>
            </a:r>
            <a:endParaRPr lang="fr-FR" sz="180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2000" dirty="0"/>
              <a:t>Céline </a:t>
            </a:r>
            <a:r>
              <a:rPr lang="fr-FR" sz="2000" dirty="0" err="1"/>
              <a:t>Cuchet</a:t>
            </a:r>
            <a:r>
              <a:rPr lang="fr-FR" sz="2000" dirty="0"/>
              <a:t>  </a:t>
            </a:r>
            <a:r>
              <a:rPr lang="fr-FR" sz="2000" b="0" dirty="0">
                <a:solidFill>
                  <a:srgbClr val="0070C0"/>
                </a:solidFill>
                <a:hlinkClick r:id="rId3"/>
              </a:rPr>
              <a:t>celine.cuchet@reseau.sncf.fr</a:t>
            </a:r>
            <a:r>
              <a:rPr lang="fr-FR" sz="2000" b="0" dirty="0">
                <a:solidFill>
                  <a:srgbClr val="0070C0"/>
                </a:solidFill>
              </a:rPr>
              <a:t> </a:t>
            </a:r>
          </a:p>
          <a:p>
            <a:pPr lvl="1">
              <a:defRPr/>
            </a:pPr>
            <a:r>
              <a:rPr lang="fr-FR" sz="2000" dirty="0" smtClean="0"/>
              <a:t>Environnement</a:t>
            </a:r>
            <a:r>
              <a:rPr lang="fr-FR" sz="1800" dirty="0"/>
              <a:t>: </a:t>
            </a:r>
            <a:endParaRPr lang="fr-FR" sz="180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2000" dirty="0"/>
              <a:t>Julien </a:t>
            </a:r>
            <a:r>
              <a:rPr lang="fr-FR" sz="2000" dirty="0" err="1"/>
              <a:t>Loiselay</a:t>
            </a:r>
            <a:r>
              <a:rPr lang="fr-FR" sz="2000" dirty="0"/>
              <a:t> </a:t>
            </a:r>
            <a:r>
              <a:rPr lang="fr-FR" sz="2000" b="0" dirty="0"/>
              <a:t> </a:t>
            </a:r>
            <a:r>
              <a:rPr lang="fr-FR" sz="2000" b="0" dirty="0">
                <a:hlinkClick r:id="rId4"/>
              </a:rPr>
              <a:t>julien.loiselay@reseau.sncf.fr</a:t>
            </a:r>
            <a:r>
              <a:rPr lang="fr-FR" sz="2000" b="0" dirty="0"/>
              <a:t> </a:t>
            </a:r>
          </a:p>
          <a:p>
            <a:pPr lvl="1">
              <a:buFont typeface="Wingdings"/>
              <a:buChar char="è"/>
              <a:defRPr/>
            </a:pPr>
            <a:endParaRPr lang="fr-FR" sz="1800" dirty="0" smtClean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Informations et contacts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195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17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268760"/>
            <a:ext cx="7683251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anchor="t" anchorCtr="0"/>
          <a:lstStyle/>
          <a:p>
            <a:pPr lvl="1" indent="-342900">
              <a:spcBef>
                <a:spcPts val="600"/>
              </a:spcBef>
              <a:spcAft>
                <a:spcPts val="1800"/>
              </a:spcAft>
            </a:pPr>
            <a:r>
              <a:rPr lang="fr-FR" sz="4800" cap="all" dirty="0"/>
              <a:t>Le projet ET </a:t>
            </a:r>
            <a:r>
              <a:rPr lang="fr-FR" sz="4800" cap="all" dirty="0" smtClean="0"/>
              <a:t>LES BENEFICES </a:t>
            </a:r>
            <a:r>
              <a:rPr lang="fr-FR" sz="4800" cap="all" dirty="0"/>
              <a:t>ATTENDUS EN MATIERE DE DESSERTE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/>
              <a:t>2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27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18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enjeux du projet LNPN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Interview de Monsieur François </a:t>
            </a:r>
            <a:r>
              <a:rPr lang="fr-FR" sz="2400" dirty="0" err="1" smtClean="0">
                <a:solidFill>
                  <a:schemeClr val="accent1"/>
                </a:solidFill>
              </a:rPr>
              <a:t>Philizot</a:t>
            </a:r>
            <a:endParaRPr lang="fr-FR" sz="24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Président du comité de pilotage de la ligne nouvelle Paris-Normandie 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/>
              <a:t>Délégué interministériel au développement de la vallée de la Seine</a:t>
            </a:r>
          </a:p>
          <a:p>
            <a:pPr lvl="1" algn="just"/>
            <a:endParaRPr lang="fr-FR" sz="1800" dirty="0" smtClean="0"/>
          </a:p>
          <a:p>
            <a:pPr lvl="1" algn="just"/>
            <a:endParaRPr lang="fr-FR" sz="1600" dirty="0" smtClean="0"/>
          </a:p>
          <a:p>
            <a:pPr marL="312738" lvl="1" indent="0" algn="just">
              <a:buNone/>
            </a:pP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1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3768043" y="3429000"/>
            <a:ext cx="3573534" cy="835960"/>
          </a:xfrm>
          <a:prstGeom prst="rect">
            <a:avLst/>
          </a:prstGeom>
          <a:solidFill>
            <a:srgbClr val="F6C70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360000" tIns="45720" rIns="360000" bIns="45720" numCol="1" rtlCol="0" anchor="t" anchorCtr="0" compatLnSpc="1">
            <a:prstTxWarp prst="textNoShape">
              <a:avLst/>
            </a:prstTxWarp>
          </a:bodyPr>
          <a:lstStyle/>
          <a:p>
            <a:pPr marL="0" lvl="1" algn="ctr"/>
            <a:r>
              <a:rPr lang="fr-FR" sz="1200" b="1" dirty="0"/>
              <a:t>ETUDES </a:t>
            </a:r>
            <a:r>
              <a:rPr lang="fr-FR" sz="1200" b="1" dirty="0" smtClean="0"/>
              <a:t>:</a:t>
            </a:r>
          </a:p>
          <a:p>
            <a:pPr marL="0" lvl="1" algn="ctr"/>
            <a:r>
              <a:rPr lang="fr-FR" sz="1200" b="1" i="1" dirty="0" smtClean="0"/>
              <a:t>(concertation vagues 2 et 3)</a:t>
            </a:r>
            <a:endParaRPr lang="fr-FR" sz="1200" b="1" i="1" dirty="0"/>
          </a:p>
          <a:p>
            <a:pPr marL="0" lvl="1" algn="ctr"/>
            <a:r>
              <a:rPr lang="fr-FR" sz="1200" dirty="0" smtClean="0"/>
              <a:t>Capacité exploitation, Infrastructure, </a:t>
            </a:r>
            <a:r>
              <a:rPr lang="fr-FR" sz="1200" dirty="0"/>
              <a:t>Trafic, Socio-économie…</a:t>
            </a:r>
          </a:p>
        </p:txBody>
      </p:sp>
      <p:sp>
        <p:nvSpPr>
          <p:cNvPr id="34" name="Ellipse 33"/>
          <p:cNvSpPr/>
          <p:nvPr/>
        </p:nvSpPr>
        <p:spPr bwMode="auto">
          <a:xfrm>
            <a:off x="2195736" y="3607147"/>
            <a:ext cx="1829684" cy="1442033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/>
          </a:p>
        </p:txBody>
      </p:sp>
      <p:sp>
        <p:nvSpPr>
          <p:cNvPr id="38" name="Rectangle 37"/>
          <p:cNvSpPr/>
          <p:nvPr/>
        </p:nvSpPr>
        <p:spPr>
          <a:xfrm>
            <a:off x="2159732" y="3717032"/>
            <a:ext cx="1888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/>
              <a:t>CADRAGE DES ETUDES :</a:t>
            </a:r>
          </a:p>
          <a:p>
            <a:pPr algn="ctr"/>
            <a:r>
              <a:rPr lang="fr-FR" sz="1200" b="1" i="1" dirty="0" smtClean="0"/>
              <a:t>(concertation vague 1</a:t>
            </a:r>
            <a:r>
              <a:rPr lang="fr-FR" sz="1200" b="1" i="1" dirty="0"/>
              <a:t>)</a:t>
            </a:r>
          </a:p>
          <a:p>
            <a:pPr lvl="0" algn="ctr"/>
            <a:r>
              <a:rPr lang="fr-FR" sz="1200" dirty="0" smtClean="0"/>
              <a:t>Objectifs « transport »</a:t>
            </a:r>
          </a:p>
          <a:p>
            <a:pPr lvl="0" algn="ctr"/>
            <a:r>
              <a:rPr lang="fr-FR" sz="1200" dirty="0" smtClean="0"/>
              <a:t> Scenarios de desserte à l’étude (projet cible)</a:t>
            </a:r>
            <a:endParaRPr lang="fr-FR" sz="120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462578" y="3175099"/>
            <a:ext cx="3980744" cy="135929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1" algn="ctr"/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Dessertes : Avancement des études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517525" y="1124744"/>
            <a:ext cx="8302947" cy="504056"/>
          </a:xfrm>
        </p:spPr>
        <p:txBody>
          <a:bodyPr/>
          <a:lstStyle/>
          <a:p>
            <a:r>
              <a:rPr lang="fr-FR" sz="2200" dirty="0" smtClean="0"/>
              <a:t>Démarche de l’étape 1 des EPEUP: </a:t>
            </a:r>
            <a:endParaRPr lang="fr-FR" sz="1600" kern="120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 bwMode="auto">
          <a:xfrm>
            <a:off x="652425" y="2354156"/>
            <a:ext cx="769087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Connecteur droit 24"/>
          <p:cNvCxnSpPr/>
          <p:nvPr/>
        </p:nvCxnSpPr>
        <p:spPr bwMode="auto">
          <a:xfrm>
            <a:off x="7407200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 bwMode="auto">
          <a:xfrm>
            <a:off x="2267744" y="195981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2015</a:t>
            </a:r>
            <a:endParaRPr lang="fr-FR" sz="16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4824028" y="195981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2016</a:t>
            </a:r>
            <a:endParaRPr lang="fr-FR" sz="16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2443972" y="3765228"/>
            <a:ext cx="1068166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2291643" y="4774032"/>
            <a:ext cx="1201088" cy="16225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endParaRPr lang="fr-FR" sz="1200" dirty="0"/>
          </a:p>
        </p:txBody>
      </p:sp>
      <p:sp>
        <p:nvSpPr>
          <p:cNvPr id="32" name="Ellipse 31"/>
          <p:cNvSpPr/>
          <p:nvPr/>
        </p:nvSpPr>
        <p:spPr bwMode="auto">
          <a:xfrm>
            <a:off x="369851" y="4075199"/>
            <a:ext cx="1861889" cy="1190005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 smtClean="0"/>
          </a:p>
        </p:txBody>
      </p:sp>
      <p:sp>
        <p:nvSpPr>
          <p:cNvPr id="33" name="Rectangle 32"/>
          <p:cNvSpPr/>
          <p:nvPr/>
        </p:nvSpPr>
        <p:spPr>
          <a:xfrm>
            <a:off x="386327" y="4162369"/>
            <a:ext cx="1828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200" b="1" dirty="0">
                <a:solidFill>
                  <a:srgbClr val="000000"/>
                </a:solidFill>
              </a:rPr>
              <a:t>ENTRANTS :</a:t>
            </a:r>
          </a:p>
          <a:p>
            <a:pPr lvl="0" algn="ctr"/>
            <a:r>
              <a:rPr lang="fr-FR" sz="1200" dirty="0"/>
              <a:t>Débat public</a:t>
            </a:r>
          </a:p>
          <a:p>
            <a:pPr lvl="0" algn="ctr"/>
            <a:r>
              <a:rPr lang="fr-FR" sz="1200" dirty="0"/>
              <a:t>Etudes d’optimisation</a:t>
            </a:r>
          </a:p>
          <a:p>
            <a:pPr lvl="0" algn="ctr"/>
            <a:r>
              <a:rPr lang="fr-FR" sz="1200" dirty="0"/>
              <a:t>Mobilité 21</a:t>
            </a:r>
          </a:p>
          <a:p>
            <a:pPr lvl="0" algn="ctr"/>
            <a:r>
              <a:rPr lang="fr-FR" sz="1200" dirty="0"/>
              <a:t>Cadrage ministériel</a:t>
            </a:r>
          </a:p>
        </p:txBody>
      </p:sp>
      <p:sp>
        <p:nvSpPr>
          <p:cNvPr id="35" name="Ellipse 34"/>
          <p:cNvSpPr/>
          <p:nvPr/>
        </p:nvSpPr>
        <p:spPr bwMode="auto">
          <a:xfrm>
            <a:off x="7083164" y="2780928"/>
            <a:ext cx="1755068" cy="1291714"/>
          </a:xfrm>
          <a:prstGeom prst="ellipse">
            <a:avLst/>
          </a:prstGeom>
          <a:solidFill>
            <a:srgbClr val="FF99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fr-FR" sz="1100" dirty="0" smtClean="0"/>
          </a:p>
        </p:txBody>
      </p:sp>
      <p:sp>
        <p:nvSpPr>
          <p:cNvPr id="36" name="Rectangle 35"/>
          <p:cNvSpPr/>
          <p:nvPr/>
        </p:nvSpPr>
        <p:spPr bwMode="auto">
          <a:xfrm>
            <a:off x="3768043" y="3156815"/>
            <a:ext cx="3432261" cy="6992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150000"/>
              </a:lnSpc>
            </a:pPr>
            <a:endParaRPr lang="fr-FR" sz="1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7155172" y="2816932"/>
            <a:ext cx="1692187" cy="12827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200" b="1" dirty="0" smtClean="0"/>
              <a:t>FINALITE ETAPE 1 : </a:t>
            </a:r>
            <a:r>
              <a:rPr lang="fr-FR" sz="1200" dirty="0" smtClean="0"/>
              <a:t>Scénarios </a:t>
            </a:r>
            <a:r>
              <a:rPr lang="fr-FR" sz="1200" dirty="0"/>
              <a:t>compatibles avec le choix d’une 1 ZPP unique sur les sections prioritaires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7227180" y="1959818"/>
            <a:ext cx="2565400" cy="2793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fr-FR" sz="1600" b="1" dirty="0" smtClean="0"/>
              <a:t>2017</a:t>
            </a:r>
          </a:p>
          <a:p>
            <a:pPr lvl="0" algn="ctr"/>
            <a:endParaRPr lang="fr-FR" sz="1600" b="1" dirty="0"/>
          </a:p>
        </p:txBody>
      </p:sp>
      <p:cxnSp>
        <p:nvCxnSpPr>
          <p:cNvPr id="21" name="Connecteur droit 20"/>
          <p:cNvCxnSpPr/>
          <p:nvPr/>
        </p:nvCxnSpPr>
        <p:spPr bwMode="auto">
          <a:xfrm>
            <a:off x="4822825" y="2236830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>
            <a:off x="2291643" y="2240868"/>
            <a:ext cx="0" cy="216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2144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Questionnaire des fonctionnalités attendues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07247"/>
            <a:ext cx="3492388" cy="4942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 bwMode="auto">
          <a:xfrm>
            <a:off x="4644008" y="1007247"/>
            <a:ext cx="4176464" cy="4932694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63604" y="1700808"/>
            <a:ext cx="4356868" cy="3600986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598488" lvl="1" indent="-2857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Intégration des besoins fret et voyageurs</a:t>
            </a:r>
          </a:p>
          <a:p>
            <a:pPr marL="598488" lvl="1" indent="-2857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Approfondissement des attentes à l’échelle des territoires par rapport aux études préalables au débat public</a:t>
            </a:r>
          </a:p>
          <a:p>
            <a:pPr marL="598488" lvl="1" indent="-2857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Hiérarchisation des attentes associées aux gares nouvelles</a:t>
            </a:r>
          </a:p>
          <a:p>
            <a:pPr lvl="1">
              <a:spcBef>
                <a:spcPct val="20000"/>
              </a:spcBef>
              <a:spcAft>
                <a:spcPts val="1200"/>
              </a:spcAft>
              <a:buSzPct val="90000"/>
              <a:defRPr/>
            </a:pPr>
            <a:endParaRPr lang="fr-FR" sz="1700" dirty="0" smtClean="0"/>
          </a:p>
          <a:p>
            <a:pPr lvl="1">
              <a:spcBef>
                <a:spcPct val="20000"/>
              </a:spcBef>
              <a:spcAft>
                <a:spcPts val="1200"/>
              </a:spcAft>
              <a:buSzPct val="90000"/>
              <a:defRPr/>
            </a:pPr>
            <a:r>
              <a:rPr lang="fr-FR" sz="1700" b="1" i="1" dirty="0" smtClean="0"/>
              <a:t>	Un document de synthèse en 	cours de production</a:t>
            </a:r>
            <a:endParaRPr lang="fr-FR" sz="1700" b="1" i="1" kern="0" dirty="0"/>
          </a:p>
        </p:txBody>
      </p:sp>
    </p:spTree>
    <p:extLst>
      <p:ext uri="{BB962C8B-B14F-4D97-AF65-F5344CB8AC3E}">
        <p14:creationId xmlns:p14="http://schemas.microsoft.com/office/powerpoint/2010/main" val="318983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500723" y="2204864"/>
            <a:ext cx="794067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fr-FR" sz="1800" kern="0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fr-FR" sz="1600" b="0" kern="0" dirty="0" smtClean="0"/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sz="1600" kern="0" dirty="0" smtClean="0"/>
          </a:p>
          <a:p>
            <a:endParaRPr lang="fr-FR" sz="1800" kern="0" dirty="0" smtClean="0"/>
          </a:p>
          <a:p>
            <a:pPr lvl="1" algn="just"/>
            <a:endParaRPr lang="fr-FR" sz="1600" b="0" kern="0" dirty="0" smtClean="0"/>
          </a:p>
          <a:p>
            <a:pPr marL="2027237" lvl="2" indent="-361950">
              <a:buFont typeface="Symbol" charset="0"/>
              <a:buNone/>
            </a:pPr>
            <a:endParaRPr lang="fr-FR" sz="1500" kern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Fonctionnalités </a:t>
            </a:r>
            <a:r>
              <a:rPr lang="fr-FR" dirty="0"/>
              <a:t>attendues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gray">
          <a:xfrm>
            <a:off x="491093" y="1088740"/>
            <a:ext cx="7940675" cy="3060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2200" kern="0" dirty="0" smtClean="0"/>
              <a:t>Attentes exprimées concernant le Fret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 smtClean="0"/>
              <a:t>Améliorer la visibilité sur la disponibilité des sillons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/>
              <a:t>Améliorer la fiabilité des temps de parcours (éviter les « stockages » de trains en attente de libération de sillons fret)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 smtClean="0"/>
              <a:t>Augmentation du nombre de sillons, prise en compte des besoins des ports (HAROPA..) et </a:t>
            </a:r>
            <a:r>
              <a:rPr lang="fr-FR" sz="1800" b="0" kern="0" dirty="0"/>
              <a:t>des </a:t>
            </a:r>
            <a:r>
              <a:rPr lang="fr-FR" sz="1800" b="0" kern="0" dirty="0" smtClean="0"/>
              <a:t>territoires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b="0" kern="0" dirty="0" smtClean="0"/>
              <a:t>Coordination </a:t>
            </a:r>
            <a:r>
              <a:rPr lang="fr-FR" sz="1800" b="0" kern="0" dirty="0"/>
              <a:t>des </a:t>
            </a:r>
            <a:r>
              <a:rPr lang="fr-FR" sz="1800" b="0" kern="0" dirty="0" smtClean="0"/>
              <a:t>différents </a:t>
            </a:r>
            <a:r>
              <a:rPr lang="fr-FR" sz="1800" b="0" kern="0" dirty="0"/>
              <a:t>itinéraires (historique, via Gisors, via </a:t>
            </a:r>
            <a:r>
              <a:rPr lang="fr-FR" sz="1800" b="0" kern="0" dirty="0" smtClean="0"/>
              <a:t>Amiens..) </a:t>
            </a:r>
          </a:p>
          <a:p>
            <a:endParaRPr lang="fr-FR" sz="1800" kern="0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fr-FR" sz="1400" b="0" kern="0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fr-FR" sz="1600" b="0" kern="0" dirty="0" smtClean="0"/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1600" b="0" kern="0" dirty="0" smtClean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sz="1600" kern="0" dirty="0" smtClean="0"/>
          </a:p>
          <a:p>
            <a:endParaRPr lang="fr-FR" sz="1800" kern="0" dirty="0" smtClean="0"/>
          </a:p>
          <a:p>
            <a:pPr lvl="1" algn="just"/>
            <a:endParaRPr lang="fr-FR" sz="1600" b="0" kern="0" dirty="0" smtClean="0"/>
          </a:p>
          <a:p>
            <a:pPr marL="2027237" lvl="2" indent="-361950">
              <a:buFont typeface="Symbol" charset="0"/>
              <a:buNone/>
            </a:pPr>
            <a:endParaRPr lang="fr-FR" sz="1500" kern="0" dirty="0"/>
          </a:p>
        </p:txBody>
      </p:sp>
    </p:spTree>
    <p:extLst>
      <p:ext uri="{BB962C8B-B14F-4D97-AF65-F5344CB8AC3E}">
        <p14:creationId xmlns:p14="http://schemas.microsoft.com/office/powerpoint/2010/main" val="144367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0" y="1404156"/>
            <a:ext cx="9144000" cy="545384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36000" tIns="108000" rIns="288000" bIns="108000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ts val="16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000" b="1" kern="0" dirty="0" smtClean="0"/>
              <a:t>Grands objectifs « transport » à la suite de vague 1 de concertation :</a:t>
            </a:r>
            <a:endParaRPr lang="fr-FR" sz="2000" b="1" kern="0" dirty="0"/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>
                <a:solidFill>
                  <a:srgbClr val="000000"/>
                </a:solidFill>
              </a:rPr>
              <a:t>Permettre un saut en régularité </a:t>
            </a:r>
            <a:r>
              <a:rPr lang="fr-FR" sz="1600" dirty="0" smtClean="0">
                <a:solidFill>
                  <a:srgbClr val="000000"/>
                </a:solidFill>
              </a:rPr>
              <a:t>: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Axes Paris - Le Havre / Caen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Axe Paris - Mantes</a:t>
            </a:r>
            <a:endParaRPr lang="fr-FR" sz="1600" dirty="0">
              <a:solidFill>
                <a:srgbClr val="000000"/>
              </a:solidFill>
            </a:endParaRP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/>
              <a:t>Améliorer le </a:t>
            </a:r>
            <a:r>
              <a:rPr lang="fr-FR" sz="1600" dirty="0"/>
              <a:t>temps de </a:t>
            </a:r>
            <a:r>
              <a:rPr lang="fr-FR" sz="1600" dirty="0" smtClean="0"/>
              <a:t>parcours et la </a:t>
            </a:r>
            <a:r>
              <a:rPr lang="fr-FR" sz="1600" dirty="0"/>
              <a:t>fréquence </a:t>
            </a:r>
            <a:r>
              <a:rPr lang="fr-FR" sz="1600" dirty="0" smtClean="0"/>
              <a:t>sur </a:t>
            </a:r>
            <a:r>
              <a:rPr lang="fr-FR" sz="1600" dirty="0"/>
              <a:t>les longues distances : </a:t>
            </a:r>
          </a:p>
          <a:p>
            <a:pPr marL="1200150" lvl="2" indent="-28575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/>
              <a:t>Axe Paris - Caen</a:t>
            </a:r>
          </a:p>
          <a:p>
            <a:pPr marL="1200150" lvl="2" indent="-28575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/>
              <a:t>Axe </a:t>
            </a:r>
            <a:r>
              <a:rPr lang="fr-FR" sz="1600" dirty="0"/>
              <a:t>Paris </a:t>
            </a:r>
            <a:r>
              <a:rPr lang="fr-FR" sz="1600" dirty="0" smtClean="0"/>
              <a:t>- Le Havre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>
                <a:solidFill>
                  <a:srgbClr val="000000"/>
                </a:solidFill>
              </a:rPr>
              <a:t>Améliorer les relations entre agglomérations normandes :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Relation Caen - Rouen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Relation Rouen - Evreux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fr-FR" sz="1600" dirty="0">
                <a:solidFill>
                  <a:srgbClr val="000000"/>
                </a:solidFill>
              </a:rPr>
              <a:t>Faciliter le développement des dessertes de chaque territoire </a:t>
            </a:r>
            <a:r>
              <a:rPr lang="fr-FR" sz="1600" dirty="0" smtClean="0">
                <a:solidFill>
                  <a:srgbClr val="000000"/>
                </a:solidFill>
              </a:rPr>
              <a:t>:</a:t>
            </a:r>
          </a:p>
          <a:p>
            <a:pPr marL="1257300" lvl="2" indent="-342900" algn="just">
              <a:lnSpc>
                <a:spcPts val="19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Dégager des capacités pour le trafic voyageurs entre Mantes et La Défense pour permettre l’évolution du RER E, du RER A et du </a:t>
            </a:r>
            <a:r>
              <a:rPr lang="fr-FR" sz="1600" dirty="0" smtClean="0">
                <a:solidFill>
                  <a:srgbClr val="000000"/>
                </a:solidFill>
              </a:rPr>
              <a:t>réseau </a:t>
            </a:r>
            <a:r>
              <a:rPr lang="fr-FR" sz="1600" dirty="0">
                <a:solidFill>
                  <a:srgbClr val="000000"/>
                </a:solidFill>
              </a:rPr>
              <a:t>f</a:t>
            </a:r>
            <a:r>
              <a:rPr lang="fr-FR" sz="1600" dirty="0" smtClean="0">
                <a:solidFill>
                  <a:srgbClr val="000000"/>
                </a:solidFill>
              </a:rPr>
              <a:t>rancilien</a:t>
            </a:r>
            <a:endParaRPr lang="fr-FR" sz="1600" dirty="0">
              <a:solidFill>
                <a:srgbClr val="000000"/>
              </a:solidFill>
            </a:endParaRP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Développer et diversifier </a:t>
            </a:r>
            <a:r>
              <a:rPr lang="fr-FR" sz="1600" dirty="0">
                <a:solidFill>
                  <a:srgbClr val="000000"/>
                </a:solidFill>
              </a:rPr>
              <a:t>l’offre autour du nœud de </a:t>
            </a:r>
            <a:r>
              <a:rPr lang="fr-FR" sz="1600" dirty="0" smtClean="0">
                <a:solidFill>
                  <a:srgbClr val="000000"/>
                </a:solidFill>
              </a:rPr>
              <a:t>Rouen</a:t>
            </a:r>
          </a:p>
          <a:p>
            <a:pPr marL="12573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Développer l’offre métropolitaine de Caen </a:t>
            </a:r>
          </a:p>
          <a:p>
            <a:pPr marL="7992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0000"/>
                </a:solidFill>
              </a:rPr>
              <a:t>Faciliter les échanges entre territoires normands et </a:t>
            </a:r>
            <a:r>
              <a:rPr lang="fr-FR" sz="1600" dirty="0" smtClean="0">
                <a:solidFill>
                  <a:srgbClr val="000000"/>
                </a:solidFill>
              </a:rPr>
              <a:t>franciliens</a:t>
            </a:r>
          </a:p>
          <a:p>
            <a:pPr marL="799200" lvl="2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rgbClr val="000000"/>
                </a:solidFill>
              </a:rPr>
              <a:t>Permettre une desserte performante de Mantes 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>
                <a:solidFill>
                  <a:srgbClr val="000000"/>
                </a:solidFill>
              </a:rPr>
              <a:t>Permettre </a:t>
            </a:r>
            <a:r>
              <a:rPr lang="fr-FR" sz="1600" dirty="0">
                <a:solidFill>
                  <a:srgbClr val="000000"/>
                </a:solidFill>
              </a:rPr>
              <a:t>le développement du </a:t>
            </a:r>
            <a:r>
              <a:rPr lang="fr-FR" sz="1600" dirty="0" smtClean="0">
                <a:solidFill>
                  <a:srgbClr val="000000"/>
                </a:solidFill>
              </a:rPr>
              <a:t>Fret</a:t>
            </a:r>
            <a:endParaRPr lang="fr-FR" sz="1600" dirty="0"/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/>
              <a:t>Faciliter </a:t>
            </a:r>
            <a:r>
              <a:rPr lang="fr-FR" sz="1600" dirty="0"/>
              <a:t>l’accès de la Normandie au quartier d’affaire de La </a:t>
            </a:r>
            <a:r>
              <a:rPr lang="fr-FR" sz="1600" dirty="0" smtClean="0"/>
              <a:t>Défense</a:t>
            </a:r>
          </a:p>
          <a:p>
            <a:pPr marL="800100" lvl="1" indent="-342900" algn="just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fr-FR" sz="1600" dirty="0" smtClean="0"/>
              <a:t>Faciliter </a:t>
            </a:r>
            <a:r>
              <a:rPr lang="fr-FR" sz="1600" dirty="0"/>
              <a:t>l’accès à Roissy (aux </a:t>
            </a:r>
            <a:r>
              <a:rPr lang="fr-FR" sz="1600" dirty="0" smtClean="0"/>
              <a:t>aéroports…)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342900" lvl="0" indent="-342900" algn="just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fr-FR" sz="1600" dirty="0" smtClean="0">
              <a:solidFill>
                <a:srgbClr val="000000"/>
              </a:solidFill>
            </a:endParaRPr>
          </a:p>
          <a:p>
            <a:pPr marL="342900" lvl="0" indent="-342900" algn="just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fr-FR" sz="1600" dirty="0">
              <a:solidFill>
                <a:srgbClr val="000000"/>
              </a:solidFill>
            </a:endParaRPr>
          </a:p>
          <a:p>
            <a:pPr algn="just">
              <a:spcBef>
                <a:spcPts val="400"/>
              </a:spcBef>
              <a:spcAft>
                <a:spcPts val="400"/>
              </a:spcAft>
            </a:pPr>
            <a:endParaRPr lang="fr-FR" sz="1600" dirty="0"/>
          </a:p>
          <a:p>
            <a:pPr lvl="1"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1800" kern="0" dirty="0" smtClean="0">
              <a:latin typeface="+mn-lt"/>
              <a:ea typeface="+mn-ea"/>
            </a:endParaRPr>
          </a:p>
          <a:p>
            <a:pPr marL="742950" lvl="1" indent="-28575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ü"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027237" marR="0" lvl="2" indent="-3619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Symbol" charset="0"/>
              <a:buNone/>
              <a:tabLst/>
              <a:defRPr/>
            </a:pPr>
            <a:endParaRPr kumimoji="0" lang="fr-FR" sz="1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836712"/>
            <a:ext cx="9144000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1600"/>
              </a:lnSpc>
              <a:spcAft>
                <a:spcPts val="600"/>
              </a:spcAft>
            </a:pPr>
            <a:r>
              <a:rPr lang="fr-FR" sz="1800" b="1" i="1" kern="0" dirty="0"/>
              <a:t>Base </a:t>
            </a:r>
            <a:r>
              <a:rPr lang="fr-FR" sz="1800" b="1" i="1" kern="0" dirty="0" smtClean="0"/>
              <a:t>d’objectifs :</a:t>
            </a:r>
            <a:r>
              <a:rPr lang="fr-FR" sz="1800" i="1" dirty="0" smtClean="0"/>
              <a:t>  </a:t>
            </a:r>
            <a:r>
              <a:rPr lang="fr-FR" sz="1600" i="1" dirty="0" smtClean="0"/>
              <a:t>améliorer </a:t>
            </a:r>
            <a:r>
              <a:rPr lang="fr-FR" sz="1600" i="1" dirty="0"/>
              <a:t>la qualité de service </a:t>
            </a:r>
            <a:r>
              <a:rPr lang="fr-FR" sz="1600" i="1" dirty="0" smtClean="0"/>
              <a:t>(régularité</a:t>
            </a:r>
            <a:r>
              <a:rPr lang="fr-FR" sz="1600" i="1" dirty="0"/>
              <a:t>, ponctualité, </a:t>
            </a:r>
            <a:r>
              <a:rPr lang="fr-FR" sz="1600" i="1" dirty="0" smtClean="0"/>
              <a:t>confort);      augmenter </a:t>
            </a:r>
            <a:r>
              <a:rPr lang="fr-FR" sz="1600" i="1" dirty="0"/>
              <a:t>la fréquence et le nombre de dessertes </a:t>
            </a:r>
            <a:r>
              <a:rPr lang="fr-FR" sz="1600" i="1" dirty="0" smtClean="0"/>
              <a:t>ferroviaires; réduire </a:t>
            </a:r>
            <a:r>
              <a:rPr lang="fr-FR" sz="1600" i="1" dirty="0"/>
              <a:t>les temps de parcours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899275" cy="838200"/>
          </a:xfrm>
        </p:spPr>
        <p:txBody>
          <a:bodyPr/>
          <a:lstStyle/>
          <a:p>
            <a:r>
              <a:rPr lang="fr-FR" dirty="0" smtClean="0"/>
              <a:t>Objectifs «TRANSPORT»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78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Dessertes</a:t>
            </a:r>
            <a:endParaRPr lang="fr-FR" sz="2000" dirty="0">
              <a:solidFill>
                <a:srgbClr val="FFFF00"/>
              </a:solidFill>
            </a:endParaRPr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120571"/>
              </p:ext>
            </p:extLst>
          </p:nvPr>
        </p:nvGraphicFramePr>
        <p:xfrm>
          <a:off x="107504" y="2127602"/>
          <a:ext cx="8820250" cy="290294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2641052"/>
                <a:gridCol w="3006730"/>
                <a:gridCol w="3172468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Aujourd’hui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Cherbourg - Paris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/ Trouville - Paris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Evreux centre - Paris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omnibus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rapide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omnibus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rapide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832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Evreux centre - Rouen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0 </a:t>
                      </a:r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(Cars)</a:t>
                      </a: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200" b="0" i="0" dirty="0" smtClean="0">
                          <a:solidFill>
                            <a:schemeClr val="tx1"/>
                          </a:solidFill>
                        </a:rPr>
                        <a:t>trains par heure</a:t>
                      </a:r>
                      <a:endParaRPr lang="fr-FR" sz="12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– Lisieux – Rouen 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 par heure (par Serquigny) 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 à 3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trains Caen - Rouen rapides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trains Lisieux – Rouen (par Serquigny) </a:t>
                      </a:r>
                      <a:endParaRPr lang="fr-FR" sz="12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St Lo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trains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 Paris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Mézidon / Alençon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 Alençon 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par heure +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rapides Alençon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 - Cherbourg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0" i="1" dirty="0" smtClean="0">
                          <a:solidFill>
                            <a:schemeClr val="tx1"/>
                          </a:solidFill>
                        </a:rPr>
                        <a:t>Caen</a:t>
                      </a:r>
                      <a:r>
                        <a:rPr lang="fr-FR" sz="1200" b="0" i="1" baseline="0" dirty="0" smtClean="0">
                          <a:solidFill>
                            <a:schemeClr val="tx1"/>
                          </a:solidFill>
                        </a:rPr>
                        <a:t> - Lisieux</a:t>
                      </a:r>
                      <a:endParaRPr lang="fr-F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 + 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rapides + 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omnibus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37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24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6495119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sz="4800" cap="all" dirty="0" smtClean="0"/>
              <a:t>FOCUS sur la section PRIORITAIRE mantes-</a:t>
            </a:r>
            <a:r>
              <a:rPr lang="fr-FR" sz="4800" cap="all" dirty="0" err="1" smtClean="0"/>
              <a:t>evreux</a:t>
            </a:r>
            <a:endParaRPr lang="fr-FR" sz="4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 smtClean="0"/>
              <a:t>3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25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719255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2">
              <a:lnSpc>
                <a:spcPct val="75000"/>
              </a:lnSpc>
              <a:defRPr/>
            </a:pPr>
            <a:r>
              <a:rPr lang="fr-FR" sz="4800" dirty="0" smtClean="0"/>
              <a:t>ETUDES </a:t>
            </a:r>
            <a:r>
              <a:rPr lang="fr-FR" sz="4800" dirty="0"/>
              <a:t>ENVIRONNEMENTALES : LES ENJEUX DU TERRITOIRE</a:t>
            </a:r>
            <a:r>
              <a:rPr lang="fr-FR" sz="4800" i="1" cap="all" dirty="0">
                <a:solidFill>
                  <a:srgbClr val="00B050"/>
                </a:solidFill>
              </a:rPr>
              <a:t/>
            </a:r>
            <a:br>
              <a:rPr lang="fr-FR" sz="4800" i="1" cap="all" dirty="0">
                <a:solidFill>
                  <a:srgbClr val="00B050"/>
                </a:solidFill>
              </a:rPr>
            </a:br>
            <a:endParaRPr lang="fr-FR" sz="4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 smtClean="0"/>
              <a:t>4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Les enjeux du territoire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124744"/>
            <a:ext cx="7940675" cy="4653880"/>
          </a:xfrm>
        </p:spPr>
        <p:txBody>
          <a:bodyPr/>
          <a:lstStyle/>
          <a:p>
            <a:pPr algn="ctr"/>
            <a:r>
              <a:rPr lang="fr-FR" dirty="0"/>
              <a:t>En étape 1: rechercher l’inscription territoriale de moindre impact potentiel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Acquérir </a:t>
            </a:r>
            <a:r>
              <a:rPr lang="fr-FR" dirty="0">
                <a:solidFill>
                  <a:srgbClr val="FF0000"/>
                </a:solidFill>
              </a:rPr>
              <a:t>la connaissance des territoires </a:t>
            </a:r>
            <a:r>
              <a:rPr lang="fr-FR" dirty="0"/>
              <a:t>pour l’ensemble des thématiques liées au milieu humain, au milieu naturel, et au milieu physique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>
                <a:solidFill>
                  <a:srgbClr val="FF0000"/>
                </a:solidFill>
              </a:rPr>
              <a:t>Hiérarchiser les enjeux </a:t>
            </a:r>
            <a:r>
              <a:rPr lang="fr-FR" dirty="0"/>
              <a:t>du territoire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dirty="0"/>
              <a:t>Concevoir le projet en faisant valoir le </a:t>
            </a:r>
            <a:r>
              <a:rPr lang="fr-FR" dirty="0">
                <a:solidFill>
                  <a:srgbClr val="FF0000"/>
                </a:solidFill>
              </a:rPr>
              <a:t>principe Eviter – Réduire – Compenser</a:t>
            </a:r>
          </a:p>
          <a:p>
            <a:pPr marL="312738" lvl="1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>
                <a:solidFill>
                  <a:srgbClr val="FF0000"/>
                </a:solidFill>
              </a:rPr>
              <a:t>Identifier les  risques d’impacts </a:t>
            </a:r>
            <a:r>
              <a:rPr lang="fr-FR" dirty="0"/>
              <a:t>du projet et </a:t>
            </a:r>
            <a:r>
              <a:rPr lang="fr-FR" dirty="0">
                <a:solidFill>
                  <a:srgbClr val="FF0000"/>
                </a:solidFill>
              </a:rPr>
              <a:t>les mesures </a:t>
            </a:r>
            <a:r>
              <a:rPr lang="fr-FR" dirty="0"/>
              <a:t>nécessaires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pour leur suppression, leur réduction ou leur compensation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6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L’étape </a:t>
            </a:r>
            <a:r>
              <a:rPr lang="fr-FR" dirty="0"/>
              <a:t>1 </a:t>
            </a:r>
            <a:r>
              <a:rPr lang="fr-FR" dirty="0" smtClean="0"/>
              <a:t>Rappel </a:t>
            </a:r>
            <a:r>
              <a:rPr lang="fr-FR" dirty="0"/>
              <a:t>des 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908720"/>
            <a:ext cx="7940675" cy="4509864"/>
          </a:xfrm>
        </p:spPr>
        <p:txBody>
          <a:bodyPr/>
          <a:lstStyle/>
          <a:p>
            <a:r>
              <a:rPr lang="fr-FR" dirty="0" smtClean="0"/>
              <a:t>Comment </a:t>
            </a:r>
          </a:p>
          <a:p>
            <a:pPr lvl="1"/>
            <a:r>
              <a:rPr lang="fr-FR" dirty="0" smtClean="0"/>
              <a:t>Une méthodologie basée sur l’échange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Expliquer la démarche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Comprendre les attentes des acteurs du territoire</a:t>
            </a:r>
          </a:p>
          <a:p>
            <a:pPr lvl="1"/>
            <a:r>
              <a:rPr lang="fr-FR" dirty="0" smtClean="0"/>
              <a:t>Les enjeux et leur hiérarchisation : 1</a:t>
            </a:r>
            <a:r>
              <a:rPr lang="fr-FR" baseline="30000" dirty="0" smtClean="0"/>
              <a:t>ère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Acquérir des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connaissances complémentaires </a:t>
            </a:r>
            <a:r>
              <a:rPr lang="fr-FR" sz="1600" b="0" kern="1200" dirty="0">
                <a:cs typeface="+mn-cs"/>
              </a:rPr>
              <a:t>sur les territoires traversés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Tendre à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une vision partagée </a:t>
            </a:r>
            <a:r>
              <a:rPr lang="fr-FR" sz="1600" b="0" kern="1200" dirty="0">
                <a:cs typeface="+mn-cs"/>
              </a:rPr>
              <a:t>des enjeux et de leur hiérarchisation</a:t>
            </a:r>
          </a:p>
          <a:p>
            <a:pPr lvl="1"/>
            <a:r>
              <a:rPr lang="fr-FR" dirty="0" smtClean="0"/>
              <a:t>Définir et évaluer des zones de passage : 2</a:t>
            </a:r>
            <a:r>
              <a:rPr lang="fr-FR" baseline="30000" dirty="0" smtClean="0"/>
              <a:t>ème</a:t>
            </a:r>
            <a:r>
              <a:rPr lang="fr-FR" dirty="0" smtClean="0"/>
              <a:t> et 3</a:t>
            </a:r>
            <a:r>
              <a:rPr lang="fr-FR" baseline="30000" dirty="0" smtClean="0"/>
              <a:t>ème</a:t>
            </a:r>
            <a:r>
              <a:rPr lang="fr-FR" dirty="0" smtClean="0"/>
              <a:t> vague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Sur la base de 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premières prescriptions </a:t>
            </a:r>
            <a:r>
              <a:rPr lang="fr-FR" sz="1600" b="0" kern="1200" dirty="0">
                <a:cs typeface="+mn-cs"/>
              </a:rPr>
              <a:t>en faveur de l’intégration du projet dans son environnement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priorisant le principe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d’évitement </a:t>
            </a:r>
            <a:r>
              <a:rPr lang="fr-FR" sz="1600" b="0" kern="1200" dirty="0">
                <a:cs typeface="+mn-cs"/>
              </a:rPr>
              <a:t>des enjeux les plus forts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En tenant compte des</a:t>
            </a:r>
            <a:r>
              <a:rPr lang="fr-FR" sz="1600" b="0" kern="1200" dirty="0">
                <a:solidFill>
                  <a:srgbClr val="FF0000"/>
                </a:solidFill>
                <a:cs typeface="+mn-cs"/>
              </a:rPr>
              <a:t> particularités </a:t>
            </a:r>
            <a:r>
              <a:rPr lang="fr-FR" sz="1600" b="0" kern="1200" dirty="0">
                <a:cs typeface="+mn-cs"/>
              </a:rPr>
              <a:t>des orientations du projet </a:t>
            </a:r>
            <a:r>
              <a:rPr lang="fr-FR" sz="1600" b="0" kern="1200" dirty="0" smtClean="0">
                <a:cs typeface="+mn-cs"/>
              </a:rPr>
              <a:t>                       (souterrain</a:t>
            </a:r>
            <a:r>
              <a:rPr lang="fr-FR" sz="1600" b="0" kern="1200" dirty="0">
                <a:cs typeface="+mn-cs"/>
              </a:rPr>
              <a:t>, aérien)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865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Apports </a:t>
            </a:r>
            <a:r>
              <a:rPr lang="fr-FR" dirty="0"/>
              <a:t>des ateliers de concertation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28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707356" y="1014467"/>
            <a:ext cx="7750844" cy="478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Clr>
                <a:srgbClr val="FA1035"/>
              </a:buClr>
              <a:buNone/>
            </a:pPr>
            <a:r>
              <a:rPr lang="fr-FR" sz="1800" dirty="0" smtClean="0">
                <a:solidFill>
                  <a:srgbClr val="FA1035"/>
                </a:solidFill>
              </a:rPr>
              <a:t>L’expertise des acteurs du territoire intégrée dans le recueil des enjeux</a:t>
            </a:r>
          </a:p>
          <a:p>
            <a:pPr marL="312738" lvl="1" indent="0" algn="just">
              <a:buClr>
                <a:srgbClr val="FA1035"/>
              </a:buClr>
              <a:buNone/>
            </a:pPr>
            <a:endParaRPr lang="fr-FR" sz="1800" dirty="0">
              <a:solidFill>
                <a:srgbClr val="FA1035"/>
              </a:solidFill>
            </a:endParaRPr>
          </a:p>
          <a:p>
            <a:pPr lvl="1"/>
            <a:r>
              <a:rPr lang="fr-FR" dirty="0" smtClean="0"/>
              <a:t>3 ateliers de concertation d’une journée, associant les techniciens des institutions (DREAL, DRIEA, conseils départementaux, communauté de communes, chambres d’agriculture, etc…) et les associations (Nature environnement, collectifs d’association de défense, etc..)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recueil des données de caractérisation du milieu agricole réalisé par les chambres d’agriculture de l’aire d’études et piloté par la chambre d’agriculture de l’Eure</a:t>
            </a:r>
          </a:p>
          <a:p>
            <a:pPr marL="312738" lvl="1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Un enrichissement des données par des compléments dans les thèmes à enjeux et dans le recueil des informations</a:t>
            </a:r>
          </a:p>
          <a:p>
            <a:pPr lvl="1"/>
            <a:endParaRPr lang="fr-FR" dirty="0" smtClean="0"/>
          </a:p>
        </p:txBody>
      </p:sp>
      <p:sp>
        <p:nvSpPr>
          <p:cNvPr id="3" name="Flèche droite 2"/>
          <p:cNvSpPr/>
          <p:nvPr/>
        </p:nvSpPr>
        <p:spPr bwMode="auto">
          <a:xfrm>
            <a:off x="733971" y="5144926"/>
            <a:ext cx="489657" cy="352343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72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04554" y="1412776"/>
            <a:ext cx="8016875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Affiner </a:t>
            </a:r>
            <a:r>
              <a:rPr lang="fr-FR" sz="1800" dirty="0">
                <a:latin typeface="+mn-lt"/>
                <a:ea typeface="+mn-ea"/>
              </a:rPr>
              <a:t>la lecture du territoire à l’état brut </a:t>
            </a:r>
            <a:r>
              <a:rPr lang="fr-FR" sz="1800" dirty="0" smtClean="0">
                <a:latin typeface="+mn-lt"/>
                <a:ea typeface="+mn-ea"/>
              </a:rPr>
              <a:t>: Occupation </a:t>
            </a:r>
            <a:r>
              <a:rPr lang="fr-FR" sz="1800" dirty="0">
                <a:latin typeface="+mn-lt"/>
                <a:ea typeface="+mn-ea"/>
              </a:rPr>
              <a:t>du </a:t>
            </a:r>
            <a:r>
              <a:rPr lang="fr-FR" sz="1800" dirty="0" smtClean="0">
                <a:latin typeface="+mn-lt"/>
                <a:ea typeface="+mn-ea"/>
              </a:rPr>
              <a:t>sol </a:t>
            </a:r>
            <a:r>
              <a:rPr lang="fr-FR" sz="1800" dirty="0">
                <a:latin typeface="+mn-lt"/>
                <a:ea typeface="+mn-ea"/>
              </a:rPr>
              <a:t>→</a:t>
            </a:r>
            <a:r>
              <a:rPr lang="fr-FR" sz="1800" dirty="0" smtClean="0">
                <a:latin typeface="+mn-lt"/>
                <a:ea typeface="+mn-ea"/>
              </a:rPr>
              <a:t> Usage effectif  des terres par l’Homme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IGN  :  BD Topo©, BD Carthage©…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MOS  : IAURIF et  DREAL Haute Normandie (2014)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Travail spécifique Chambres Agriculture pour le volet Agricole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 smtClean="0">
                <a:latin typeface="+mn-lt"/>
                <a:ea typeface="+mn-ea"/>
              </a:rPr>
              <a:t>Identifier </a:t>
            </a:r>
            <a:r>
              <a:rPr lang="fr-FR" sz="1800" dirty="0">
                <a:latin typeface="+mn-lt"/>
                <a:ea typeface="+mn-ea"/>
              </a:rPr>
              <a:t>et valoriser tous </a:t>
            </a:r>
            <a:r>
              <a:rPr lang="fr-FR" sz="1800" dirty="0" smtClean="0">
                <a:latin typeface="+mn-lt"/>
                <a:ea typeface="+mn-ea"/>
              </a:rPr>
              <a:t>les </a:t>
            </a:r>
            <a:r>
              <a:rPr lang="fr-FR" sz="1800" dirty="0">
                <a:latin typeface="+mn-lt"/>
                <a:ea typeface="+mn-ea"/>
              </a:rPr>
              <a:t>outils mis en place par la puissance publique pour valoriser des </a:t>
            </a:r>
            <a:r>
              <a:rPr lang="fr-FR" sz="1800" dirty="0" smtClean="0">
                <a:latin typeface="+mn-lt"/>
                <a:ea typeface="+mn-ea"/>
              </a:rPr>
              <a:t>enjeux particuliers :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administrations, collectivités et données consultables (base de donnée Carmen, documents de planification… )</a:t>
            </a: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dirty="0">
                <a:latin typeface="+mn-lt"/>
                <a:ea typeface="+mn-ea"/>
              </a:rPr>
              <a:t>Collecte des données auprès des associations, chambres professionnels, syndicats, gestionnaires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dirty="0">
                <a:latin typeface="+mn-lt"/>
                <a:ea typeface="+mn-ea"/>
              </a:rPr>
              <a:t>Approche spécifique : volet agricole et analyse paysagère</a:t>
            </a:r>
          </a:p>
          <a:p>
            <a:pPr marL="1008063" lvl="2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800" dirty="0">
              <a:solidFill>
                <a:srgbClr val="000000"/>
              </a:solidFill>
              <a:latin typeface="+mn-lt"/>
              <a:ea typeface="+mn-ea"/>
            </a:endParaRPr>
          </a:p>
          <a:p>
            <a:pPr marL="769938" lvl="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</a:pPr>
            <a:endParaRPr lang="fr-FR" sz="1800" dirty="0" smtClean="0">
              <a:latin typeface="+mn-lt"/>
              <a:ea typeface="+mn-ea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425308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>
                <a:solidFill>
                  <a:schemeClr val="accent1"/>
                </a:solidFill>
                <a:latin typeface="+mn-lt"/>
                <a:ea typeface="+mn-ea"/>
              </a:rPr>
              <a:t>Le principe d’analyse du </a:t>
            </a: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territoire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</a:t>
            </a:r>
            <a:r>
              <a:rPr lang="fr-FR" kern="0" dirty="0" smtClean="0"/>
              <a:t>éthodologie des études environnementales</a:t>
            </a:r>
            <a:endParaRPr lang="fr-FR" kern="0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80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5578" y="4833146"/>
            <a:ext cx="6334794" cy="15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:\Work\35167-LNPN-Enviro-EI1\6_Perso\PHL\blocdiagrammeeclat-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60" y="2907725"/>
            <a:ext cx="5412738" cy="2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CFE7-1628-466D-9180-8E304BB10E39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80049" y="925926"/>
            <a:ext cx="4094069" cy="292388"/>
          </a:xfrm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l"/>
            <a:r>
              <a:rPr lang="fr-FR" sz="1900" dirty="0">
                <a:solidFill>
                  <a:schemeClr val="accent1"/>
                </a:solidFill>
                <a:effectLst/>
              </a:rPr>
              <a:t>Du territoire à la définition d’enjeux</a:t>
            </a:r>
          </a:p>
        </p:txBody>
      </p:sp>
      <p:pic>
        <p:nvPicPr>
          <p:cNvPr id="28" name="Picture 11" descr="P:\Work\35167-LNPN-Enviro-EI1\6_Perso\PHL\blocdiagrammeeclat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5190224"/>
            <a:ext cx="3756371" cy="7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:\Work\35167-LNPN-Enviro-EI1\6_Perso\PHL\blocdiagrammeeclat-0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4769"/>
            <a:ext cx="3756371" cy="7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P:\Work\35167-LNPN-Enviro-EI1\6_Perso\PHL\blocdiagrammeeclat-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01" y="3299759"/>
            <a:ext cx="3756371" cy="6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:\Work\35167-LNPN-Enviro-EI1\6_Perso\PHL\blocdiagrammeeclat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145" y="3027862"/>
            <a:ext cx="3744951" cy="6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:\Work\35167-LNPN-Enviro-EI1\6_Perso\PHL\blocdiagrammeeclat-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9" y="1953863"/>
            <a:ext cx="3756371" cy="7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71985"/>
            <a:ext cx="6264000" cy="10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524105" y="1469355"/>
            <a:ext cx="2619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Zone de développement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399338" y="1372952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Natura 2000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278" y="2060491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08800"/>
                </a:solidFill>
              </a:rPr>
              <a:t>Périmètre de captage</a:t>
            </a:r>
            <a:endParaRPr lang="fr-FR" sz="1600" dirty="0">
              <a:solidFill>
                <a:srgbClr val="F088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067078" y="2426321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</a:rPr>
              <a:t>PPRI</a:t>
            </a:r>
            <a:endParaRPr lang="fr-FR" sz="1600" dirty="0">
              <a:solidFill>
                <a:srgbClr val="00B0F0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2323893" y="2229768"/>
            <a:ext cx="843951" cy="196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088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avec flèche 7"/>
          <p:cNvCxnSpPr>
            <a:stCxn id="17" idx="1"/>
          </p:cNvCxnSpPr>
          <p:nvPr/>
        </p:nvCxnSpPr>
        <p:spPr bwMode="auto">
          <a:xfrm flipH="1" flipV="1">
            <a:off x="5046030" y="2399046"/>
            <a:ext cx="2021048" cy="1965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4BC7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>
            <a:stCxn id="2" idx="1"/>
          </p:cNvCxnSpPr>
          <p:nvPr/>
        </p:nvCxnSpPr>
        <p:spPr bwMode="auto">
          <a:xfrm flipH="1">
            <a:off x="6184901" y="1638632"/>
            <a:ext cx="339204" cy="4218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>
            <a:stCxn id="15" idx="3"/>
          </p:cNvCxnSpPr>
          <p:nvPr/>
        </p:nvCxnSpPr>
        <p:spPr bwMode="auto">
          <a:xfrm>
            <a:off x="2712518" y="1542229"/>
            <a:ext cx="1289395" cy="518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B6CA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933550" y="4509120"/>
            <a:ext cx="124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rgbClr val="153D8D"/>
                </a:solidFill>
              </a:rPr>
              <a:t>Ressource en eau</a:t>
            </a:r>
            <a:endParaRPr lang="fr-FR" sz="1600" dirty="0">
              <a:solidFill>
                <a:srgbClr val="153D8D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616885" y="2907725"/>
            <a:ext cx="174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B6CA00"/>
                </a:solidFill>
              </a:rPr>
              <a:t>Agriculture et végétation</a:t>
            </a:r>
            <a:endParaRPr lang="fr-FR" sz="1600" dirty="0">
              <a:solidFill>
                <a:srgbClr val="B6CA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5993" y="2945850"/>
            <a:ext cx="149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Infrastructures de transport </a:t>
            </a:r>
            <a:endParaRPr lang="fr-FR" sz="1600" dirty="0"/>
          </a:p>
        </p:txBody>
      </p:sp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06" y="2340715"/>
            <a:ext cx="3744951" cy="6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7920372" y="2118895"/>
            <a:ext cx="1745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2">
                    <a:lumMod val="75000"/>
                  </a:schemeClr>
                </a:solidFill>
              </a:rPr>
              <a:t>Urbanisation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-556357" y="1995784"/>
            <a:ext cx="17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/>
              <a:t>Réseaux d’énergies</a:t>
            </a:r>
            <a:endParaRPr lang="fr-FR" sz="1600" dirty="0"/>
          </a:p>
        </p:txBody>
      </p:sp>
      <p:sp>
        <p:nvSpPr>
          <p:cNvPr id="35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</a:t>
            </a:r>
            <a:r>
              <a:rPr lang="fr-FR" kern="0" dirty="0" smtClean="0"/>
              <a:t>éthodologie des études environnementales</a:t>
            </a:r>
            <a:endParaRPr lang="fr-FR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208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20538 0.4557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2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4983 0.3083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4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10174 0.14723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736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0.12135 0.26389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131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1842 0.408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04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0.202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1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5" grpId="0"/>
      <p:bldP spid="15" grpId="1"/>
      <p:bldP spid="16" grpId="0"/>
      <p:bldP spid="16" grpId="1"/>
      <p:bldP spid="17" grpId="0"/>
      <p:bldP spid="17" grpId="1"/>
      <p:bldP spid="22" grpId="0"/>
      <p:bldP spid="22" grpId="1"/>
      <p:bldP spid="24" grpId="0"/>
      <p:bldP spid="24" grpId="1"/>
      <p:bldP spid="27" grpId="0"/>
      <p:bldP spid="27" grpId="1"/>
      <p:bldP spid="37" grpId="0"/>
      <p:bldP spid="37" grpId="1"/>
      <p:bldP spid="38" grpId="0"/>
      <p:bldP spid="38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31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314450"/>
            <a:ext cx="638175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836712"/>
            <a:ext cx="8172400" cy="528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</a:t>
            </a:r>
            <a:r>
              <a:rPr lang="fr-FR" kern="0" dirty="0" smtClean="0"/>
              <a:t>éthodologie des études environnementales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91800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32</a:t>
            </a:fld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32" y="1096572"/>
            <a:ext cx="7380312" cy="458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663788" y="1268760"/>
            <a:ext cx="408637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Ressource en eau et sa protection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</a:t>
            </a:r>
            <a:r>
              <a:rPr lang="fr-FR" kern="0" dirty="0" smtClean="0"/>
              <a:t>éthodologie des études environnementales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3012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04671" y="1736812"/>
            <a:ext cx="8836308" cy="4392488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8950" y="848767"/>
            <a:ext cx="19078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900" b="1" kern="0" dirty="0" smtClean="0">
                <a:solidFill>
                  <a:schemeClr val="accent1"/>
                </a:solidFill>
                <a:latin typeface="+mn-lt"/>
                <a:ea typeface="+mn-ea"/>
              </a:rPr>
              <a:t>Zones d’étude </a:t>
            </a:r>
            <a:endParaRPr lang="fr-FR" sz="1900" b="1" kern="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33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643" y="6105282"/>
            <a:ext cx="840721" cy="70809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" y="1235809"/>
            <a:ext cx="9067799" cy="5622191"/>
          </a:xfrm>
          <a:prstGeom prst="rect">
            <a:avLst/>
          </a:prstGeom>
          <a:solidFill>
            <a:srgbClr val="CC0066"/>
          </a:solidFill>
          <a:ln>
            <a:noFill/>
          </a:ln>
          <a:extLst/>
        </p:spPr>
      </p:pic>
      <p:sp>
        <p:nvSpPr>
          <p:cNvPr id="9" name="ZoneTexte 8"/>
          <p:cNvSpPr txBox="1"/>
          <p:nvPr/>
        </p:nvSpPr>
        <p:spPr>
          <a:xfrm>
            <a:off x="698499" y="5504221"/>
            <a:ext cx="1742785" cy="276999"/>
          </a:xfrm>
          <a:prstGeom prst="rect">
            <a:avLst/>
          </a:prstGeom>
          <a:solidFill>
            <a:srgbClr val="9966FF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éloignée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623159" y="3072171"/>
            <a:ext cx="1954381" cy="276999"/>
          </a:xfrm>
          <a:prstGeom prst="rect">
            <a:avLst/>
          </a:prstGeom>
          <a:solidFill>
            <a:srgbClr val="CC0066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Aire d’étude rapprochée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71600" y="8620"/>
            <a:ext cx="7392987" cy="838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/>
              <a:t>M</a:t>
            </a:r>
            <a:r>
              <a:rPr lang="fr-FR" kern="0" dirty="0" smtClean="0"/>
              <a:t>éthodologie des études environnementales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43690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0887" cy="5671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306713" y="2198041"/>
            <a:ext cx="2232248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L’Eure et l’Iton :</a:t>
            </a:r>
          </a:p>
          <a:p>
            <a:r>
              <a:rPr lang="fr-FR" sz="1000" dirty="0"/>
              <a:t>l</a:t>
            </a:r>
            <a:r>
              <a:rPr lang="fr-FR" sz="1000" dirty="0" smtClean="0"/>
              <a:t>es risques inondation associés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084168" y="3212976"/>
            <a:ext cx="2232248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Périmètre rapproché de captage AEP sud mantais</a:t>
            </a:r>
          </a:p>
        </p:txBody>
      </p:sp>
      <p:sp>
        <p:nvSpPr>
          <p:cNvPr id="8" name="Rectangle 7"/>
          <p:cNvSpPr/>
          <p:nvPr/>
        </p:nvSpPr>
        <p:spPr>
          <a:xfrm>
            <a:off x="677332" y="404664"/>
            <a:ext cx="2700000" cy="7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Physique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7200292" y="5471813"/>
            <a:ext cx="1840582" cy="400110"/>
          </a:xfrm>
          <a:prstGeom prst="rect">
            <a:avLst/>
          </a:prstGeom>
          <a:solidFill>
            <a:srgbClr val="C5EC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Concentration importante de captage AEP 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91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096375" cy="56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644008" y="2333058"/>
            <a:ext cx="1872208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Forêt de Rosny: 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zone </a:t>
            </a:r>
            <a:r>
              <a:rPr lang="fr-FR" sz="1000" dirty="0" err="1" smtClean="0"/>
              <a:t>Natura</a:t>
            </a:r>
            <a:r>
              <a:rPr lang="fr-FR" sz="1000" dirty="0" smtClean="0"/>
              <a:t> 2000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Réserve de biodiversité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corridors fonctionnels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site d’intervention de l’Agence des Espaces Vert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502049" y="1624443"/>
            <a:ext cx="2141959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Vallée de l’Eure caractérisée par la présence de zones </a:t>
            </a:r>
            <a:r>
              <a:rPr lang="fr-FR" sz="1000" dirty="0" err="1" smtClean="0"/>
              <a:t>Natura</a:t>
            </a:r>
            <a:r>
              <a:rPr lang="fr-FR" sz="1000" dirty="0" smtClean="0"/>
              <a:t> 2000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50396" y="3280023"/>
            <a:ext cx="1421229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La forêt d’</a:t>
            </a:r>
            <a:r>
              <a:rPr lang="fr-FR" sz="1000" dirty="0" err="1" smtClean="0"/>
              <a:t>Evreux</a:t>
            </a:r>
            <a:r>
              <a:rPr lang="fr-FR" sz="1000" dirty="0" smtClean="0"/>
              <a:t> et ses massifs périphériques : forêt de protection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83868" y="404664"/>
            <a:ext cx="2700000" cy="7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Naturel</a:t>
            </a:r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7094958" y="2994778"/>
            <a:ext cx="2001417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Z</a:t>
            </a:r>
            <a:r>
              <a:rPr lang="fr-FR" sz="1000" dirty="0" smtClean="0"/>
              <a:t>ones acquises d’intervention de l’Agence des Espaces </a:t>
            </a:r>
            <a:r>
              <a:rPr lang="fr-FR" sz="1000" dirty="0"/>
              <a:t>Verts : Bout du Monde </a:t>
            </a:r>
            <a:r>
              <a:rPr lang="fr-FR" sz="1000" dirty="0" smtClean="0"/>
              <a:t>et </a:t>
            </a:r>
            <a:r>
              <a:rPr lang="fr-FR" sz="1000" dirty="0"/>
              <a:t>Plaine de la </a:t>
            </a:r>
            <a:r>
              <a:rPr lang="fr-FR" sz="1000" dirty="0" smtClean="0"/>
              <a:t>Haye</a:t>
            </a:r>
            <a:endParaRPr lang="fr-FR" sz="1000" dirty="0"/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811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394" cy="567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796136" y="2996952"/>
            <a:ext cx="1872208" cy="553998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15 sites SEVESO de seuil haut -Installation de STORENGY (gaz de Saint-</a:t>
            </a:r>
            <a:r>
              <a:rPr lang="fr-FR" sz="1000" dirty="0" err="1" smtClean="0"/>
              <a:t>Illiers</a:t>
            </a:r>
            <a:r>
              <a:rPr lang="fr-FR" sz="1000" dirty="0" smtClean="0"/>
              <a:t> la Ville)</a:t>
            </a:r>
            <a:endParaRPr lang="fr-FR" sz="1000" dirty="0"/>
          </a:p>
        </p:txBody>
      </p:sp>
      <p:sp>
        <p:nvSpPr>
          <p:cNvPr id="8" name="ZoneTexte 7"/>
          <p:cNvSpPr txBox="1"/>
          <p:nvPr/>
        </p:nvSpPr>
        <p:spPr>
          <a:xfrm>
            <a:off x="3462164" y="2071514"/>
            <a:ext cx="1671811" cy="553998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Gros pôle agricole à très bon potentiel dans la partie </a:t>
            </a:r>
            <a:r>
              <a:rPr lang="fr-FR" sz="1000" dirty="0" err="1" smtClean="0"/>
              <a:t>euroise</a:t>
            </a:r>
            <a:endParaRPr lang="fr-FR" sz="1000" dirty="0"/>
          </a:p>
        </p:txBody>
      </p:sp>
      <p:sp>
        <p:nvSpPr>
          <p:cNvPr id="9" name="ZoneTexte 8"/>
          <p:cNvSpPr txBox="1"/>
          <p:nvPr/>
        </p:nvSpPr>
        <p:spPr>
          <a:xfrm>
            <a:off x="323528" y="3814078"/>
            <a:ext cx="1440160" cy="553998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Zone industrielle et d’activités à l’Ouest d’</a:t>
            </a:r>
            <a:r>
              <a:rPr lang="fr-FR" sz="1000" dirty="0" err="1" smtClean="0"/>
              <a:t>Evreux</a:t>
            </a:r>
            <a:endParaRPr lang="fr-FR" sz="1000" dirty="0"/>
          </a:p>
        </p:txBody>
      </p:sp>
      <p:sp>
        <p:nvSpPr>
          <p:cNvPr id="10" name="Rectangle 9"/>
          <p:cNvSpPr/>
          <p:nvPr/>
        </p:nvSpPr>
        <p:spPr>
          <a:xfrm>
            <a:off x="561524" y="248783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99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Activités</a:t>
            </a:r>
            <a:endParaRPr lang="fr-FR" sz="1600" b="1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6973215" y="5553447"/>
            <a:ext cx="2027909" cy="1015663"/>
          </a:xfrm>
          <a:prstGeom prst="rect">
            <a:avLst/>
          </a:prstGeom>
          <a:solidFill>
            <a:srgbClr val="DEBDFF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A l’Est de Mantes-la-Jolie :</a:t>
            </a:r>
          </a:p>
          <a:p>
            <a:r>
              <a:rPr lang="fr-FR" sz="1000" dirty="0"/>
              <a:t>u</a:t>
            </a:r>
            <a:r>
              <a:rPr lang="fr-FR" sz="1000" dirty="0" smtClean="0"/>
              <a:t>ne zone agricole marquée par la présence de maraîchage, horticulture, verger et agroforesterie, et de terres à très bon potentiel agronomique</a:t>
            </a:r>
            <a:endParaRPr lang="fr-FR" sz="1000" dirty="0"/>
          </a:p>
        </p:txBody>
      </p:sp>
      <p:sp>
        <p:nvSpPr>
          <p:cNvPr id="1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308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69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51520" y="3933056"/>
            <a:ext cx="187220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Base aérienne 105D </a:t>
            </a:r>
            <a:r>
              <a:rPr lang="fr-FR" sz="1000" dirty="0" err="1" smtClean="0"/>
              <a:t>Evreux-Fauville</a:t>
            </a:r>
            <a:endParaRPr lang="fr-FR" sz="1000" dirty="0"/>
          </a:p>
        </p:txBody>
      </p:sp>
      <p:sp>
        <p:nvSpPr>
          <p:cNvPr id="7" name="ZoneTexte 6"/>
          <p:cNvSpPr txBox="1"/>
          <p:nvPr/>
        </p:nvSpPr>
        <p:spPr>
          <a:xfrm>
            <a:off x="7308304" y="3532946"/>
            <a:ext cx="158804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Usine de traitement des eaux</a:t>
            </a:r>
            <a:endParaRPr lang="fr-FR" sz="1000" dirty="0"/>
          </a:p>
        </p:txBody>
      </p:sp>
      <p:sp>
        <p:nvSpPr>
          <p:cNvPr id="9" name="ZoneTexte 8"/>
          <p:cNvSpPr txBox="1"/>
          <p:nvPr/>
        </p:nvSpPr>
        <p:spPr>
          <a:xfrm>
            <a:off x="3491880" y="2122738"/>
            <a:ext cx="187220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Urbanisation qui se distingue aux abords d’</a:t>
            </a:r>
            <a:r>
              <a:rPr lang="fr-FR" sz="1000" dirty="0" err="1" smtClean="0"/>
              <a:t>Evreux</a:t>
            </a:r>
            <a:r>
              <a:rPr lang="fr-FR" sz="1000" dirty="0" smtClean="0"/>
              <a:t> et de Mantes-la-Jolie et également dans la vallée de l’Eure</a:t>
            </a:r>
            <a:endParaRPr lang="fr-FR" sz="1000" dirty="0"/>
          </a:p>
        </p:txBody>
      </p:sp>
      <p:sp>
        <p:nvSpPr>
          <p:cNvPr id="8" name="Rectangle 7"/>
          <p:cNvSpPr/>
          <p:nvPr/>
        </p:nvSpPr>
        <p:spPr>
          <a:xfrm>
            <a:off x="554039" y="296652"/>
            <a:ext cx="2901837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Milieu Humain – </a:t>
            </a:r>
            <a:r>
              <a:rPr lang="fr-FR" sz="1600" b="1" i="1" dirty="0" smtClean="0"/>
              <a:t>Urbanisation et équipement</a:t>
            </a:r>
            <a:endParaRPr lang="fr-FR" sz="1600" b="1" i="1" dirty="0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478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567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724128" y="3075353"/>
            <a:ext cx="1296144" cy="400110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Forêt de Rosny :  site inscrit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868144" y="5495146"/>
            <a:ext cx="1464874" cy="553998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Vallée de la Haute-Vaucouleurs : site inscrit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63887" y="2447491"/>
            <a:ext cx="1418245" cy="400110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Plaine de </a:t>
            </a:r>
            <a:r>
              <a:rPr lang="fr-FR" sz="1000" dirty="0" err="1" smtClean="0"/>
              <a:t>Cocherel</a:t>
            </a:r>
            <a:r>
              <a:rPr lang="fr-FR" sz="1000" dirty="0" smtClean="0"/>
              <a:t> : site inscrit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250013" y="3486129"/>
            <a:ext cx="1055787" cy="400110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ZPPAUP de Mantes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90326" y="404664"/>
            <a:ext cx="2700000" cy="7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Patrimoine</a:t>
            </a:r>
            <a:endParaRPr lang="fr-FR" sz="1600" b="1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94911" y="4750907"/>
            <a:ext cx="2807980" cy="577081"/>
          </a:xfrm>
          <a:prstGeom prst="rect">
            <a:avLst/>
          </a:prstGeom>
          <a:solidFill>
            <a:srgbClr val="FFB871"/>
          </a:solidFill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résence disparate de monuments historiques et des périmètres de protection associés</a:t>
            </a:r>
          </a:p>
        </p:txBody>
      </p:sp>
      <p:sp>
        <p:nvSpPr>
          <p:cNvPr id="1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96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947" cy="564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81776" y="408637"/>
            <a:ext cx="2700000" cy="72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Principaux </a:t>
            </a:r>
            <a:r>
              <a:rPr lang="fr-FR" sz="2000" b="1" dirty="0" smtClean="0"/>
              <a:t>enjeux</a:t>
            </a:r>
          </a:p>
          <a:p>
            <a:pPr algn="ctr"/>
            <a:r>
              <a:rPr lang="fr-FR" sz="2000" b="1" dirty="0" smtClean="0"/>
              <a:t> Synthèse</a:t>
            </a:r>
            <a:endParaRPr lang="fr-FR" sz="1600" b="1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018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2138" y="1135791"/>
            <a:ext cx="7940675" cy="4509864"/>
          </a:xfrm>
        </p:spPr>
        <p:txBody>
          <a:bodyPr/>
          <a:lstStyle/>
          <a:p>
            <a:pPr marL="312738" lvl="1" indent="0">
              <a:buNone/>
            </a:pPr>
            <a:r>
              <a:rPr lang="fr-FR" sz="2200" dirty="0">
                <a:solidFill>
                  <a:srgbClr val="FA1035"/>
                </a:solidFill>
              </a:rPr>
              <a:t>Les </a:t>
            </a:r>
            <a:r>
              <a:rPr lang="fr-FR" sz="2200" dirty="0" smtClean="0">
                <a:solidFill>
                  <a:srgbClr val="FA1035"/>
                </a:solidFill>
              </a:rPr>
              <a:t>études environnementales et de territoire</a:t>
            </a:r>
          </a:p>
          <a:p>
            <a:pPr lvl="1"/>
            <a:r>
              <a:rPr lang="fr-FR" sz="1800" dirty="0" smtClean="0"/>
              <a:t>2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 vague :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800" b="0" kern="1200" dirty="0">
                <a:cs typeface="+mn-cs"/>
              </a:rPr>
              <a:t>Finaliser la hiérarchisation des enjeux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800" b="0" kern="1200" dirty="0" smtClean="0">
                <a:cs typeface="+mn-cs"/>
              </a:rPr>
              <a:t>Définir </a:t>
            </a:r>
            <a:r>
              <a:rPr lang="fr-FR" sz="1800" b="0" kern="1200" dirty="0">
                <a:cs typeface="+mn-cs"/>
              </a:rPr>
              <a:t>les zones de passages </a:t>
            </a:r>
          </a:p>
          <a:p>
            <a:pPr marL="1885950" lvl="5" indent="-285750">
              <a:spcAft>
                <a:spcPts val="600"/>
              </a:spcAft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En tenant compte 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des conclusions de l’atelier fonctionnalité et des  orientations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du projet (souterrain, aérien) </a:t>
            </a:r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885950" lvl="5" indent="-285750">
              <a:spcAft>
                <a:spcPts val="600"/>
              </a:spcAft>
              <a:buClr>
                <a:srgbClr val="FA1035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En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priorisant le principe </a:t>
            </a:r>
            <a:r>
              <a:rPr lang="fr-FR" dirty="0"/>
              <a:t>d’évitement des enjeux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les plus forts</a:t>
            </a:r>
          </a:p>
          <a:p>
            <a:pPr marL="312738" lvl="1" indent="0">
              <a:buNone/>
            </a:pPr>
            <a:endParaRPr lang="fr-FR" dirty="0"/>
          </a:p>
          <a:p>
            <a:pPr lvl="1"/>
            <a:r>
              <a:rPr lang="fr-FR" sz="1800" dirty="0"/>
              <a:t>3ème vague  </a:t>
            </a:r>
            <a:r>
              <a:rPr lang="fr-FR" dirty="0" smtClean="0"/>
              <a:t>: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800" b="0" kern="1200" dirty="0">
                <a:cs typeface="+mn-cs"/>
              </a:rPr>
              <a:t>Evaluation  des zones de passage </a:t>
            </a:r>
          </a:p>
          <a:p>
            <a:pPr lvl="2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40</a:t>
            </a:fld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A venir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42050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41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647247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 smtClean="0"/>
              <a:t>CAVE</a:t>
            </a:r>
          </a:p>
        </p:txBody>
      </p:sp>
    </p:spTree>
    <p:extLst>
      <p:ext uri="{BB962C8B-B14F-4D97-AF65-F5344CB8AC3E}">
        <p14:creationId xmlns:p14="http://schemas.microsoft.com/office/powerpoint/2010/main" val="34597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Présentation du projet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3100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295400"/>
            <a:ext cx="7940675" cy="4617876"/>
          </a:xfrm>
        </p:spPr>
        <p:txBody>
          <a:bodyPr/>
          <a:lstStyle/>
          <a:p>
            <a:pPr lvl="1"/>
            <a:endParaRPr lang="fr-FR" sz="1800" b="0" dirty="0" smtClean="0"/>
          </a:p>
          <a:p>
            <a:pPr lvl="1"/>
            <a:endParaRPr lang="fr-FR" sz="2000" b="0" dirty="0"/>
          </a:p>
          <a:p>
            <a:pPr lvl="1"/>
            <a:r>
              <a:rPr lang="fr-FR" sz="2000" b="0" dirty="0" err="1" smtClean="0"/>
              <a:t>Désaturer</a:t>
            </a:r>
            <a:r>
              <a:rPr lang="fr-FR" sz="2000" b="0" dirty="0" smtClean="0"/>
              <a:t> le réseau existant</a:t>
            </a:r>
          </a:p>
          <a:p>
            <a:pPr lvl="1"/>
            <a:endParaRPr lang="fr-FR" sz="2000" b="0" dirty="0"/>
          </a:p>
          <a:p>
            <a:pPr lvl="1"/>
            <a:r>
              <a:rPr lang="fr-FR" sz="2000" b="0" dirty="0" smtClean="0"/>
              <a:t>Contribuer au développement de la vallée de la Seine</a:t>
            </a:r>
            <a:endParaRPr lang="fr-FR" sz="2000" b="0" dirty="0"/>
          </a:p>
          <a:p>
            <a:pPr algn="just"/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43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Les enjeux du projet LNPN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332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44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LNPN pour répondre aux problèmes actuels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Des Retards fréquents</a:t>
            </a:r>
            <a:r>
              <a:rPr lang="fr-FR" sz="1600" b="0" dirty="0" smtClean="0"/>
              <a:t>, certains trains supprimés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Des vitesses qui plafonnent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Des Trains très chargés en heure de pointe</a:t>
            </a:r>
          </a:p>
          <a:p>
            <a:pPr lvl="1" algn="just"/>
            <a:endParaRPr lang="fr-FR" sz="1600" dirty="0"/>
          </a:p>
          <a:p>
            <a:pPr marL="312738" lvl="1" indent="0" algn="just">
              <a:buNone/>
            </a:pP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1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45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dates importantes pour le projet LNPN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r>
              <a:rPr lang="fr-FR" sz="1600" dirty="0" smtClean="0"/>
              <a:t>Débat public: 2011-2012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 smtClean="0"/>
              <a:t>9 Juillet 2013 : </a:t>
            </a:r>
            <a:r>
              <a:rPr lang="fr-FR" sz="1600" dirty="0"/>
              <a:t>S</a:t>
            </a:r>
            <a:r>
              <a:rPr lang="fr-FR" sz="1600" dirty="0" smtClean="0"/>
              <a:t>cénario </a:t>
            </a:r>
            <a:r>
              <a:rPr lang="fr-FR" sz="1600" dirty="0"/>
              <a:t>2 </a:t>
            </a:r>
            <a:r>
              <a:rPr lang="fr-FR" sz="1600" dirty="0" smtClean="0"/>
              <a:t>de </a:t>
            </a:r>
            <a:r>
              <a:rPr lang="fr-FR" sz="1600" dirty="0"/>
              <a:t>la commission mobilité </a:t>
            </a:r>
            <a:r>
              <a:rPr lang="fr-FR" sz="1600" dirty="0" smtClean="0"/>
              <a:t>21</a:t>
            </a:r>
            <a:endParaRPr lang="fr-FR" sz="1600" dirty="0"/>
          </a:p>
          <a:p>
            <a:pPr marL="312738" lvl="1" indent="0" algn="just">
              <a:buNone/>
            </a:pPr>
            <a:endParaRPr lang="fr-FR" b="0" dirty="0" smtClean="0"/>
          </a:p>
          <a:p>
            <a:pPr lvl="1" algn="just"/>
            <a:r>
              <a:rPr lang="fr-FR" sz="1600" dirty="0"/>
              <a:t>12 novembre 2013: </a:t>
            </a:r>
            <a:r>
              <a:rPr lang="fr-FR" sz="1600" b="0" dirty="0" smtClean="0"/>
              <a:t>lettre </a:t>
            </a:r>
            <a:r>
              <a:rPr lang="fr-FR" sz="1600" b="0" dirty="0"/>
              <a:t>de mission du ministre </a:t>
            </a:r>
            <a:r>
              <a:rPr lang="fr-FR" sz="1600" b="0" dirty="0" smtClean="0"/>
              <a:t>demandant </a:t>
            </a:r>
            <a:r>
              <a:rPr lang="fr-FR" sz="1600" b="0" dirty="0"/>
              <a:t>la reprise des études, et distinguant </a:t>
            </a:r>
            <a:r>
              <a:rPr lang="fr-FR" sz="1600" dirty="0"/>
              <a:t>trois sections prioritaires Paris-Mantes, le </a:t>
            </a:r>
            <a:r>
              <a:rPr lang="fr-FR" sz="1600" dirty="0" smtClean="0"/>
              <a:t>nœud </a:t>
            </a:r>
            <a:r>
              <a:rPr lang="fr-FR" sz="1600" dirty="0"/>
              <a:t>de Rouen et sa traversée nouvelle de la Seine et Mantes-Evreux. </a:t>
            </a:r>
            <a:r>
              <a:rPr lang="fr-FR" sz="1600" b="0" dirty="0"/>
              <a:t>Il nomme François </a:t>
            </a:r>
            <a:r>
              <a:rPr lang="fr-FR" sz="1600" b="0" dirty="0" err="1"/>
              <a:t>Philizot</a:t>
            </a:r>
            <a:r>
              <a:rPr lang="fr-FR" sz="1600" b="0" dirty="0"/>
              <a:t> à la présidence du comité de pilotage (COPIL) du projet LNPN </a:t>
            </a:r>
            <a:endParaRPr lang="fr-FR" sz="1600" b="0" dirty="0" smtClean="0"/>
          </a:p>
          <a:p>
            <a:pPr lvl="1" algn="just"/>
            <a:endParaRPr lang="fr-FR" sz="1600" b="0" dirty="0" smtClean="0"/>
          </a:p>
          <a:p>
            <a:pPr lvl="1" algn="just"/>
            <a:r>
              <a:rPr lang="fr-FR" sz="1600" dirty="0"/>
              <a:t>29 janvier 2014: 1er comité de pilotage de l'étape 1 des </a:t>
            </a:r>
            <a:r>
              <a:rPr lang="fr-FR" sz="1600" dirty="0" smtClean="0"/>
              <a:t>EPEUP précise le périmètre du projet et les deux horizons de travail : sections prioritaires et projet cible. </a:t>
            </a:r>
          </a:p>
        </p:txBody>
      </p:sp>
    </p:spTree>
    <p:extLst>
      <p:ext uri="{BB962C8B-B14F-4D97-AF65-F5344CB8AC3E}">
        <p14:creationId xmlns:p14="http://schemas.microsoft.com/office/powerpoint/2010/main" val="42128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46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LNPN un concept nouveau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r>
              <a:rPr lang="fr-FR" sz="1600" dirty="0" smtClean="0"/>
              <a:t>Une vitesse adaptée </a:t>
            </a:r>
            <a:r>
              <a:rPr lang="fr-FR" sz="1600" dirty="0"/>
              <a:t>(V max 250km/h) aux </a:t>
            </a:r>
            <a:r>
              <a:rPr lang="fr-FR" sz="1600" dirty="0" smtClean="0"/>
              <a:t>besoins du territoire </a:t>
            </a:r>
            <a:r>
              <a:rPr lang="fr-FR" sz="1600" b="0" dirty="0" smtClean="0"/>
              <a:t>qui s’inscrit de manière innovante entre le train classique et le TGV longue distance.</a:t>
            </a:r>
          </a:p>
          <a:p>
            <a:pPr lvl="1" algn="just"/>
            <a:endParaRPr lang="fr-FR" sz="1600" dirty="0" smtClean="0"/>
          </a:p>
          <a:p>
            <a:pPr lvl="1" algn="just"/>
            <a:r>
              <a:rPr lang="fr-FR" sz="1600" dirty="0"/>
              <a:t>conçu pour améliorer les déplacements du plus grand nombre, </a:t>
            </a:r>
            <a:r>
              <a:rPr lang="fr-FR" sz="1600" b="0" dirty="0"/>
              <a:t>de celui qui se déplace chaque jour comme du voyageur plus occasionnel, des Franciliens comme des Normands. </a:t>
            </a:r>
            <a:endParaRPr lang="fr-FR" sz="1600" b="0" dirty="0" smtClean="0"/>
          </a:p>
          <a:p>
            <a:pPr lvl="1" algn="just"/>
            <a:endParaRPr lang="fr-FR" sz="1600" dirty="0"/>
          </a:p>
          <a:p>
            <a:pPr lvl="1" algn="just"/>
            <a:r>
              <a:rPr lang="fr-FR" sz="1600" b="0" dirty="0" smtClean="0"/>
              <a:t>Il permettra </a:t>
            </a:r>
            <a:r>
              <a:rPr lang="fr-FR" sz="1600" dirty="0" smtClean="0"/>
              <a:t>la désaturation des nœuds de Paris Saint-Lazare/Mantes et de Rouen, </a:t>
            </a:r>
            <a:r>
              <a:rPr lang="fr-FR" sz="1600" b="0" dirty="0" smtClean="0"/>
              <a:t>pour des </a:t>
            </a:r>
            <a:r>
              <a:rPr lang="fr-FR" sz="1600" dirty="0" smtClean="0"/>
              <a:t>trains plus ponctuels, plus fréquents et plus rapides.</a:t>
            </a:r>
            <a:endParaRPr lang="fr-FR" sz="1600" b="0" dirty="0" smtClean="0"/>
          </a:p>
          <a:p>
            <a:pPr lvl="1" algn="just"/>
            <a:endParaRPr lang="fr-FR" sz="1600" b="0" dirty="0" smtClean="0"/>
          </a:p>
          <a:p>
            <a:pPr lvl="1" algn="just"/>
            <a:r>
              <a:rPr lang="fr-FR" sz="1600" dirty="0" smtClean="0"/>
              <a:t>Le basculement des trains rapides sur la ligne nouvelle offrira la possibilité de développer sur les lignes existantes des dessertes locales, en Ile-de-France comme en Normandie. </a:t>
            </a:r>
          </a:p>
          <a:p>
            <a:pPr marL="312738" lvl="1" indent="0" algn="just">
              <a:buNone/>
            </a:pPr>
            <a:r>
              <a:rPr lang="fr-FR" sz="1600" dirty="0">
                <a:solidFill>
                  <a:schemeClr val="accent1"/>
                </a:solidFill>
              </a:rPr>
              <a:t>En rapprochant Paris et la Normandie, et les Normands entre eux, le projet de ligne nouvelle Paris-Normandie a l'ambition de devenir la colonne vertébrale du développement de la vallée de la </a:t>
            </a:r>
            <a:r>
              <a:rPr lang="fr-FR" sz="1600" dirty="0" smtClean="0">
                <a:solidFill>
                  <a:schemeClr val="accent1"/>
                </a:solidFill>
              </a:rPr>
              <a:t>Seine.</a:t>
            </a:r>
          </a:p>
        </p:txBody>
      </p:sp>
    </p:spTree>
    <p:extLst>
      <p:ext uri="{BB962C8B-B14F-4D97-AF65-F5344CB8AC3E}">
        <p14:creationId xmlns:p14="http://schemas.microsoft.com/office/powerpoint/2010/main" val="17313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Y:\_LNPN_\02_Etudes Prealables EUP\2013_10_10_Options web\2014_12_06_LNPN_CARTE_COM_projet cible et sections prioritaires_sans_calplinn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6" y="974118"/>
            <a:ext cx="8445890" cy="508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>
                <a:solidFill>
                  <a:srgbClr val="000000"/>
                </a:solidFill>
              </a:rPr>
              <a:pPr/>
              <a:t>47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projet en 2 phases: 3 sections prioritaires </a:t>
            </a:r>
            <a:br>
              <a:rPr lang="fr-FR" dirty="0" smtClean="0"/>
            </a:br>
            <a:r>
              <a:rPr lang="fr-FR" dirty="0" smtClean="0"/>
              <a:t>puis le projet cible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7940675" cy="4752527"/>
          </a:xfrm>
        </p:spPr>
        <p:txBody>
          <a:bodyPr/>
          <a:lstStyle/>
          <a:p>
            <a:pPr marL="655638" lvl="1" indent="-342900">
              <a:buFont typeface="+mj-lt"/>
              <a:buAutoNum type="arabicPeriod"/>
            </a:pPr>
            <a:endParaRPr lang="fr-FR" dirty="0" smtClean="0"/>
          </a:p>
          <a:p>
            <a:pPr lvl="1"/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725501" y="1801662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Rouen - Yvetot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822825" y="5445224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Mantes - Evreux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885038" y="5722223"/>
            <a:ext cx="1224136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Paris - Mantes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690409" y="4170526"/>
            <a:ext cx="10004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d’Evreux</a:t>
            </a:r>
          </a:p>
        </p:txBody>
      </p:sp>
      <p:cxnSp>
        <p:nvCxnSpPr>
          <p:cNvPr id="28" name="Connecteur droit avec flèche 27"/>
          <p:cNvCxnSpPr/>
          <p:nvPr/>
        </p:nvCxnSpPr>
        <p:spPr bwMode="auto">
          <a:xfrm flipH="1">
            <a:off x="5364088" y="4444047"/>
            <a:ext cx="663308" cy="36266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ZoneTexte 28"/>
          <p:cNvSpPr txBox="1"/>
          <p:nvPr/>
        </p:nvSpPr>
        <p:spPr>
          <a:xfrm>
            <a:off x="7031944" y="4259381"/>
            <a:ext cx="10004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de Confluence</a:t>
            </a:r>
          </a:p>
        </p:txBody>
      </p:sp>
      <p:cxnSp>
        <p:nvCxnSpPr>
          <p:cNvPr id="30" name="Connecteur droit avec flèche 29"/>
          <p:cNvCxnSpPr/>
          <p:nvPr/>
        </p:nvCxnSpPr>
        <p:spPr bwMode="auto">
          <a:xfrm>
            <a:off x="7532171" y="4572352"/>
            <a:ext cx="416732" cy="6568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1" name="Connecteur droit avec flèche 30"/>
          <p:cNvCxnSpPr/>
          <p:nvPr/>
        </p:nvCxnSpPr>
        <p:spPr bwMode="auto">
          <a:xfrm>
            <a:off x="8283883" y="5085184"/>
            <a:ext cx="61064" cy="3600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FDC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ZoneTexte 31"/>
          <p:cNvSpPr txBox="1"/>
          <p:nvPr/>
        </p:nvSpPr>
        <p:spPr>
          <a:xfrm>
            <a:off x="7853790" y="4695330"/>
            <a:ext cx="12088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0095D8"/>
                </a:solidFill>
              </a:rPr>
              <a:t>Gare de Nanterre  La Folie</a:t>
            </a:r>
          </a:p>
        </p:txBody>
      </p:sp>
    </p:spTree>
    <p:extLst>
      <p:ext uri="{BB962C8B-B14F-4D97-AF65-F5344CB8AC3E}">
        <p14:creationId xmlns:p14="http://schemas.microsoft.com/office/powerpoint/2010/main" val="22310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CONCERTATION et gouvernance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954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gouvernance et  la </a:t>
            </a:r>
            <a:r>
              <a:rPr lang="fr-FR" dirty="0" smtClean="0"/>
              <a:t>concertation en étape 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49</a:t>
            </a:fld>
            <a:endParaRPr lang="fr-FR"/>
          </a:p>
        </p:txBody>
      </p:sp>
      <p:sp>
        <p:nvSpPr>
          <p:cNvPr id="8" name="Ellipse 7"/>
          <p:cNvSpPr>
            <a:spLocks noChangeAspect="1"/>
          </p:cNvSpPr>
          <p:nvPr/>
        </p:nvSpPr>
        <p:spPr bwMode="auto">
          <a:xfrm>
            <a:off x="1835696" y="3870251"/>
            <a:ext cx="2199678" cy="2053042"/>
          </a:xfrm>
          <a:prstGeom prst="ellipse">
            <a:avLst/>
          </a:prstGeom>
          <a:solidFill>
            <a:srgbClr val="B6CA00"/>
          </a:solidFill>
          <a:ln w="25400" cap="flat" cmpd="sng" algn="ctr">
            <a:solidFill>
              <a:srgbClr val="B6CA00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rgbClr val="00B050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DIALOGUE AVEC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LES ACTEURS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COTER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Com </a:t>
            </a:r>
            <a:r>
              <a:rPr lang="fr-FR" sz="1400" kern="0" dirty="0" err="1" smtClean="0">
                <a:solidFill>
                  <a:schemeClr val="bg1"/>
                </a:solidFill>
                <a:latin typeface="+mn-lt"/>
                <a:ea typeface="+mn-ea"/>
              </a:rPr>
              <a:t>Consult</a:t>
            </a: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Ateliers </a:t>
            </a:r>
            <a:r>
              <a:rPr lang="fr-FR" sz="1400" kern="0" dirty="0" err="1" smtClean="0">
                <a:solidFill>
                  <a:schemeClr val="bg1"/>
                </a:solidFill>
                <a:latin typeface="+mn-lt"/>
                <a:ea typeface="+mn-ea"/>
              </a:rPr>
              <a:t>thém</a:t>
            </a: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  <p:sp>
        <p:nvSpPr>
          <p:cNvPr id="7" name="Ellipse 6"/>
          <p:cNvSpPr>
            <a:spLocks noChangeAspect="1"/>
          </p:cNvSpPr>
          <p:nvPr/>
        </p:nvSpPr>
        <p:spPr bwMode="auto">
          <a:xfrm>
            <a:off x="3551656" y="980728"/>
            <a:ext cx="2199678" cy="2053042"/>
          </a:xfrm>
          <a:prstGeom prst="ellipse">
            <a:avLst/>
          </a:prstGeom>
          <a:solidFill>
            <a:srgbClr val="4B4B83"/>
          </a:solidFill>
          <a:ln w="25400" cap="flat" cmpd="sng" algn="ctr">
            <a:solidFill>
              <a:srgbClr val="4B4B8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GOUVERNANCE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kern="0" dirty="0" smtClean="0">
                <a:solidFill>
                  <a:schemeClr val="bg1"/>
                </a:solidFill>
                <a:latin typeface="+mn-lt"/>
                <a:ea typeface="+mn-ea"/>
              </a:rPr>
              <a:t>COPIL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COTECH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  <p:sp>
        <p:nvSpPr>
          <p:cNvPr id="9" name="Ellipse 8"/>
          <p:cNvSpPr>
            <a:spLocks noChangeAspect="1"/>
          </p:cNvSpPr>
          <p:nvPr/>
        </p:nvSpPr>
        <p:spPr bwMode="auto">
          <a:xfrm>
            <a:off x="5292080" y="3870251"/>
            <a:ext cx="2199678" cy="2053042"/>
          </a:xfrm>
          <a:prstGeom prst="ellipse">
            <a:avLst/>
          </a:prstGeom>
          <a:solidFill>
            <a:srgbClr val="8296B3"/>
          </a:solidFill>
          <a:ln w="25400" cap="flat" cmpd="sng" algn="ctr">
            <a:solidFill>
              <a:srgbClr val="8296B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rgbClr val="E41648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CONSULTATION  DU GRAND PUBLIC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Site internet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kern="0" dirty="0" smtClean="0">
                <a:solidFill>
                  <a:schemeClr val="bg1"/>
                </a:solidFill>
                <a:latin typeface="+mn-lt"/>
                <a:ea typeface="+mn-ea"/>
              </a:rPr>
              <a:t>Réunions publiques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  <p:sp>
        <p:nvSpPr>
          <p:cNvPr id="5" name="Ellipse 4"/>
          <p:cNvSpPr>
            <a:spLocks noChangeAspect="1"/>
          </p:cNvSpPr>
          <p:nvPr/>
        </p:nvSpPr>
        <p:spPr bwMode="auto">
          <a:xfrm>
            <a:off x="3551656" y="2852933"/>
            <a:ext cx="2198563" cy="2052000"/>
          </a:xfrm>
          <a:prstGeom prst="ellipse">
            <a:avLst/>
          </a:prstGeom>
          <a:solidFill>
            <a:srgbClr val="E41648"/>
          </a:solidFill>
          <a:ln w="25400" cap="flat" cmpd="sng" algn="ctr">
            <a:solidFill>
              <a:srgbClr val="E41648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u="sng" kern="0" dirty="0" smtClean="0">
                <a:solidFill>
                  <a:schemeClr val="bg1"/>
                </a:solidFill>
                <a:latin typeface="+mn-lt"/>
                <a:ea typeface="+mn-ea"/>
              </a:rPr>
              <a:t>SNCF Réseau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 smtClean="0">
              <a:solidFill>
                <a:schemeClr val="bg1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kern="0" dirty="0" smtClean="0">
                <a:solidFill>
                  <a:schemeClr val="bg1"/>
                </a:solidFill>
                <a:latin typeface="+mn-lt"/>
                <a:ea typeface="+mn-ea"/>
              </a:rPr>
              <a:t>Etudes et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kern="0" dirty="0" smtClean="0">
                <a:solidFill>
                  <a:schemeClr val="bg1"/>
                </a:solidFill>
                <a:latin typeface="+mn-lt"/>
                <a:ea typeface="+mn-ea"/>
              </a:rPr>
              <a:t>concertation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 dirty="0">
              <a:solidFill>
                <a:srgbClr val="E41648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192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50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/>
              <a:t>g</a:t>
            </a:r>
            <a:r>
              <a:rPr lang="fr-FR" dirty="0" smtClean="0"/>
              <a:t>ouvernance et  la concertation en étape 1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08720"/>
            <a:ext cx="8084691" cy="4968551"/>
          </a:xfrm>
        </p:spPr>
        <p:txBody>
          <a:bodyPr/>
          <a:lstStyle/>
          <a:p>
            <a:r>
              <a:rPr lang="fr-FR" sz="1800" dirty="0" smtClean="0"/>
              <a:t>Dispositif de gouvernance et de concertation:</a:t>
            </a:r>
            <a:endParaRPr lang="fr-FR" sz="1800" dirty="0"/>
          </a:p>
          <a:p>
            <a:pPr lvl="1" algn="just"/>
            <a:r>
              <a:rPr lang="fr-FR" sz="1600" dirty="0"/>
              <a:t>La gouvernance du projet :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Un comité de pilotage </a:t>
            </a:r>
            <a:r>
              <a:rPr lang="fr-FR" sz="1400" b="0" dirty="0"/>
              <a:t>(COPIL), orientations stratégiques du projet, arrêt des choix, validation des propositions et préparation des décisions ministérielles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Un comité technique </a:t>
            </a:r>
            <a:r>
              <a:rPr lang="fr-FR" sz="1400" b="0" dirty="0"/>
              <a:t>(COTECH), chargé d’examiner les résultats d’études et de préparer les décisions du comité de pilotage</a:t>
            </a:r>
          </a:p>
          <a:p>
            <a:pPr lvl="1" algn="just"/>
            <a:r>
              <a:rPr lang="fr-FR" sz="1600" dirty="0" smtClean="0"/>
              <a:t>Concertation - Dialogue </a:t>
            </a:r>
            <a:r>
              <a:rPr lang="fr-FR" sz="1600" dirty="0"/>
              <a:t>avec les acteurs (3 instances complémentaires):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Des ateliers thématiques</a:t>
            </a:r>
            <a:r>
              <a:rPr lang="fr-FR" sz="1400" b="0" dirty="0"/>
              <a:t>, instances de travail sur des sujets spécifiques (techniciens invités)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Des commissions consultatives </a:t>
            </a:r>
            <a:r>
              <a:rPr lang="fr-FR" sz="1400" b="0" dirty="0"/>
              <a:t>(x5), permettant aux acteurs au plus près du terrain (communes sections prioritaires) de s’approprier régulièrement les éléments du projet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 smtClean="0"/>
              <a:t>Des comités territoriaux </a:t>
            </a:r>
            <a:r>
              <a:rPr lang="fr-FR" sz="1400" b="0" dirty="0" smtClean="0"/>
              <a:t>(COTER x3), instances d’information et d’expression des acteurs (tous les élus et autres concernés).</a:t>
            </a:r>
          </a:p>
          <a:p>
            <a:pPr lvl="1"/>
            <a:r>
              <a:rPr lang="fr-FR" sz="1600" dirty="0" smtClean="0"/>
              <a:t>Concertation - Information </a:t>
            </a:r>
            <a:r>
              <a:rPr lang="fr-FR" sz="1600" dirty="0"/>
              <a:t>et consultation du grand </a:t>
            </a:r>
            <a:r>
              <a:rPr lang="fr-FR" sz="1600" dirty="0" smtClean="0"/>
              <a:t>public: </a:t>
            </a:r>
            <a:endParaRPr lang="fr-FR" sz="1600" dirty="0"/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Site internet du projet </a:t>
            </a:r>
            <a:r>
              <a:rPr lang="fr-FR" sz="1400" dirty="0">
                <a:solidFill>
                  <a:srgbClr val="E41648"/>
                </a:solidFill>
                <a:hlinkClick r:id="rId2"/>
              </a:rPr>
              <a:t>www.lnpn.fr</a:t>
            </a:r>
            <a:r>
              <a:rPr lang="fr-FR" sz="1400" dirty="0">
                <a:solidFill>
                  <a:srgbClr val="E41648"/>
                </a:solidFill>
              </a:rPr>
              <a:t> 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/>
              <a:t>modules de participation du </a:t>
            </a:r>
            <a:r>
              <a:rPr lang="fr-FR" sz="1400" dirty="0" smtClean="0"/>
              <a:t>public inédit </a:t>
            </a:r>
            <a:r>
              <a:rPr lang="fr-FR" sz="1400" dirty="0" smtClean="0">
                <a:solidFill>
                  <a:srgbClr val="E41648"/>
                </a:solidFill>
              </a:rPr>
              <a:t>carticipe.lnpn.fr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dirty="0" smtClean="0"/>
              <a:t>Réunion publiques</a:t>
            </a:r>
            <a:endParaRPr lang="fr-FR" sz="1400" dirty="0"/>
          </a:p>
          <a:p>
            <a:pPr marL="1438275" lvl="1" indent="-361950">
              <a:buFont typeface="Wingdings" panose="05000000000000000000" pitchFamily="2" charset="2"/>
              <a:buChar char="Ø"/>
            </a:pPr>
            <a:endParaRPr lang="fr-FR" sz="1500" dirty="0" smtClean="0"/>
          </a:p>
          <a:p>
            <a:pPr marL="1236662" lvl="2" indent="-285750">
              <a:spcBef>
                <a:spcPts val="600"/>
              </a:spcBef>
              <a:buClr>
                <a:srgbClr val="E41648"/>
              </a:buClr>
              <a:buFont typeface="Wingdings" panose="05000000000000000000" pitchFamily="2" charset="2"/>
              <a:buChar char="Ø"/>
            </a:pPr>
            <a:endParaRPr lang="fr-FR" sz="1500" dirty="0"/>
          </a:p>
          <a:p>
            <a:pPr lvl="1"/>
            <a:endParaRPr lang="fr-FR" sz="1500" dirty="0"/>
          </a:p>
          <a:p>
            <a:pPr marL="842962" lvl="2" indent="0">
              <a:buNone/>
            </a:pPr>
            <a:endParaRPr lang="fr-FR" dirty="0"/>
          </a:p>
        </p:txBody>
      </p:sp>
      <p:sp>
        <p:nvSpPr>
          <p:cNvPr id="2" name="Ellipse 1"/>
          <p:cNvSpPr/>
          <p:nvPr/>
        </p:nvSpPr>
        <p:spPr bwMode="auto">
          <a:xfrm>
            <a:off x="3779912" y="1412776"/>
            <a:ext cx="216024" cy="216024"/>
          </a:xfrm>
          <a:prstGeom prst="ellipse">
            <a:avLst/>
          </a:prstGeom>
          <a:solidFill>
            <a:srgbClr val="4B4B83"/>
          </a:solidFill>
          <a:ln w="25400" cap="flat" cmpd="sng" algn="ctr">
            <a:solidFill>
              <a:srgbClr val="4B4B8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8028384" y="2852936"/>
            <a:ext cx="216024" cy="216024"/>
          </a:xfrm>
          <a:prstGeom prst="ellipse">
            <a:avLst/>
          </a:prstGeom>
          <a:solidFill>
            <a:srgbClr val="B6CA00"/>
          </a:solidFill>
          <a:ln w="25400" cap="flat" cmpd="sng" algn="ctr">
            <a:solidFill>
              <a:srgbClr val="B6CA00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6732240" y="5030736"/>
            <a:ext cx="216024" cy="216024"/>
          </a:xfrm>
          <a:prstGeom prst="ellipse">
            <a:avLst/>
          </a:prstGeom>
          <a:solidFill>
            <a:srgbClr val="8296B3"/>
          </a:solidFill>
          <a:ln w="25400" cap="flat" cmpd="sng" algn="ctr">
            <a:solidFill>
              <a:srgbClr val="8296B3"/>
            </a:solidFill>
            <a:prstDash val="solid"/>
          </a:ln>
          <a:effectLst/>
          <a:ex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400" b="1" kern="0">
              <a:solidFill>
                <a:srgbClr val="E41648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874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528501" y="5934963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51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/>
              <a:t>c</a:t>
            </a:r>
            <a:r>
              <a:rPr lang="fr-FR" dirty="0" smtClean="0"/>
              <a:t>alendrier de gouvernance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8241" y="1245614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63914064"/>
              </p:ext>
            </p:extLst>
          </p:nvPr>
        </p:nvGraphicFramePr>
        <p:xfrm>
          <a:off x="531898" y="1301066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300" dirty="0" smtClean="0"/>
                        <a:t>Com Consultatives</a:t>
                      </a:r>
                      <a:endParaRPr lang="fr-FR" sz="13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740615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3001213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4136745" y="176042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425645" y="1760057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657760" y="1760057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4139814" y="2474575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955514" y="3405074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chemeClr val="tx1"/>
                </a:solidFill>
              </a:rPr>
              <a:t>Def</a:t>
            </a:r>
            <a:r>
              <a:rPr lang="fr-FR" sz="800" dirty="0" smtClean="0">
                <a:solidFill>
                  <a:schemeClr val="tx1"/>
                </a:solidFill>
              </a:rPr>
              <a:t> scénarios  fonctionnels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571661" y="3405074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Mise au point des Zones de Passages possibles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408490" y="3409666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Choix </a:t>
            </a:r>
            <a:r>
              <a:rPr lang="fr-FR" sz="800" dirty="0" smtClean="0">
                <a:solidFill>
                  <a:schemeClr val="tx1"/>
                </a:solidFill>
              </a:rPr>
              <a:t>des Zone s de Passages Préférentielles</a:t>
            </a:r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836155" y="4773226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4210030" y="233817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489451" y="234322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7693464" y="2307715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4283629" y="2889368"/>
            <a:ext cx="5468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/>
            </a:lvl1pPr>
          </a:lstStyle>
          <a:p>
            <a:r>
              <a:rPr lang="fr-FR" dirty="0"/>
              <a:t>X3</a:t>
            </a:r>
          </a:p>
        </p:txBody>
      </p:sp>
      <p:sp>
        <p:nvSpPr>
          <p:cNvPr id="40" name="Étoile à 5 branches 39"/>
          <p:cNvSpPr/>
          <p:nvPr/>
        </p:nvSpPr>
        <p:spPr>
          <a:xfrm>
            <a:off x="5351606" y="1766944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411099" y="230679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4305736" y="3796526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6164419" y="3819097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27980" y="424010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601812" y="4201754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864046" y="174923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7" name="Losange 6"/>
          <p:cNvSpPr/>
          <p:nvPr/>
        </p:nvSpPr>
        <p:spPr bwMode="auto">
          <a:xfrm>
            <a:off x="4600351" y="2871274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6032572" y="287756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289870" y="2893342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612356" y="24689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394556" y="24689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5315105" y="246437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3091803" y="1713698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27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726626" y="5025254"/>
            <a:ext cx="900971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692388" y="5025254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161040" y="5524580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152041" y="5524579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234905" y="536576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 5</a:t>
            </a:r>
            <a:endParaRPr lang="fr-FR" sz="800" dirty="0"/>
          </a:p>
        </p:txBody>
      </p:sp>
      <p:sp>
        <p:nvSpPr>
          <p:cNvPr id="78" name="ZoneTexte 77"/>
          <p:cNvSpPr txBox="1"/>
          <p:nvPr/>
        </p:nvSpPr>
        <p:spPr>
          <a:xfrm>
            <a:off x="7199318" y="5365394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5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740615" y="4759273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3" name="Ellipse 82"/>
          <p:cNvSpPr>
            <a:spLocks noChangeAspect="1"/>
          </p:cNvSpPr>
          <p:nvPr/>
        </p:nvSpPr>
        <p:spPr>
          <a:xfrm>
            <a:off x="2209139" y="2475497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320880" y="2385231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86" name="ZoneTexte 85"/>
          <p:cNvSpPr txBox="1"/>
          <p:nvPr/>
        </p:nvSpPr>
        <p:spPr>
          <a:xfrm>
            <a:off x="2179636" y="2238146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62" name="ZoneTexte 61"/>
          <p:cNvSpPr txBox="1"/>
          <p:nvPr/>
        </p:nvSpPr>
        <p:spPr>
          <a:xfrm>
            <a:off x="126940" y="1672283"/>
            <a:ext cx="369332" cy="4154984"/>
          </a:xfrm>
          <a:prstGeom prst="rect">
            <a:avLst/>
          </a:prstGeom>
          <a:solidFill>
            <a:schemeClr val="accent1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SNCF Réseau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4243133" y="1720586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7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113" name="ZoneTexte 112"/>
          <p:cNvSpPr txBox="1"/>
          <p:nvPr/>
        </p:nvSpPr>
        <p:spPr>
          <a:xfrm>
            <a:off x="4744366" y="5088393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6452451" y="5088394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424091" y="4516169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5511004" y="172301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111" name="ZoneTexte 110"/>
          <p:cNvSpPr txBox="1"/>
          <p:nvPr/>
        </p:nvSpPr>
        <p:spPr>
          <a:xfrm>
            <a:off x="4027029" y="2244665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Juin</a:t>
            </a:r>
            <a:endParaRPr lang="fr-FR" sz="900" dirty="0"/>
          </a:p>
        </p:txBody>
      </p:sp>
      <p:sp>
        <p:nvSpPr>
          <p:cNvPr id="112" name="ZoneTexte 111"/>
          <p:cNvSpPr txBox="1"/>
          <p:nvPr/>
        </p:nvSpPr>
        <p:spPr>
          <a:xfrm>
            <a:off x="4228414" y="2587594"/>
            <a:ext cx="75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Septembre</a:t>
            </a:r>
            <a:endParaRPr lang="fr-FR" sz="900" dirty="0"/>
          </a:p>
        </p:txBody>
      </p:sp>
      <p:grpSp>
        <p:nvGrpSpPr>
          <p:cNvPr id="52" name="Groupe 51"/>
          <p:cNvGrpSpPr/>
          <p:nvPr/>
        </p:nvGrpSpPr>
        <p:grpSpPr>
          <a:xfrm>
            <a:off x="1525333" y="1177184"/>
            <a:ext cx="3080652" cy="5544708"/>
            <a:chOff x="1496240" y="1809632"/>
            <a:chExt cx="2521673" cy="4128888"/>
          </a:xfrm>
        </p:grpSpPr>
        <p:sp>
          <p:nvSpPr>
            <p:cNvPr id="53" name="Rectangle 52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56" name="Connecteur droit 55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8950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52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gouvernance et  la concertation en étape 1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46101136"/>
              </p:ext>
            </p:extLst>
          </p:nvPr>
        </p:nvGraphicFramePr>
        <p:xfrm>
          <a:off x="287523" y="1397000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COTECH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 3)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 Cons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 5)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49624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2756838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3892370" y="185635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1" name="Triangle isocèle 10"/>
          <p:cNvSpPr/>
          <p:nvPr/>
        </p:nvSpPr>
        <p:spPr>
          <a:xfrm>
            <a:off x="1447428" y="227687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181270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413385" y="1855991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0" name="Triangle isocèle 19"/>
          <p:cNvSpPr/>
          <p:nvPr/>
        </p:nvSpPr>
        <p:spPr>
          <a:xfrm>
            <a:off x="7179716" y="226659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3895439" y="25705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711139" y="3501008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chemeClr val="tx1"/>
                </a:solidFill>
              </a:rPr>
              <a:t>Def</a:t>
            </a:r>
            <a:r>
              <a:rPr lang="fr-FR" sz="800" dirty="0" smtClean="0">
                <a:solidFill>
                  <a:schemeClr val="tx1"/>
                </a:solidFill>
              </a:rPr>
              <a:t> scénarios  </a:t>
            </a:r>
            <a:r>
              <a:rPr lang="fr-FR" sz="800" dirty="0" err="1" smtClean="0">
                <a:solidFill>
                  <a:schemeClr val="tx1"/>
                </a:solidFill>
              </a:rPr>
              <a:t>fonc</a:t>
            </a:r>
            <a:r>
              <a:rPr lang="fr-FR" sz="8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352306" y="3501008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Mise au point des ZP 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164115" y="3505600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Choix de ZPP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30" name="Losange 29"/>
          <p:cNvSpPr/>
          <p:nvPr/>
        </p:nvSpPr>
        <p:spPr bwMode="auto">
          <a:xfrm>
            <a:off x="6763650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591780" y="4869160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3965655" y="243410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245076" y="243915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7449089" y="240364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3892370" y="2795190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6" name="ZoneTexte 45"/>
          <p:cNvSpPr txBox="1"/>
          <p:nvPr/>
        </p:nvSpPr>
        <p:spPr>
          <a:xfrm>
            <a:off x="5788197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7" name="ZoneTexte 46"/>
          <p:cNvSpPr txBox="1"/>
          <p:nvPr/>
        </p:nvSpPr>
        <p:spPr>
          <a:xfrm>
            <a:off x="6763650" y="282857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8" name="ZoneTexte 47"/>
          <p:cNvSpPr txBox="1"/>
          <p:nvPr/>
        </p:nvSpPr>
        <p:spPr>
          <a:xfrm>
            <a:off x="7351959" y="2951683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0" name="Étoile à 5 branches 39"/>
          <p:cNvSpPr/>
          <p:nvPr/>
        </p:nvSpPr>
        <p:spPr>
          <a:xfrm>
            <a:off x="4978956" y="186287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038449" y="2402727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52" name="ZoneTexte 51"/>
          <p:cNvSpPr txBox="1"/>
          <p:nvPr/>
        </p:nvSpPr>
        <p:spPr>
          <a:xfrm>
            <a:off x="4906574" y="2874739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4061361" y="3892460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5920044" y="3915031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83605" y="433603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357437" y="4297688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619671" y="1845164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59" name="Forme libre 58"/>
          <p:cNvSpPr/>
          <p:nvPr/>
        </p:nvSpPr>
        <p:spPr bwMode="auto">
          <a:xfrm>
            <a:off x="1533920" y="1983179"/>
            <a:ext cx="11875" cy="33250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1" name="Forme libre 60"/>
          <p:cNvSpPr/>
          <p:nvPr/>
        </p:nvSpPr>
        <p:spPr bwMode="auto">
          <a:xfrm>
            <a:off x="2845738" y="1960580"/>
            <a:ext cx="196864" cy="1596964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Forme libre 63"/>
          <p:cNvSpPr/>
          <p:nvPr/>
        </p:nvSpPr>
        <p:spPr bwMode="auto">
          <a:xfrm>
            <a:off x="4008727" y="1959429"/>
            <a:ext cx="581891" cy="1685595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Losange 6"/>
          <p:cNvSpPr/>
          <p:nvPr/>
        </p:nvSpPr>
        <p:spPr bwMode="auto">
          <a:xfrm>
            <a:off x="4355976" y="296720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Forme libre 17"/>
          <p:cNvSpPr/>
          <p:nvPr/>
        </p:nvSpPr>
        <p:spPr bwMode="auto">
          <a:xfrm>
            <a:off x="3764174" y="2001876"/>
            <a:ext cx="213756" cy="1555668"/>
          </a:xfrm>
          <a:custGeom>
            <a:avLst/>
            <a:gdLst>
              <a:gd name="connsiteX0" fmla="*/ 0 w 213756"/>
              <a:gd name="connsiteY0" fmla="*/ 1555668 h 1555668"/>
              <a:gd name="connsiteX1" fmla="*/ 83127 w 213756"/>
              <a:gd name="connsiteY1" fmla="*/ 368135 h 1555668"/>
              <a:gd name="connsiteX2" fmla="*/ 190005 w 213756"/>
              <a:gd name="connsiteY2" fmla="*/ 581891 h 1555668"/>
              <a:gd name="connsiteX3" fmla="*/ 213756 w 213756"/>
              <a:gd name="connsiteY3" fmla="*/ 0 h 155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56" h="1555668">
                <a:moveTo>
                  <a:pt x="0" y="1555668"/>
                </a:moveTo>
                <a:cubicBezTo>
                  <a:pt x="25730" y="1043049"/>
                  <a:pt x="51460" y="530431"/>
                  <a:pt x="83127" y="368135"/>
                </a:cubicBezTo>
                <a:cubicBezTo>
                  <a:pt x="114794" y="205839"/>
                  <a:pt x="168234" y="643247"/>
                  <a:pt x="190005" y="581891"/>
                </a:cubicBezTo>
                <a:cubicBezTo>
                  <a:pt x="211776" y="520535"/>
                  <a:pt x="212766" y="260267"/>
                  <a:pt x="213756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3" name="Triangle isocèle 12"/>
          <p:cNvSpPr/>
          <p:nvPr/>
        </p:nvSpPr>
        <p:spPr>
          <a:xfrm>
            <a:off x="3799099" y="227687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2" name="Forme libre 31"/>
          <p:cNvSpPr/>
          <p:nvPr/>
        </p:nvSpPr>
        <p:spPr bwMode="auto">
          <a:xfrm>
            <a:off x="4879795" y="2000992"/>
            <a:ext cx="202224" cy="1520041"/>
          </a:xfrm>
          <a:custGeom>
            <a:avLst/>
            <a:gdLst>
              <a:gd name="connsiteX0" fmla="*/ 12218 w 202224"/>
              <a:gd name="connsiteY0" fmla="*/ 1520041 h 1520041"/>
              <a:gd name="connsiteX1" fmla="*/ 343 w 202224"/>
              <a:gd name="connsiteY1" fmla="*/ 1068779 h 1520041"/>
              <a:gd name="connsiteX2" fmla="*/ 24094 w 202224"/>
              <a:gd name="connsiteY2" fmla="*/ 356260 h 1520041"/>
              <a:gd name="connsiteX3" fmla="*/ 142847 w 202224"/>
              <a:gd name="connsiteY3" fmla="*/ 593766 h 1520041"/>
              <a:gd name="connsiteX4" fmla="*/ 202224 w 202224"/>
              <a:gd name="connsiteY4" fmla="*/ 0 h 152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224" h="1520041">
                <a:moveTo>
                  <a:pt x="12218" y="1520041"/>
                </a:moveTo>
                <a:cubicBezTo>
                  <a:pt x="5291" y="1391391"/>
                  <a:pt x="-1636" y="1262742"/>
                  <a:pt x="343" y="1068779"/>
                </a:cubicBezTo>
                <a:cubicBezTo>
                  <a:pt x="2322" y="874816"/>
                  <a:pt x="343" y="435429"/>
                  <a:pt x="24094" y="356260"/>
                </a:cubicBezTo>
                <a:cubicBezTo>
                  <a:pt x="47845" y="277091"/>
                  <a:pt x="113159" y="653143"/>
                  <a:pt x="142847" y="593766"/>
                </a:cubicBezTo>
                <a:cubicBezTo>
                  <a:pt x="172535" y="534389"/>
                  <a:pt x="187379" y="267194"/>
                  <a:pt x="202224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1" name="Losange 50"/>
          <p:cNvSpPr/>
          <p:nvPr/>
        </p:nvSpPr>
        <p:spPr bwMode="auto">
          <a:xfrm>
            <a:off x="4798638" y="2964467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Triangle isocèle 40"/>
          <p:cNvSpPr/>
          <p:nvPr/>
        </p:nvSpPr>
        <p:spPr>
          <a:xfrm>
            <a:off x="4840163" y="2276702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3" name="Forme libre 32"/>
          <p:cNvSpPr/>
          <p:nvPr/>
        </p:nvSpPr>
        <p:spPr bwMode="auto">
          <a:xfrm>
            <a:off x="5114117" y="2000992"/>
            <a:ext cx="241654" cy="1478478"/>
          </a:xfrm>
          <a:custGeom>
            <a:avLst/>
            <a:gdLst>
              <a:gd name="connsiteX0" fmla="*/ 0 w 95002"/>
              <a:gd name="connsiteY0" fmla="*/ 0 h 1484415"/>
              <a:gd name="connsiteX1" fmla="*/ 95002 w 95002"/>
              <a:gd name="connsiteY1" fmla="*/ 1484415 h 1484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" h="1484415">
                <a:moveTo>
                  <a:pt x="0" y="0"/>
                </a:moveTo>
                <a:cubicBezTo>
                  <a:pt x="31667" y="494805"/>
                  <a:pt x="81148" y="1238992"/>
                  <a:pt x="95002" y="1484415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4" name="Forme libre 33"/>
          <p:cNvSpPr/>
          <p:nvPr/>
        </p:nvSpPr>
        <p:spPr bwMode="auto">
          <a:xfrm>
            <a:off x="5771408" y="2006930"/>
            <a:ext cx="498763" cy="1615044"/>
          </a:xfrm>
          <a:custGeom>
            <a:avLst/>
            <a:gdLst>
              <a:gd name="connsiteX0" fmla="*/ 0 w 498763"/>
              <a:gd name="connsiteY0" fmla="*/ 1615044 h 1615044"/>
              <a:gd name="connsiteX1" fmla="*/ 83127 w 498763"/>
              <a:gd name="connsiteY1" fmla="*/ 1045028 h 1615044"/>
              <a:gd name="connsiteX2" fmla="*/ 368135 w 498763"/>
              <a:gd name="connsiteY2" fmla="*/ 308758 h 1615044"/>
              <a:gd name="connsiteX3" fmla="*/ 463137 w 498763"/>
              <a:gd name="connsiteY3" fmla="*/ 570015 h 1615044"/>
              <a:gd name="connsiteX4" fmla="*/ 498763 w 498763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3" h="1615044">
                <a:moveTo>
                  <a:pt x="0" y="1615044"/>
                </a:moveTo>
                <a:cubicBezTo>
                  <a:pt x="10885" y="1438893"/>
                  <a:pt x="21771" y="1262742"/>
                  <a:pt x="83127" y="1045028"/>
                </a:cubicBezTo>
                <a:cubicBezTo>
                  <a:pt x="144483" y="827314"/>
                  <a:pt x="304800" y="387927"/>
                  <a:pt x="368135" y="308758"/>
                </a:cubicBezTo>
                <a:cubicBezTo>
                  <a:pt x="431470" y="229589"/>
                  <a:pt x="441366" y="621475"/>
                  <a:pt x="463137" y="570015"/>
                </a:cubicBezTo>
                <a:cubicBezTo>
                  <a:pt x="484908" y="518555"/>
                  <a:pt x="491835" y="259277"/>
                  <a:pt x="498763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5788197" y="2973502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Triangle isocèle 16"/>
          <p:cNvSpPr/>
          <p:nvPr/>
        </p:nvSpPr>
        <p:spPr>
          <a:xfrm>
            <a:off x="6064060" y="227670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5" name="Forme libre 34"/>
          <p:cNvSpPr/>
          <p:nvPr/>
        </p:nvSpPr>
        <p:spPr bwMode="auto">
          <a:xfrm>
            <a:off x="6317673" y="1995055"/>
            <a:ext cx="178130" cy="1567542"/>
          </a:xfrm>
          <a:custGeom>
            <a:avLst/>
            <a:gdLst>
              <a:gd name="connsiteX0" fmla="*/ 0 w 178130"/>
              <a:gd name="connsiteY0" fmla="*/ 0 h 1567542"/>
              <a:gd name="connsiteX1" fmla="*/ 178130 w 178130"/>
              <a:gd name="connsiteY1" fmla="*/ 1567542 h 156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30" h="1567542">
                <a:moveTo>
                  <a:pt x="0" y="0"/>
                </a:moveTo>
                <a:lnTo>
                  <a:pt x="178130" y="1567542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5" name="Forme libre 64"/>
          <p:cNvSpPr/>
          <p:nvPr/>
        </p:nvSpPr>
        <p:spPr bwMode="auto">
          <a:xfrm>
            <a:off x="6757060" y="3182587"/>
            <a:ext cx="47501" cy="320634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6863938" y="3194462"/>
            <a:ext cx="83127" cy="296883"/>
          </a:xfrm>
          <a:custGeom>
            <a:avLst/>
            <a:gdLst>
              <a:gd name="connsiteX0" fmla="*/ 0 w 83127"/>
              <a:gd name="connsiteY0" fmla="*/ 0 h 296883"/>
              <a:gd name="connsiteX1" fmla="*/ 83127 w 83127"/>
              <a:gd name="connsiteY1" fmla="*/ 296883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127" h="296883">
                <a:moveTo>
                  <a:pt x="0" y="0"/>
                </a:moveTo>
                <a:cubicBezTo>
                  <a:pt x="33646" y="114795"/>
                  <a:pt x="67293" y="229590"/>
                  <a:pt x="83127" y="296883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8" name="Forme libre 67"/>
          <p:cNvSpPr/>
          <p:nvPr/>
        </p:nvSpPr>
        <p:spPr bwMode="auto">
          <a:xfrm>
            <a:off x="7112207" y="1983179"/>
            <a:ext cx="368135" cy="1615044"/>
          </a:xfrm>
          <a:custGeom>
            <a:avLst/>
            <a:gdLst>
              <a:gd name="connsiteX0" fmla="*/ 0 w 368135"/>
              <a:gd name="connsiteY0" fmla="*/ 1615044 h 1615044"/>
              <a:gd name="connsiteX1" fmla="*/ 83127 w 368135"/>
              <a:gd name="connsiteY1" fmla="*/ 1116281 h 1615044"/>
              <a:gd name="connsiteX2" fmla="*/ 142504 w 368135"/>
              <a:gd name="connsiteY2" fmla="*/ 356260 h 1615044"/>
              <a:gd name="connsiteX3" fmla="*/ 320634 w 368135"/>
              <a:gd name="connsiteY3" fmla="*/ 617517 h 1615044"/>
              <a:gd name="connsiteX4" fmla="*/ 368135 w 368135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135" h="1615044">
                <a:moveTo>
                  <a:pt x="0" y="1615044"/>
                </a:moveTo>
                <a:cubicBezTo>
                  <a:pt x="29688" y="1470561"/>
                  <a:pt x="59376" y="1326078"/>
                  <a:pt x="83127" y="1116281"/>
                </a:cubicBezTo>
                <a:cubicBezTo>
                  <a:pt x="106878" y="906484"/>
                  <a:pt x="102919" y="439387"/>
                  <a:pt x="142504" y="356260"/>
                </a:cubicBezTo>
                <a:cubicBezTo>
                  <a:pt x="182089" y="273133"/>
                  <a:pt x="283029" y="676894"/>
                  <a:pt x="320634" y="617517"/>
                </a:cubicBezTo>
                <a:cubicBezTo>
                  <a:pt x="358239" y="558140"/>
                  <a:pt x="363187" y="279070"/>
                  <a:pt x="368135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147673" y="2978438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3679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150181" y="25649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4942455" y="2560312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2847428" y="1809632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69" name="Triangle isocèle 68"/>
          <p:cNvSpPr/>
          <p:nvPr/>
        </p:nvSpPr>
        <p:spPr>
          <a:xfrm>
            <a:off x="3288259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0" name="Triangle isocèle 69"/>
          <p:cNvSpPr/>
          <p:nvPr/>
        </p:nvSpPr>
        <p:spPr>
          <a:xfrm>
            <a:off x="4413870" y="227670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1" name="Triangle isocèle 70"/>
          <p:cNvSpPr/>
          <p:nvPr/>
        </p:nvSpPr>
        <p:spPr>
          <a:xfrm>
            <a:off x="5584692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2" name="Triangle isocèle 71"/>
          <p:cNvSpPr/>
          <p:nvPr/>
        </p:nvSpPr>
        <p:spPr>
          <a:xfrm>
            <a:off x="6757060" y="2266597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822825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448013" y="5121188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305511" y="5625244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6857295" y="5637516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489785" y="5448671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sp>
        <p:nvSpPr>
          <p:cNvPr id="78" name="ZoneTexte 77"/>
          <p:cNvSpPr txBox="1"/>
          <p:nvPr/>
        </p:nvSpPr>
        <p:spPr>
          <a:xfrm>
            <a:off x="6911389" y="5461328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496240" y="4855207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0" name="Triangle isocèle 79"/>
          <p:cNvSpPr/>
          <p:nvPr/>
        </p:nvSpPr>
        <p:spPr>
          <a:xfrm>
            <a:off x="2625017" y="2298346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1" name="Forme libre 80"/>
          <p:cNvSpPr/>
          <p:nvPr/>
        </p:nvSpPr>
        <p:spPr bwMode="auto">
          <a:xfrm>
            <a:off x="2705201" y="1960580"/>
            <a:ext cx="92059" cy="38503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3" name="Ellipse 82"/>
          <p:cNvSpPr>
            <a:spLocks noChangeAspect="1"/>
          </p:cNvSpPr>
          <p:nvPr/>
        </p:nvSpPr>
        <p:spPr>
          <a:xfrm>
            <a:off x="1964764" y="2571431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076505" y="2481165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85" name="Forme libre 84"/>
          <p:cNvSpPr/>
          <p:nvPr/>
        </p:nvSpPr>
        <p:spPr bwMode="auto">
          <a:xfrm>
            <a:off x="1585140" y="1931936"/>
            <a:ext cx="448577" cy="639496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1935261" y="2334080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2" name="ZoneTexte 1"/>
          <p:cNvSpPr txBox="1"/>
          <p:nvPr/>
        </p:nvSpPr>
        <p:spPr>
          <a:xfrm>
            <a:off x="1674041" y="4536091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4590618" y="5142157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6221703" y="5123412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grpSp>
        <p:nvGrpSpPr>
          <p:cNvPr id="88" name="Groupe 87"/>
          <p:cNvGrpSpPr/>
          <p:nvPr/>
        </p:nvGrpSpPr>
        <p:grpSpPr>
          <a:xfrm>
            <a:off x="1525333" y="1177184"/>
            <a:ext cx="2837462" cy="5544708"/>
            <a:chOff x="1496240" y="1809632"/>
            <a:chExt cx="2521673" cy="4128888"/>
          </a:xfrm>
        </p:grpSpPr>
        <p:sp>
          <p:nvSpPr>
            <p:cNvPr id="89" name="Rectangle 88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90" name="Connecteur droit 89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7895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528501" y="5934963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53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1- Calendrier de gouvernance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4584" y="818945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67130231"/>
              </p:ext>
            </p:extLst>
          </p:nvPr>
        </p:nvGraphicFramePr>
        <p:xfrm>
          <a:off x="568241" y="874397"/>
          <a:ext cx="8316924" cy="59131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COTECH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 3)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 Cons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200" baseline="0" dirty="0" smtClean="0"/>
                        <a:t>(x 5)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Gouv et Concertation Quartier</a:t>
                      </a:r>
                      <a:r>
                        <a:rPr lang="fr-FR" sz="1400" b="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de la nouvelle Gare</a:t>
                      </a:r>
                    </a:p>
                    <a:p>
                      <a:pPr marL="0" algn="l" defTabSz="457200" rtl="0" eaLnBrk="1" latinLnBrk="0" hangingPunct="1"/>
                      <a:endParaRPr lang="fr-FR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88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1776958" y="133375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" name="Étoile à 5 branches 8"/>
          <p:cNvSpPr/>
          <p:nvPr/>
        </p:nvSpPr>
        <p:spPr>
          <a:xfrm>
            <a:off x="3037556" y="133375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0" name="Étoile à 5 branches 9"/>
          <p:cNvSpPr/>
          <p:nvPr/>
        </p:nvSpPr>
        <p:spPr>
          <a:xfrm>
            <a:off x="4173088" y="133375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1" name="Triangle isocèle 10"/>
          <p:cNvSpPr/>
          <p:nvPr/>
        </p:nvSpPr>
        <p:spPr>
          <a:xfrm>
            <a:off x="1728146" y="1754269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5" name="Étoile à 5 branches 14"/>
          <p:cNvSpPr/>
          <p:nvPr/>
        </p:nvSpPr>
        <p:spPr>
          <a:xfrm>
            <a:off x="6461988" y="133338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19" name="Étoile à 5 branches 18"/>
          <p:cNvSpPr/>
          <p:nvPr/>
        </p:nvSpPr>
        <p:spPr>
          <a:xfrm>
            <a:off x="7694103" y="1333388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0" name="Triangle isocèle 19"/>
          <p:cNvSpPr/>
          <p:nvPr/>
        </p:nvSpPr>
        <p:spPr>
          <a:xfrm>
            <a:off x="7460434" y="1743993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4176157" y="2047906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991857" y="2978405"/>
            <a:ext cx="1350222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1ere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Recueil des enjeux</a:t>
            </a:r>
          </a:p>
          <a:p>
            <a:r>
              <a:rPr lang="fr-FR" sz="800" dirty="0" err="1" smtClean="0">
                <a:solidFill>
                  <a:schemeClr val="tx1"/>
                </a:solidFill>
              </a:rPr>
              <a:t>Def</a:t>
            </a:r>
            <a:r>
              <a:rPr lang="fr-FR" sz="800" dirty="0" smtClean="0">
                <a:solidFill>
                  <a:schemeClr val="tx1"/>
                </a:solidFill>
              </a:rPr>
              <a:t> scénarios  </a:t>
            </a:r>
            <a:r>
              <a:rPr lang="fr-FR" sz="800" dirty="0" err="1" smtClean="0">
                <a:solidFill>
                  <a:schemeClr val="tx1"/>
                </a:solidFill>
              </a:rPr>
              <a:t>fonc</a:t>
            </a:r>
            <a:r>
              <a:rPr lang="fr-FR" sz="8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633024" y="2978405"/>
            <a:ext cx="1610238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2eme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Mise au point des ZP 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6444833" y="2982997"/>
            <a:ext cx="1432221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  <a:latin typeface="+mn-lt"/>
                <a:ea typeface="+mn-ea"/>
              </a:rPr>
              <a:t>3eme vague</a:t>
            </a:r>
          </a:p>
          <a:p>
            <a:r>
              <a:rPr lang="fr-FR" sz="800" dirty="0" smtClean="0">
                <a:solidFill>
                  <a:schemeClr val="tx1"/>
                </a:solidFill>
              </a:rPr>
              <a:t>Choix de ZPP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30" name="Losange 29"/>
          <p:cNvSpPr/>
          <p:nvPr/>
        </p:nvSpPr>
        <p:spPr bwMode="auto">
          <a:xfrm>
            <a:off x="7044368" y="2444605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872498" y="4346557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4246373" y="191150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525794" y="1916553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7729807" y="188104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4173088" y="2272587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6" name="ZoneTexte 45"/>
          <p:cNvSpPr txBox="1"/>
          <p:nvPr/>
        </p:nvSpPr>
        <p:spPr>
          <a:xfrm>
            <a:off x="6068915" y="2305970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7" name="ZoneTexte 46"/>
          <p:cNvSpPr txBox="1"/>
          <p:nvPr/>
        </p:nvSpPr>
        <p:spPr>
          <a:xfrm>
            <a:off x="7044368" y="2305970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48" name="ZoneTexte 47"/>
          <p:cNvSpPr txBox="1"/>
          <p:nvPr/>
        </p:nvSpPr>
        <p:spPr>
          <a:xfrm>
            <a:off x="7632677" y="2429080"/>
            <a:ext cx="82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Séance plénière</a:t>
            </a:r>
            <a:endParaRPr lang="fr-FR" sz="800" dirty="0"/>
          </a:p>
        </p:txBody>
      </p:sp>
      <p:sp>
        <p:nvSpPr>
          <p:cNvPr id="40" name="Étoile à 5 branches 39"/>
          <p:cNvSpPr/>
          <p:nvPr/>
        </p:nvSpPr>
        <p:spPr>
          <a:xfrm>
            <a:off x="5259674" y="1340275"/>
            <a:ext cx="177801" cy="138114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50" name="ZoneTexte 49"/>
          <p:cNvSpPr txBox="1"/>
          <p:nvPr/>
        </p:nvSpPr>
        <p:spPr>
          <a:xfrm>
            <a:off x="5319167" y="1880124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52" name="ZoneTexte 51"/>
          <p:cNvSpPr txBox="1"/>
          <p:nvPr/>
        </p:nvSpPr>
        <p:spPr>
          <a:xfrm>
            <a:off x="5187292" y="2352136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x5</a:t>
            </a:r>
            <a:endParaRPr lang="fr-FR" sz="1000" dirty="0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4342079" y="3369857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6200762" y="3392428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64323" y="3813434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638155" y="3775085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7" name="ZoneTexte 56"/>
          <p:cNvSpPr txBox="1"/>
          <p:nvPr/>
        </p:nvSpPr>
        <p:spPr>
          <a:xfrm>
            <a:off x="1900389" y="1322561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59" name="Forme libre 58"/>
          <p:cNvSpPr/>
          <p:nvPr/>
        </p:nvSpPr>
        <p:spPr bwMode="auto">
          <a:xfrm>
            <a:off x="1814638" y="1460576"/>
            <a:ext cx="11875" cy="33250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1" name="Forme libre 60"/>
          <p:cNvSpPr/>
          <p:nvPr/>
        </p:nvSpPr>
        <p:spPr bwMode="auto">
          <a:xfrm>
            <a:off x="3126456" y="1437977"/>
            <a:ext cx="196864" cy="1596964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Forme libre 63"/>
          <p:cNvSpPr/>
          <p:nvPr/>
        </p:nvSpPr>
        <p:spPr bwMode="auto">
          <a:xfrm>
            <a:off x="4289445" y="1436826"/>
            <a:ext cx="581891" cy="1685595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Losange 6"/>
          <p:cNvSpPr/>
          <p:nvPr/>
        </p:nvSpPr>
        <p:spPr bwMode="auto">
          <a:xfrm>
            <a:off x="4636694" y="2444605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Forme libre 17"/>
          <p:cNvSpPr/>
          <p:nvPr/>
        </p:nvSpPr>
        <p:spPr bwMode="auto">
          <a:xfrm>
            <a:off x="4044892" y="1479273"/>
            <a:ext cx="213756" cy="1555668"/>
          </a:xfrm>
          <a:custGeom>
            <a:avLst/>
            <a:gdLst>
              <a:gd name="connsiteX0" fmla="*/ 0 w 213756"/>
              <a:gd name="connsiteY0" fmla="*/ 1555668 h 1555668"/>
              <a:gd name="connsiteX1" fmla="*/ 83127 w 213756"/>
              <a:gd name="connsiteY1" fmla="*/ 368135 h 1555668"/>
              <a:gd name="connsiteX2" fmla="*/ 190005 w 213756"/>
              <a:gd name="connsiteY2" fmla="*/ 581891 h 1555668"/>
              <a:gd name="connsiteX3" fmla="*/ 213756 w 213756"/>
              <a:gd name="connsiteY3" fmla="*/ 0 h 155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56" h="1555668">
                <a:moveTo>
                  <a:pt x="0" y="1555668"/>
                </a:moveTo>
                <a:cubicBezTo>
                  <a:pt x="25730" y="1043049"/>
                  <a:pt x="51460" y="530431"/>
                  <a:pt x="83127" y="368135"/>
                </a:cubicBezTo>
                <a:cubicBezTo>
                  <a:pt x="114794" y="205839"/>
                  <a:pt x="168234" y="643247"/>
                  <a:pt x="190005" y="581891"/>
                </a:cubicBezTo>
                <a:cubicBezTo>
                  <a:pt x="211776" y="520535"/>
                  <a:pt x="212766" y="260267"/>
                  <a:pt x="213756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3" name="Triangle isocèle 12"/>
          <p:cNvSpPr/>
          <p:nvPr/>
        </p:nvSpPr>
        <p:spPr>
          <a:xfrm>
            <a:off x="4079817" y="1754268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2" name="Forme libre 31"/>
          <p:cNvSpPr/>
          <p:nvPr/>
        </p:nvSpPr>
        <p:spPr bwMode="auto">
          <a:xfrm>
            <a:off x="5160513" y="1478389"/>
            <a:ext cx="202224" cy="1520041"/>
          </a:xfrm>
          <a:custGeom>
            <a:avLst/>
            <a:gdLst>
              <a:gd name="connsiteX0" fmla="*/ 12218 w 202224"/>
              <a:gd name="connsiteY0" fmla="*/ 1520041 h 1520041"/>
              <a:gd name="connsiteX1" fmla="*/ 343 w 202224"/>
              <a:gd name="connsiteY1" fmla="*/ 1068779 h 1520041"/>
              <a:gd name="connsiteX2" fmla="*/ 24094 w 202224"/>
              <a:gd name="connsiteY2" fmla="*/ 356260 h 1520041"/>
              <a:gd name="connsiteX3" fmla="*/ 142847 w 202224"/>
              <a:gd name="connsiteY3" fmla="*/ 593766 h 1520041"/>
              <a:gd name="connsiteX4" fmla="*/ 202224 w 202224"/>
              <a:gd name="connsiteY4" fmla="*/ 0 h 152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224" h="1520041">
                <a:moveTo>
                  <a:pt x="12218" y="1520041"/>
                </a:moveTo>
                <a:cubicBezTo>
                  <a:pt x="5291" y="1391391"/>
                  <a:pt x="-1636" y="1262742"/>
                  <a:pt x="343" y="1068779"/>
                </a:cubicBezTo>
                <a:cubicBezTo>
                  <a:pt x="2322" y="874816"/>
                  <a:pt x="343" y="435429"/>
                  <a:pt x="24094" y="356260"/>
                </a:cubicBezTo>
                <a:cubicBezTo>
                  <a:pt x="47845" y="277091"/>
                  <a:pt x="113159" y="653143"/>
                  <a:pt x="142847" y="593766"/>
                </a:cubicBezTo>
                <a:cubicBezTo>
                  <a:pt x="172535" y="534389"/>
                  <a:pt x="187379" y="267194"/>
                  <a:pt x="202224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1" name="Losange 50"/>
          <p:cNvSpPr/>
          <p:nvPr/>
        </p:nvSpPr>
        <p:spPr bwMode="auto">
          <a:xfrm>
            <a:off x="5079356" y="2441864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Triangle isocèle 40"/>
          <p:cNvSpPr/>
          <p:nvPr/>
        </p:nvSpPr>
        <p:spPr>
          <a:xfrm>
            <a:off x="5120881" y="1754099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3" name="Forme libre 32"/>
          <p:cNvSpPr/>
          <p:nvPr/>
        </p:nvSpPr>
        <p:spPr bwMode="auto">
          <a:xfrm>
            <a:off x="5394835" y="1478389"/>
            <a:ext cx="241654" cy="1478478"/>
          </a:xfrm>
          <a:custGeom>
            <a:avLst/>
            <a:gdLst>
              <a:gd name="connsiteX0" fmla="*/ 0 w 95002"/>
              <a:gd name="connsiteY0" fmla="*/ 0 h 1484415"/>
              <a:gd name="connsiteX1" fmla="*/ 95002 w 95002"/>
              <a:gd name="connsiteY1" fmla="*/ 1484415 h 1484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" h="1484415">
                <a:moveTo>
                  <a:pt x="0" y="0"/>
                </a:moveTo>
                <a:cubicBezTo>
                  <a:pt x="31667" y="494805"/>
                  <a:pt x="81148" y="1238992"/>
                  <a:pt x="95002" y="1484415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4" name="Forme libre 33"/>
          <p:cNvSpPr/>
          <p:nvPr/>
        </p:nvSpPr>
        <p:spPr bwMode="auto">
          <a:xfrm>
            <a:off x="6052126" y="1484327"/>
            <a:ext cx="498763" cy="1615044"/>
          </a:xfrm>
          <a:custGeom>
            <a:avLst/>
            <a:gdLst>
              <a:gd name="connsiteX0" fmla="*/ 0 w 498763"/>
              <a:gd name="connsiteY0" fmla="*/ 1615044 h 1615044"/>
              <a:gd name="connsiteX1" fmla="*/ 83127 w 498763"/>
              <a:gd name="connsiteY1" fmla="*/ 1045028 h 1615044"/>
              <a:gd name="connsiteX2" fmla="*/ 368135 w 498763"/>
              <a:gd name="connsiteY2" fmla="*/ 308758 h 1615044"/>
              <a:gd name="connsiteX3" fmla="*/ 463137 w 498763"/>
              <a:gd name="connsiteY3" fmla="*/ 570015 h 1615044"/>
              <a:gd name="connsiteX4" fmla="*/ 498763 w 498763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3" h="1615044">
                <a:moveTo>
                  <a:pt x="0" y="1615044"/>
                </a:moveTo>
                <a:cubicBezTo>
                  <a:pt x="10885" y="1438893"/>
                  <a:pt x="21771" y="1262742"/>
                  <a:pt x="83127" y="1045028"/>
                </a:cubicBezTo>
                <a:cubicBezTo>
                  <a:pt x="144483" y="827314"/>
                  <a:pt x="304800" y="387927"/>
                  <a:pt x="368135" y="308758"/>
                </a:cubicBezTo>
                <a:cubicBezTo>
                  <a:pt x="431470" y="229589"/>
                  <a:pt x="441366" y="621475"/>
                  <a:pt x="463137" y="570015"/>
                </a:cubicBezTo>
                <a:cubicBezTo>
                  <a:pt x="484908" y="518555"/>
                  <a:pt x="491835" y="259277"/>
                  <a:pt x="498763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9" name="Losange 28"/>
          <p:cNvSpPr/>
          <p:nvPr/>
        </p:nvSpPr>
        <p:spPr bwMode="auto">
          <a:xfrm>
            <a:off x="6068915" y="2450899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Triangle isocèle 16"/>
          <p:cNvSpPr/>
          <p:nvPr/>
        </p:nvSpPr>
        <p:spPr>
          <a:xfrm>
            <a:off x="6344778" y="1754101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5" name="Forme libre 34"/>
          <p:cNvSpPr/>
          <p:nvPr/>
        </p:nvSpPr>
        <p:spPr bwMode="auto">
          <a:xfrm>
            <a:off x="6598391" y="1472452"/>
            <a:ext cx="178130" cy="1567542"/>
          </a:xfrm>
          <a:custGeom>
            <a:avLst/>
            <a:gdLst>
              <a:gd name="connsiteX0" fmla="*/ 0 w 178130"/>
              <a:gd name="connsiteY0" fmla="*/ 0 h 1567542"/>
              <a:gd name="connsiteX1" fmla="*/ 178130 w 178130"/>
              <a:gd name="connsiteY1" fmla="*/ 1567542 h 156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30" h="1567542">
                <a:moveTo>
                  <a:pt x="0" y="0"/>
                </a:moveTo>
                <a:lnTo>
                  <a:pt x="178130" y="1567542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5" name="Forme libre 64"/>
          <p:cNvSpPr/>
          <p:nvPr/>
        </p:nvSpPr>
        <p:spPr bwMode="auto">
          <a:xfrm>
            <a:off x="7037778" y="2659984"/>
            <a:ext cx="47501" cy="320634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7" name="Forme libre 66"/>
          <p:cNvSpPr/>
          <p:nvPr/>
        </p:nvSpPr>
        <p:spPr bwMode="auto">
          <a:xfrm>
            <a:off x="7144656" y="2671859"/>
            <a:ext cx="83127" cy="296883"/>
          </a:xfrm>
          <a:custGeom>
            <a:avLst/>
            <a:gdLst>
              <a:gd name="connsiteX0" fmla="*/ 0 w 83127"/>
              <a:gd name="connsiteY0" fmla="*/ 0 h 296883"/>
              <a:gd name="connsiteX1" fmla="*/ 83127 w 83127"/>
              <a:gd name="connsiteY1" fmla="*/ 296883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127" h="296883">
                <a:moveTo>
                  <a:pt x="0" y="0"/>
                </a:moveTo>
                <a:cubicBezTo>
                  <a:pt x="33646" y="114795"/>
                  <a:pt x="67293" y="229590"/>
                  <a:pt x="83127" y="296883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8" name="Forme libre 67"/>
          <p:cNvSpPr/>
          <p:nvPr/>
        </p:nvSpPr>
        <p:spPr bwMode="auto">
          <a:xfrm>
            <a:off x="7392925" y="1460576"/>
            <a:ext cx="368135" cy="1615044"/>
          </a:xfrm>
          <a:custGeom>
            <a:avLst/>
            <a:gdLst>
              <a:gd name="connsiteX0" fmla="*/ 0 w 368135"/>
              <a:gd name="connsiteY0" fmla="*/ 1615044 h 1615044"/>
              <a:gd name="connsiteX1" fmla="*/ 83127 w 368135"/>
              <a:gd name="connsiteY1" fmla="*/ 1116281 h 1615044"/>
              <a:gd name="connsiteX2" fmla="*/ 142504 w 368135"/>
              <a:gd name="connsiteY2" fmla="*/ 356260 h 1615044"/>
              <a:gd name="connsiteX3" fmla="*/ 320634 w 368135"/>
              <a:gd name="connsiteY3" fmla="*/ 617517 h 1615044"/>
              <a:gd name="connsiteX4" fmla="*/ 368135 w 368135"/>
              <a:gd name="connsiteY4" fmla="*/ 0 h 161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135" h="1615044">
                <a:moveTo>
                  <a:pt x="0" y="1615044"/>
                </a:moveTo>
                <a:cubicBezTo>
                  <a:pt x="29688" y="1470561"/>
                  <a:pt x="59376" y="1326078"/>
                  <a:pt x="83127" y="1116281"/>
                </a:cubicBezTo>
                <a:cubicBezTo>
                  <a:pt x="106878" y="906484"/>
                  <a:pt x="102919" y="439387"/>
                  <a:pt x="142504" y="356260"/>
                </a:cubicBezTo>
                <a:cubicBezTo>
                  <a:pt x="182089" y="273133"/>
                  <a:pt x="283029" y="676894"/>
                  <a:pt x="320634" y="617517"/>
                </a:cubicBezTo>
                <a:cubicBezTo>
                  <a:pt x="358239" y="558140"/>
                  <a:pt x="363187" y="279070"/>
                  <a:pt x="368135" y="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1" name="Losange 30"/>
          <p:cNvSpPr/>
          <p:nvPr/>
        </p:nvSpPr>
        <p:spPr bwMode="auto">
          <a:xfrm>
            <a:off x="7428391" y="2455835"/>
            <a:ext cx="144016" cy="216024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648699" y="20423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430899" y="20423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Ellipse 48"/>
          <p:cNvSpPr>
            <a:spLocks noChangeAspect="1"/>
          </p:cNvSpPr>
          <p:nvPr/>
        </p:nvSpPr>
        <p:spPr>
          <a:xfrm>
            <a:off x="5223173" y="2037709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3128146" y="1287029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27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69" name="Triangle isocèle 68"/>
          <p:cNvSpPr/>
          <p:nvPr/>
        </p:nvSpPr>
        <p:spPr>
          <a:xfrm>
            <a:off x="3568977" y="174399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0" name="Triangle isocèle 69"/>
          <p:cNvSpPr/>
          <p:nvPr/>
        </p:nvSpPr>
        <p:spPr>
          <a:xfrm>
            <a:off x="4694588" y="1754098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1" name="Triangle isocèle 70"/>
          <p:cNvSpPr/>
          <p:nvPr/>
        </p:nvSpPr>
        <p:spPr>
          <a:xfrm>
            <a:off x="5865410" y="174399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2" name="Triangle isocèle 71"/>
          <p:cNvSpPr/>
          <p:nvPr/>
        </p:nvSpPr>
        <p:spPr>
          <a:xfrm>
            <a:off x="7037778" y="1743994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762969" y="4598585"/>
            <a:ext cx="900971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728731" y="4598585"/>
            <a:ext cx="965372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197383" y="5097911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188384" y="5097910"/>
            <a:ext cx="144016" cy="165957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271248" y="4939099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sp>
        <p:nvSpPr>
          <p:cNvPr id="78" name="ZoneTexte 77"/>
          <p:cNvSpPr txBox="1"/>
          <p:nvPr/>
        </p:nvSpPr>
        <p:spPr>
          <a:xfrm>
            <a:off x="7235661" y="4938725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3 à 5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776958" y="4332604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0" name="Triangle isocèle 79"/>
          <p:cNvSpPr/>
          <p:nvPr/>
        </p:nvSpPr>
        <p:spPr>
          <a:xfrm>
            <a:off x="2905735" y="1775743"/>
            <a:ext cx="172243" cy="120651"/>
          </a:xfrm>
          <a:prstGeom prst="triangle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1" name="Forme libre 80"/>
          <p:cNvSpPr/>
          <p:nvPr/>
        </p:nvSpPr>
        <p:spPr bwMode="auto">
          <a:xfrm>
            <a:off x="2985919" y="1437977"/>
            <a:ext cx="92059" cy="38503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3" name="Ellipse 82"/>
          <p:cNvSpPr>
            <a:spLocks noChangeAspect="1"/>
          </p:cNvSpPr>
          <p:nvPr/>
        </p:nvSpPr>
        <p:spPr>
          <a:xfrm>
            <a:off x="2245482" y="2048828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2357223" y="1958562"/>
            <a:ext cx="34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x3</a:t>
            </a:r>
            <a:endParaRPr lang="fr-FR" sz="1000" dirty="0"/>
          </a:p>
        </p:txBody>
      </p:sp>
      <p:sp>
        <p:nvSpPr>
          <p:cNvPr id="85" name="Forme libre 84"/>
          <p:cNvSpPr/>
          <p:nvPr/>
        </p:nvSpPr>
        <p:spPr bwMode="auto">
          <a:xfrm>
            <a:off x="1865858" y="1409333"/>
            <a:ext cx="448577" cy="639496"/>
          </a:xfrm>
          <a:custGeom>
            <a:avLst/>
            <a:gdLst>
              <a:gd name="connsiteX0" fmla="*/ 0 w 581891"/>
              <a:gd name="connsiteY0" fmla="*/ 0 h 1828800"/>
              <a:gd name="connsiteX1" fmla="*/ 356260 w 581891"/>
              <a:gd name="connsiteY1" fmla="*/ 1128155 h 1828800"/>
              <a:gd name="connsiteX2" fmla="*/ 581891 w 581891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891" h="1828800">
                <a:moveTo>
                  <a:pt x="0" y="0"/>
                </a:moveTo>
                <a:lnTo>
                  <a:pt x="356260" y="1128155"/>
                </a:lnTo>
                <a:cubicBezTo>
                  <a:pt x="453242" y="1432955"/>
                  <a:pt x="562099" y="1714005"/>
                  <a:pt x="581891" y="1828800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2215979" y="1811477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82" name="Ellipse 81"/>
          <p:cNvSpPr/>
          <p:nvPr/>
        </p:nvSpPr>
        <p:spPr bwMode="auto">
          <a:xfrm>
            <a:off x="3461967" y="6129675"/>
            <a:ext cx="904111" cy="597376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 smtClean="0">
                <a:solidFill>
                  <a:schemeClr val="lt1"/>
                </a:solidFill>
              </a:rPr>
              <a:t>Stratégie</a:t>
            </a:r>
            <a:endParaRPr lang="fr-FR" sz="800" dirty="0" smtClean="0"/>
          </a:p>
        </p:txBody>
      </p:sp>
      <p:sp>
        <p:nvSpPr>
          <p:cNvPr id="87" name="Ellipse 86"/>
          <p:cNvSpPr/>
          <p:nvPr/>
        </p:nvSpPr>
        <p:spPr bwMode="auto">
          <a:xfrm>
            <a:off x="4678311" y="6129675"/>
            <a:ext cx="1326176" cy="611488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 smtClean="0">
                <a:solidFill>
                  <a:schemeClr val="lt1"/>
                </a:solidFill>
              </a:rPr>
              <a:t>Programmation</a:t>
            </a:r>
            <a:endParaRPr lang="fr-FR" sz="800" dirty="0" smtClean="0"/>
          </a:p>
        </p:txBody>
      </p:sp>
      <p:sp>
        <p:nvSpPr>
          <p:cNvPr id="88" name="ZoneTexte 87"/>
          <p:cNvSpPr txBox="1"/>
          <p:nvPr/>
        </p:nvSpPr>
        <p:spPr>
          <a:xfrm>
            <a:off x="5056753" y="6129675"/>
            <a:ext cx="529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L300-2</a:t>
            </a:r>
            <a:endParaRPr lang="fr-FR" sz="800" dirty="0"/>
          </a:p>
        </p:txBody>
      </p:sp>
      <p:cxnSp>
        <p:nvCxnSpPr>
          <p:cNvPr id="89" name="Connecteur droit avec flèche 88"/>
          <p:cNvCxnSpPr/>
          <p:nvPr/>
        </p:nvCxnSpPr>
        <p:spPr>
          <a:xfrm flipV="1">
            <a:off x="3835704" y="4113639"/>
            <a:ext cx="330234" cy="1241016"/>
          </a:xfrm>
          <a:prstGeom prst="straightConnector1">
            <a:avLst/>
          </a:prstGeom>
          <a:ln>
            <a:solidFill>
              <a:srgbClr val="F088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0" name="Connecteur droit avec flèche 89"/>
          <p:cNvCxnSpPr>
            <a:stCxn id="16" idx="2"/>
          </p:cNvCxnSpPr>
          <p:nvPr/>
        </p:nvCxnSpPr>
        <p:spPr>
          <a:xfrm>
            <a:off x="4654603" y="4151988"/>
            <a:ext cx="216733" cy="1977687"/>
          </a:xfrm>
          <a:prstGeom prst="straightConnector1">
            <a:avLst/>
          </a:prstGeom>
          <a:ln>
            <a:solidFill>
              <a:srgbClr val="F088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1" name="Connecteur droit avec flèche 90"/>
          <p:cNvCxnSpPr/>
          <p:nvPr/>
        </p:nvCxnSpPr>
        <p:spPr>
          <a:xfrm flipV="1">
            <a:off x="5842828" y="3944362"/>
            <a:ext cx="458679" cy="2185314"/>
          </a:xfrm>
          <a:prstGeom prst="straightConnector1">
            <a:avLst/>
          </a:prstGeom>
          <a:ln>
            <a:solidFill>
              <a:srgbClr val="F08800"/>
            </a:solidFill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2" name="Étoile à 5 branches 91"/>
          <p:cNvSpPr/>
          <p:nvPr/>
        </p:nvSpPr>
        <p:spPr>
          <a:xfrm>
            <a:off x="3505229" y="5410794"/>
            <a:ext cx="177801" cy="138114"/>
          </a:xfrm>
          <a:prstGeom prst="star5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93" name="Triangle isocèle 92"/>
          <p:cNvSpPr/>
          <p:nvPr/>
        </p:nvSpPr>
        <p:spPr>
          <a:xfrm>
            <a:off x="3370676" y="5586722"/>
            <a:ext cx="172243" cy="120651"/>
          </a:xfrm>
          <a:prstGeom prst="triangl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94" name="ZoneTexte 93"/>
          <p:cNvSpPr txBox="1"/>
          <p:nvPr/>
        </p:nvSpPr>
        <p:spPr>
          <a:xfrm>
            <a:off x="3573348" y="5354655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avril</a:t>
            </a:r>
            <a:endParaRPr lang="fr-FR" sz="900" dirty="0"/>
          </a:p>
        </p:txBody>
      </p:sp>
      <p:sp>
        <p:nvSpPr>
          <p:cNvPr id="95" name="ZoneTexte 94"/>
          <p:cNvSpPr txBox="1"/>
          <p:nvPr/>
        </p:nvSpPr>
        <p:spPr>
          <a:xfrm>
            <a:off x="2770686" y="5538919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18 mars</a:t>
            </a:r>
            <a:endParaRPr lang="fr-FR" sz="900" dirty="0"/>
          </a:p>
        </p:txBody>
      </p:sp>
      <p:sp>
        <p:nvSpPr>
          <p:cNvPr id="96" name="Étoile à 5 branches 95"/>
          <p:cNvSpPr/>
          <p:nvPr/>
        </p:nvSpPr>
        <p:spPr>
          <a:xfrm>
            <a:off x="4115629" y="5410794"/>
            <a:ext cx="177801" cy="138114"/>
          </a:xfrm>
          <a:prstGeom prst="star5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97" name="Forme libre 96"/>
          <p:cNvSpPr/>
          <p:nvPr/>
        </p:nvSpPr>
        <p:spPr bwMode="auto">
          <a:xfrm>
            <a:off x="3456798" y="5538920"/>
            <a:ext cx="112179" cy="12201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98" name="Forme libre 97"/>
          <p:cNvSpPr/>
          <p:nvPr/>
        </p:nvSpPr>
        <p:spPr bwMode="auto">
          <a:xfrm>
            <a:off x="3618155" y="5538919"/>
            <a:ext cx="123065" cy="590756"/>
          </a:xfrm>
          <a:custGeom>
            <a:avLst/>
            <a:gdLst>
              <a:gd name="connsiteX0" fmla="*/ 0 w 213756"/>
              <a:gd name="connsiteY0" fmla="*/ 0 h 1864426"/>
              <a:gd name="connsiteX1" fmla="*/ 213756 w 213756"/>
              <a:gd name="connsiteY1" fmla="*/ 1864426 h 18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756" h="1864426">
                <a:moveTo>
                  <a:pt x="0" y="0"/>
                </a:moveTo>
                <a:cubicBezTo>
                  <a:pt x="94013" y="766948"/>
                  <a:pt x="188026" y="1533896"/>
                  <a:pt x="213756" y="1864426"/>
                </a:cubicBez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9" name="Forme libre 98"/>
          <p:cNvSpPr/>
          <p:nvPr/>
        </p:nvSpPr>
        <p:spPr bwMode="auto">
          <a:xfrm>
            <a:off x="4069907" y="5834297"/>
            <a:ext cx="106250" cy="295377"/>
          </a:xfrm>
          <a:custGeom>
            <a:avLst/>
            <a:gdLst>
              <a:gd name="connsiteX0" fmla="*/ 0 w 47501"/>
              <a:gd name="connsiteY0" fmla="*/ 320634 h 320634"/>
              <a:gd name="connsiteX1" fmla="*/ 47501 w 47501"/>
              <a:gd name="connsiteY1" fmla="*/ 0 h 3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01" h="320634">
                <a:moveTo>
                  <a:pt x="0" y="320634"/>
                </a:moveTo>
                <a:lnTo>
                  <a:pt x="47501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0" name="Ellipse 99"/>
          <p:cNvSpPr>
            <a:spLocks noChangeAspect="1"/>
          </p:cNvSpPr>
          <p:nvPr/>
        </p:nvSpPr>
        <p:spPr>
          <a:xfrm>
            <a:off x="3803108" y="5697915"/>
            <a:ext cx="171662" cy="156877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101" name="Forme libre 100"/>
          <p:cNvSpPr/>
          <p:nvPr/>
        </p:nvSpPr>
        <p:spPr bwMode="auto">
          <a:xfrm>
            <a:off x="3803108" y="5830077"/>
            <a:ext cx="65905" cy="299598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2" name="Forme libre 101"/>
          <p:cNvSpPr/>
          <p:nvPr/>
        </p:nvSpPr>
        <p:spPr bwMode="auto">
          <a:xfrm flipV="1">
            <a:off x="3974770" y="5891085"/>
            <a:ext cx="103742" cy="238589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3" name="Triangle isocèle 102"/>
          <p:cNvSpPr/>
          <p:nvPr/>
        </p:nvSpPr>
        <p:spPr>
          <a:xfrm>
            <a:off x="4065648" y="5637589"/>
            <a:ext cx="172243" cy="120651"/>
          </a:xfrm>
          <a:prstGeom prst="triangl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62" name="ZoneTexte 61"/>
          <p:cNvSpPr txBox="1"/>
          <p:nvPr/>
        </p:nvSpPr>
        <p:spPr>
          <a:xfrm>
            <a:off x="60067" y="1196455"/>
            <a:ext cx="369332" cy="4154984"/>
          </a:xfrm>
          <a:prstGeom prst="rect">
            <a:avLst/>
          </a:prstGeom>
          <a:solidFill>
            <a:schemeClr val="accent1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SNCF Réseau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5" name="ZoneTexte 104"/>
          <p:cNvSpPr txBox="1"/>
          <p:nvPr/>
        </p:nvSpPr>
        <p:spPr>
          <a:xfrm>
            <a:off x="60067" y="5355513"/>
            <a:ext cx="369332" cy="1502487"/>
          </a:xfrm>
          <a:prstGeom prst="rect">
            <a:avLst/>
          </a:prstGeom>
          <a:solidFill>
            <a:srgbClr val="0070C0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Métropole Rouen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10" name="Forme libre 109"/>
          <p:cNvSpPr/>
          <p:nvPr/>
        </p:nvSpPr>
        <p:spPr bwMode="auto">
          <a:xfrm>
            <a:off x="4139881" y="5538920"/>
            <a:ext cx="56089" cy="156684"/>
          </a:xfrm>
          <a:custGeom>
            <a:avLst/>
            <a:gdLst>
              <a:gd name="connsiteX0" fmla="*/ 0 w 11875"/>
              <a:gd name="connsiteY0" fmla="*/ 332509 h 332509"/>
              <a:gd name="connsiteX1" fmla="*/ 11875 w 11875"/>
              <a:gd name="connsiteY1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75" h="332509">
                <a:moveTo>
                  <a:pt x="0" y="332509"/>
                </a:moveTo>
                <a:lnTo>
                  <a:pt x="11875" y="0"/>
                </a:lnTo>
              </a:path>
            </a:pathLst>
          </a:custGeom>
          <a:noFill/>
          <a:ln w="9525" cap="flat" cmpd="sng" algn="ctr">
            <a:solidFill>
              <a:srgbClr val="E41648"/>
            </a:solidFill>
            <a:prstDash val="dashDot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4" name="Ellipse 103"/>
          <p:cNvSpPr>
            <a:spLocks noChangeAspect="1"/>
          </p:cNvSpPr>
          <p:nvPr/>
        </p:nvSpPr>
        <p:spPr>
          <a:xfrm>
            <a:off x="3388188" y="5763595"/>
            <a:ext cx="154731" cy="141404"/>
          </a:xfrm>
          <a:prstGeom prst="ellipse">
            <a:avLst/>
          </a:prstGeom>
          <a:solidFill>
            <a:srgbClr val="F088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800"/>
          </a:p>
        </p:txBody>
      </p:sp>
      <p:sp>
        <p:nvSpPr>
          <p:cNvPr id="106" name="ZoneTexte 105"/>
          <p:cNvSpPr txBox="1"/>
          <p:nvPr/>
        </p:nvSpPr>
        <p:spPr>
          <a:xfrm>
            <a:off x="2783826" y="5739376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18 mars</a:t>
            </a:r>
            <a:endParaRPr lang="fr-FR" sz="900" dirty="0"/>
          </a:p>
        </p:txBody>
      </p:sp>
      <p:sp>
        <p:nvSpPr>
          <p:cNvPr id="107" name="ZoneTexte 106"/>
          <p:cNvSpPr txBox="1"/>
          <p:nvPr/>
        </p:nvSpPr>
        <p:spPr>
          <a:xfrm>
            <a:off x="4378997" y="1293917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7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108" name="ZoneTexte 107"/>
          <p:cNvSpPr txBox="1"/>
          <p:nvPr/>
        </p:nvSpPr>
        <p:spPr>
          <a:xfrm>
            <a:off x="4240200" y="5369097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16 juin</a:t>
            </a:r>
            <a:endParaRPr lang="fr-FR" sz="900" dirty="0"/>
          </a:p>
        </p:txBody>
      </p:sp>
      <p:grpSp>
        <p:nvGrpSpPr>
          <p:cNvPr id="109" name="Groupe 108"/>
          <p:cNvGrpSpPr/>
          <p:nvPr/>
        </p:nvGrpSpPr>
        <p:grpSpPr>
          <a:xfrm>
            <a:off x="1823950" y="1287029"/>
            <a:ext cx="2771117" cy="5544708"/>
            <a:chOff x="1496240" y="1809632"/>
            <a:chExt cx="2521673" cy="4128888"/>
          </a:xfrm>
        </p:grpSpPr>
        <p:sp>
          <p:nvSpPr>
            <p:cNvPr id="111" name="Rectangle 110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12" name="Connecteur droit 111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13" name="ZoneTexte 112"/>
          <p:cNvSpPr txBox="1"/>
          <p:nvPr/>
        </p:nvSpPr>
        <p:spPr>
          <a:xfrm>
            <a:off x="4780709" y="4661724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6488794" y="4661725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460434" y="4089500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5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7" grpId="0" animBg="1"/>
      <p:bldP spid="88" grpId="0"/>
      <p:bldP spid="92" grpId="0" animBg="1"/>
      <p:bldP spid="93" grpId="0" animBg="1"/>
      <p:bldP spid="94" grpId="0"/>
      <p:bldP spid="95" grpId="0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10" grpId="0" animBg="1"/>
      <p:bldP spid="104" grpId="0" animBg="1"/>
      <p:bldP spid="106" grpId="0"/>
      <p:bldP spid="10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54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fr-FR" sz="2000" dirty="0" smtClean="0"/>
              <a:t>2</a:t>
            </a:r>
            <a:r>
              <a:rPr lang="fr-FR" sz="2000" baseline="30000" dirty="0" smtClean="0"/>
              <a:t>e</a:t>
            </a:r>
            <a:r>
              <a:rPr lang="fr-FR" sz="2000" dirty="0" smtClean="0"/>
              <a:t> vague de concertation:</a:t>
            </a:r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04" y="1265127"/>
            <a:ext cx="7086119" cy="5405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92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55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0" y="978159"/>
            <a:ext cx="7423393" cy="568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06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56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97" y="1375941"/>
            <a:ext cx="8715640" cy="5294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340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57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10" y="1088740"/>
            <a:ext cx="3970782" cy="5441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3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58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1016731"/>
            <a:ext cx="8712968" cy="458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fr-FR" sz="2000" dirty="0" smtClean="0"/>
              <a:t>Statistiques le 24 sept 2015:</a:t>
            </a:r>
          </a:p>
          <a:p>
            <a:pPr>
              <a:defRPr/>
            </a:pPr>
            <a:endParaRPr lang="fr-FR" sz="1600" dirty="0" smtClean="0"/>
          </a:p>
          <a:p>
            <a:pPr lvl="1">
              <a:defRPr/>
            </a:pPr>
            <a:r>
              <a:rPr lang="fr-FR" sz="1800" dirty="0" smtClean="0"/>
              <a:t>Pages </a:t>
            </a:r>
            <a:r>
              <a:rPr lang="fr-FR" sz="1800" dirty="0"/>
              <a:t>vues depuis lancement : </a:t>
            </a:r>
            <a:r>
              <a:rPr lang="fr-FR" sz="1800" dirty="0" smtClean="0"/>
              <a:t>10 191</a:t>
            </a:r>
            <a:endParaRPr lang="fr-FR" sz="1800" dirty="0"/>
          </a:p>
          <a:p>
            <a:pPr lvl="1">
              <a:defRPr/>
            </a:pPr>
            <a:r>
              <a:rPr lang="fr-FR" sz="1800" dirty="0" err="1"/>
              <a:t>Carticipants</a:t>
            </a:r>
            <a:r>
              <a:rPr lang="fr-FR" sz="1800" dirty="0"/>
              <a:t> (visiteurs inscrits) : </a:t>
            </a:r>
            <a:r>
              <a:rPr lang="fr-FR" sz="1800" dirty="0" smtClean="0"/>
              <a:t>184</a:t>
            </a:r>
            <a:endParaRPr lang="fr-FR" sz="1800" dirty="0"/>
          </a:p>
          <a:p>
            <a:pPr lvl="1">
              <a:defRPr/>
            </a:pPr>
            <a:r>
              <a:rPr lang="fr-FR" sz="1800" dirty="0"/>
              <a:t>Idées déposées sur la carte : </a:t>
            </a:r>
            <a:r>
              <a:rPr lang="fr-FR" sz="1800" dirty="0" smtClean="0"/>
              <a:t>104</a:t>
            </a:r>
            <a:endParaRPr lang="fr-FR" sz="1800" dirty="0"/>
          </a:p>
          <a:p>
            <a:pPr lvl="1">
              <a:defRPr/>
            </a:pPr>
            <a:r>
              <a:rPr lang="fr-FR" sz="1800" dirty="0"/>
              <a:t>Commentaires : </a:t>
            </a:r>
            <a:r>
              <a:rPr lang="fr-FR" sz="1800" dirty="0" smtClean="0"/>
              <a:t>95 </a:t>
            </a:r>
            <a:endParaRPr lang="fr-FR" sz="1800" dirty="0"/>
          </a:p>
          <a:p>
            <a:pPr lvl="1">
              <a:defRPr/>
            </a:pPr>
            <a:r>
              <a:rPr lang="fr-FR" sz="1800" dirty="0"/>
              <a:t>Total des votes : </a:t>
            </a:r>
            <a:r>
              <a:rPr lang="fr-FR" sz="1800" dirty="0" smtClean="0"/>
              <a:t>783</a:t>
            </a:r>
            <a:endParaRPr lang="fr-FR" sz="1800" dirty="0"/>
          </a:p>
          <a:p>
            <a:pPr marL="1076325" lvl="1" indent="0"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lvl="1">
              <a:buFont typeface="Wingdings"/>
              <a:buChar char="è"/>
              <a:defRPr/>
            </a:pPr>
            <a:r>
              <a:rPr lang="fr-FR" sz="1800" dirty="0" smtClean="0">
                <a:solidFill>
                  <a:srgbClr val="FF0000"/>
                </a:solidFill>
              </a:rPr>
              <a:t>L’utilisation </a:t>
            </a:r>
            <a:r>
              <a:rPr lang="fr-FR" sz="1800" dirty="0">
                <a:solidFill>
                  <a:srgbClr val="FF0000"/>
                </a:solidFill>
              </a:rPr>
              <a:t>du site est plutôt bien comprise, nous avons déjà des éléments intéressants et tous les thèmes de débat ont été utilisés</a:t>
            </a:r>
            <a:r>
              <a:rPr lang="fr-FR" sz="1800" dirty="0" smtClean="0">
                <a:solidFill>
                  <a:srgbClr val="FF0000"/>
                </a:solidFill>
              </a:rPr>
              <a:t>.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4 - </a:t>
            </a:r>
            <a:r>
              <a:rPr lang="fr-FR" cap="all" dirty="0"/>
              <a:t>PARTICIPATION EN LIGNE : l’outil CARTICIPE LNPN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56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59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6743" y="863585"/>
            <a:ext cx="8712968" cy="380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fr-FR" sz="2000" dirty="0" smtClean="0"/>
          </a:p>
          <a:p>
            <a:pPr marL="312738" lvl="1" indent="0">
              <a:buNone/>
              <a:defRPr/>
            </a:pPr>
            <a:endParaRPr lang="fr-FR" sz="1800" dirty="0">
              <a:solidFill>
                <a:srgbClr val="FF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Carticipe</a:t>
            </a:r>
            <a:r>
              <a:rPr lang="fr-FR" dirty="0" smtClean="0"/>
              <a:t> LNPN – consultation du public en ligne</a:t>
            </a:r>
            <a:endParaRPr lang="fr-FR" dirty="0"/>
          </a:p>
        </p:txBody>
      </p:sp>
      <p:pic>
        <p:nvPicPr>
          <p:cNvPr id="2051" name="Picture 3" descr="C:\Users\ccuchet\Documents\LNPN Concertation EPEUP\3.2 - Dispositif Instances\Réunions publiques\LNPN_2015-10-15_Affiche_RENCONTRE_ROU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5563">
            <a:off x="5058734" y="1123384"/>
            <a:ext cx="3323295" cy="470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cuchet\Documents\LNPN Concertation EPEUP\3.2 - Dispositif Instances\Réunions publiques\LNPN_2015-10-06_Affiche_RENCONTRE_LEHAVRE 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2988">
            <a:off x="1135978" y="1248462"/>
            <a:ext cx="3325978" cy="470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52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60</a:t>
            </a:fld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4010" y="1016731"/>
            <a:ext cx="8712968" cy="458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fr-FR" sz="2000" dirty="0" smtClean="0"/>
              <a:t>Communication pour le lancement du site carticipe.lnpn.fr le 15 septembre 2015:</a:t>
            </a:r>
          </a:p>
          <a:p>
            <a:pPr>
              <a:defRPr/>
            </a:pPr>
            <a:endParaRPr lang="fr-FR" sz="2000" dirty="0" smtClean="0"/>
          </a:p>
          <a:p>
            <a:pPr lvl="1">
              <a:defRPr/>
            </a:pPr>
            <a:r>
              <a:rPr lang="fr-FR" sz="1800" dirty="0" smtClean="0"/>
              <a:t>Via le site internet www.lnpn.fr</a:t>
            </a:r>
            <a:endParaRPr lang="fr-FR" sz="1800" dirty="0"/>
          </a:p>
          <a:p>
            <a:pPr lvl="1">
              <a:defRPr/>
            </a:pPr>
            <a:r>
              <a:rPr lang="fr-FR" sz="1800" dirty="0" smtClean="0"/>
              <a:t>Rdv avec les médias</a:t>
            </a:r>
          </a:p>
          <a:p>
            <a:pPr lvl="1">
              <a:defRPr/>
            </a:pPr>
            <a:r>
              <a:rPr lang="fr-FR" sz="1800" dirty="0" smtClean="0"/>
              <a:t>Billets sur Twitter </a:t>
            </a:r>
            <a:r>
              <a:rPr lang="fr-FR" sz="1800" u="sng" dirty="0">
                <a:hlinkClick r:id="rId2"/>
              </a:rPr>
              <a:t>https://twitter.com/carticipe_lnpn</a:t>
            </a:r>
            <a:r>
              <a:rPr lang="fr-FR" sz="1800" dirty="0"/>
              <a:t> </a:t>
            </a:r>
            <a:endParaRPr lang="fr-FR" sz="1800" dirty="0" smtClean="0"/>
          </a:p>
          <a:p>
            <a:pPr lvl="1">
              <a:defRPr/>
            </a:pPr>
            <a:r>
              <a:rPr lang="fr-FR" sz="1800" dirty="0" smtClean="0"/>
              <a:t>Billets sur </a:t>
            </a:r>
            <a:r>
              <a:rPr lang="fr-FR" sz="1800" dirty="0" err="1" smtClean="0"/>
              <a:t>facebook</a:t>
            </a:r>
            <a:r>
              <a:rPr lang="fr-FR" sz="1800" dirty="0" smtClean="0"/>
              <a:t> SNCF réseau </a:t>
            </a:r>
            <a:r>
              <a:rPr lang="fr-FR" sz="1800" u="sng" dirty="0">
                <a:hlinkClick r:id="rId3"/>
              </a:rPr>
              <a:t>https://www.facebook.com/SNCF-R%C3%A9seau-118446241653/timeline</a:t>
            </a:r>
            <a:r>
              <a:rPr lang="fr-FR" sz="1800" u="sng" dirty="0" smtClean="0">
                <a:hlinkClick r:id="rId3"/>
              </a:rPr>
              <a:t>/</a:t>
            </a:r>
            <a:r>
              <a:rPr lang="fr-FR" sz="1800" u="sng" dirty="0" smtClean="0"/>
              <a:t> </a:t>
            </a:r>
            <a:endParaRPr lang="fr-FR" sz="1800" dirty="0" smtClean="0"/>
          </a:p>
          <a:p>
            <a:pPr marL="1076325" lvl="1" indent="0">
              <a:buNone/>
              <a:defRPr/>
            </a:pPr>
            <a:endParaRPr lang="fr-FR" sz="1800" b="0" dirty="0">
              <a:solidFill>
                <a:srgbClr val="FF0000"/>
              </a:solidFill>
            </a:endParaRPr>
          </a:p>
          <a:p>
            <a:pPr marL="1076325" lvl="1" indent="0">
              <a:buNone/>
              <a:defRPr/>
            </a:pPr>
            <a:r>
              <a:rPr lang="fr-FR" sz="1800" dirty="0">
                <a:solidFill>
                  <a:srgbClr val="FF0000"/>
                </a:solidFill>
              </a:rPr>
              <a:t>Une large diffusion de l’information par les médias</a:t>
            </a:r>
          </a:p>
          <a:p>
            <a:pPr marL="1076325" lvl="1" indent="0">
              <a:buNone/>
              <a:defRPr/>
            </a:pPr>
            <a:endParaRPr lang="fr-FR" sz="1800" b="0" dirty="0" smtClean="0"/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endParaRPr lang="fr-FR" sz="1800" b="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Consultation </a:t>
            </a:r>
            <a:r>
              <a:rPr lang="fr-FR" dirty="0"/>
              <a:t>du grand public via internet</a:t>
            </a:r>
          </a:p>
        </p:txBody>
      </p:sp>
    </p:spTree>
    <p:extLst>
      <p:ext uri="{BB962C8B-B14F-4D97-AF65-F5344CB8AC3E}">
        <p14:creationId xmlns:p14="http://schemas.microsoft.com/office/powerpoint/2010/main" val="42877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PROCESSUS DES ETUDES ET PLANNING ASSOCIE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61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7698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L’avancement du projet LNPN – dates clés à venir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62</a:t>
            </a:fld>
            <a:endParaRPr lang="fr-FR"/>
          </a:p>
        </p:txBody>
      </p:sp>
      <p:pic>
        <p:nvPicPr>
          <p:cNvPr id="2050" name="Picture 2" descr="C:\Users\ccuchet\Documents\EPEUP-concert comm\3.4 - Communication\Site internet\2013-12-18_fri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" y="2110209"/>
            <a:ext cx="8988426" cy="29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196752"/>
            <a:ext cx="8352928" cy="837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700" dirty="0" smtClean="0">
                <a:latin typeface="+mn-lt"/>
                <a:ea typeface="+mn-ea"/>
              </a:rPr>
              <a:t>Un </a:t>
            </a:r>
            <a:r>
              <a:rPr lang="fr-FR" sz="1700" dirty="0">
                <a:latin typeface="+mn-lt"/>
                <a:ea typeface="+mn-ea"/>
              </a:rPr>
              <a:t>premier objectif est d'arrêter, </a:t>
            </a:r>
            <a:r>
              <a:rPr lang="fr-FR" sz="1700" b="1" dirty="0">
                <a:latin typeface="+mn-lt"/>
                <a:ea typeface="+mn-ea"/>
              </a:rPr>
              <a:t>fin 2016 </a:t>
            </a:r>
            <a:r>
              <a:rPr lang="fr-FR" sz="1700" b="1" dirty="0" smtClean="0">
                <a:latin typeface="+mn-lt"/>
                <a:ea typeface="+mn-ea"/>
              </a:rPr>
              <a:t>– début 2017 une </a:t>
            </a:r>
            <a:r>
              <a:rPr lang="fr-FR" sz="1700" b="1" dirty="0">
                <a:latin typeface="+mn-lt"/>
                <a:ea typeface="+mn-ea"/>
              </a:rPr>
              <a:t>zone de passage </a:t>
            </a:r>
            <a:r>
              <a:rPr lang="fr-FR" sz="1700" b="1" dirty="0" smtClean="0">
                <a:latin typeface="+mn-lt"/>
                <a:ea typeface="+mn-ea"/>
              </a:rPr>
              <a:t>préférentielle (1km à 3 km) </a:t>
            </a:r>
            <a:r>
              <a:rPr lang="fr-FR" sz="1700" b="1" dirty="0">
                <a:latin typeface="+mn-lt"/>
                <a:ea typeface="+mn-ea"/>
              </a:rPr>
              <a:t>pour chacune des trois sections déclarées </a:t>
            </a:r>
            <a:r>
              <a:rPr lang="fr-FR" sz="1700" b="1" dirty="0" smtClean="0">
                <a:latin typeface="+mn-lt"/>
                <a:ea typeface="+mn-ea"/>
              </a:rPr>
              <a:t>prioritaires.</a:t>
            </a:r>
            <a:endParaRPr lang="fr-FR" sz="1700" b="1" dirty="0">
              <a:latin typeface="+mn-lt"/>
              <a:ea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3878" y="5226719"/>
            <a:ext cx="941884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2009 - 2011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1182788" y="5226719"/>
            <a:ext cx="999728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2011 - 2012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2245521" y="5231065"/>
            <a:ext cx="999728" cy="261610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2014 - 2017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24128" y="5146426"/>
            <a:ext cx="999728" cy="430887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Fin de la décennie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032576" y="5226719"/>
            <a:ext cx="999728" cy="430887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Horizon 2030</a:t>
            </a:r>
            <a:endParaRPr lang="fr-FR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0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-63388"/>
            <a:ext cx="7392987" cy="838200"/>
          </a:xfrm>
        </p:spPr>
        <p:txBody>
          <a:bodyPr/>
          <a:lstStyle/>
          <a:p>
            <a:r>
              <a:rPr lang="fr-FR" dirty="0" smtClean="0"/>
              <a:t>Les étapes de réalisation des sections prioritaires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63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6870"/>
          <a:stretch/>
        </p:blipFill>
        <p:spPr bwMode="auto">
          <a:xfrm>
            <a:off x="0" y="968703"/>
            <a:ext cx="9144000" cy="217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68" y="3212976"/>
            <a:ext cx="5217024" cy="3492388"/>
          </a:xfrm>
          <a:prstGeom prst="rect">
            <a:avLst/>
          </a:prstGeom>
        </p:spPr>
      </p:pic>
      <p:sp>
        <p:nvSpPr>
          <p:cNvPr id="7" name="Forme libre 6"/>
          <p:cNvSpPr/>
          <p:nvPr/>
        </p:nvSpPr>
        <p:spPr bwMode="auto">
          <a:xfrm>
            <a:off x="2699791" y="3051958"/>
            <a:ext cx="1052811" cy="1615045"/>
          </a:xfrm>
          <a:custGeom>
            <a:avLst/>
            <a:gdLst>
              <a:gd name="connsiteX0" fmla="*/ 0 w 1270660"/>
              <a:gd name="connsiteY0" fmla="*/ 0 h 1615045"/>
              <a:gd name="connsiteX1" fmla="*/ 273132 w 1270660"/>
              <a:gd name="connsiteY1" fmla="*/ 1068780 h 1615045"/>
              <a:gd name="connsiteX2" fmla="*/ 1270660 w 1270660"/>
              <a:gd name="connsiteY2" fmla="*/ 1615045 h 161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660" h="1615045">
                <a:moveTo>
                  <a:pt x="0" y="0"/>
                </a:moveTo>
                <a:cubicBezTo>
                  <a:pt x="30677" y="399803"/>
                  <a:pt x="61355" y="799606"/>
                  <a:pt x="273132" y="1068780"/>
                </a:cubicBezTo>
                <a:cubicBezTo>
                  <a:pt x="484909" y="1337954"/>
                  <a:pt x="1270660" y="1615045"/>
                  <a:pt x="1270660" y="1615045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23128" y="4042581"/>
            <a:ext cx="3060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E</a:t>
            </a:r>
            <a:r>
              <a:rPr lang="fr-FR" sz="1600" b="1" dirty="0" smtClean="0"/>
              <a:t>tape 1</a:t>
            </a:r>
          </a:p>
          <a:p>
            <a:pPr algn="ctr"/>
            <a:r>
              <a:rPr lang="fr-FR" sz="1600" b="1" dirty="0" smtClean="0"/>
              <a:t>2014-2017</a:t>
            </a:r>
            <a:endParaRPr lang="fr-FR" sz="16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51520" y="2833191"/>
            <a:ext cx="572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2011</a:t>
            </a:r>
            <a:endParaRPr lang="fr-FR" sz="1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295636" y="2833191"/>
            <a:ext cx="644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2012</a:t>
            </a:r>
            <a:endParaRPr lang="fr-FR" sz="1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508104" y="2833191"/>
            <a:ext cx="1404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avant 2020</a:t>
            </a:r>
            <a:endParaRPr lang="fr-FR" sz="1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5724128" y="6145559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À partir de 2017</a:t>
            </a:r>
            <a:endParaRPr lang="fr-FR" sz="1400" b="1" dirty="0"/>
          </a:p>
        </p:txBody>
      </p:sp>
      <p:cxnSp>
        <p:nvCxnSpPr>
          <p:cNvPr id="14" name="Connecteur droit avec flèche 13"/>
          <p:cNvCxnSpPr/>
          <p:nvPr/>
        </p:nvCxnSpPr>
        <p:spPr bwMode="auto">
          <a:xfrm>
            <a:off x="7200292" y="6299447"/>
            <a:ext cx="864096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7991364" y="2831701"/>
            <a:ext cx="1152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avant 2030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07171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planning d’études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116236"/>
              </p:ext>
            </p:extLst>
          </p:nvPr>
        </p:nvGraphicFramePr>
        <p:xfrm>
          <a:off x="94749" y="973664"/>
          <a:ext cx="8964490" cy="55819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</a:tblGrid>
              <a:tr h="39525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2014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2016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2017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lèche vers le haut 2"/>
          <p:cNvSpPr/>
          <p:nvPr/>
        </p:nvSpPr>
        <p:spPr bwMode="auto">
          <a:xfrm>
            <a:off x="2539428" y="5896958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 rot="10800000">
            <a:off x="2511304" y="2944760"/>
            <a:ext cx="288032" cy="6282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816500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167878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80" name="Ellipse 79"/>
          <p:cNvSpPr>
            <a:spLocks noChangeAspect="1"/>
          </p:cNvSpPr>
          <p:nvPr/>
        </p:nvSpPr>
        <p:spPr>
          <a:xfrm>
            <a:off x="2597613" y="249301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1" name="Étoile à 5 branches 80"/>
          <p:cNvSpPr/>
          <p:nvPr/>
        </p:nvSpPr>
        <p:spPr>
          <a:xfrm>
            <a:off x="8187802" y="2206580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2" name="Ellipse 81"/>
          <p:cNvSpPr>
            <a:spLocks noChangeAspect="1"/>
          </p:cNvSpPr>
          <p:nvPr/>
        </p:nvSpPr>
        <p:spPr>
          <a:xfrm>
            <a:off x="8028384" y="251449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" name="Rectangle à coins arrondis 1"/>
          <p:cNvSpPr/>
          <p:nvPr/>
        </p:nvSpPr>
        <p:spPr bwMode="auto">
          <a:xfrm>
            <a:off x="1092955" y="1452165"/>
            <a:ext cx="1693886" cy="718499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Identification des scénarios de desserte et partis d’aménagement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4" name="Rectangle à coins arrondis 73"/>
          <p:cNvSpPr/>
          <p:nvPr/>
        </p:nvSpPr>
        <p:spPr bwMode="auto">
          <a:xfrm>
            <a:off x="2802048" y="1437098"/>
            <a:ext cx="1746935" cy="718497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Enjeux environnementaux hiérarchisés et SIF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8" name="Rectangle à coins arrondis 77"/>
          <p:cNvSpPr/>
          <p:nvPr/>
        </p:nvSpPr>
        <p:spPr bwMode="auto">
          <a:xfrm>
            <a:off x="4582097" y="1421258"/>
            <a:ext cx="3447993" cy="718499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Recherche de ZPP, approfondissement des scénarios de service en lien avec les études de trafics, éclairages socio-économiques</a:t>
            </a:r>
            <a:r>
              <a:rPr lang="fr-FR" sz="1100" dirty="0" smtClean="0"/>
              <a:t>. </a:t>
            </a:r>
            <a:endParaRPr lang="fr-FR" sz="11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Rectangle à coins arrondis 82"/>
          <p:cNvSpPr/>
          <p:nvPr/>
        </p:nvSpPr>
        <p:spPr bwMode="auto">
          <a:xfrm>
            <a:off x="8028384" y="1412770"/>
            <a:ext cx="1043747" cy="718499"/>
          </a:xfrm>
          <a:prstGeom prst="roundRect">
            <a:avLst/>
          </a:prstGeom>
          <a:solidFill>
            <a:srgbClr val="E2007A"/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 bwMode="auto">
          <a:xfrm>
            <a:off x="1692991" y="2163679"/>
            <a:ext cx="189968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6" name="Rectangle à coins arrondis 85"/>
          <p:cNvSpPr/>
          <p:nvPr/>
        </p:nvSpPr>
        <p:spPr bwMode="auto">
          <a:xfrm>
            <a:off x="4327574" y="2175300"/>
            <a:ext cx="254523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6" name="Connecteur droit 35"/>
          <p:cNvCxnSpPr/>
          <p:nvPr/>
        </p:nvCxnSpPr>
        <p:spPr bwMode="auto">
          <a:xfrm>
            <a:off x="2772853" y="1772023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AD92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Ellipse 5"/>
          <p:cNvSpPr/>
          <p:nvPr/>
        </p:nvSpPr>
        <p:spPr bwMode="auto">
          <a:xfrm>
            <a:off x="1293689" y="2896636"/>
            <a:ext cx="1118071" cy="504056"/>
          </a:xfrm>
          <a:prstGeom prst="ellipse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Ateliers  </a:t>
            </a:r>
            <a:r>
              <a:rPr lang="fr-FR" sz="1100" b="1" dirty="0"/>
              <a:t>T1</a:t>
            </a:r>
          </a:p>
        </p:txBody>
      </p:sp>
      <p:sp>
        <p:nvSpPr>
          <p:cNvPr id="37" name="Rectangle à coins arrondis 36"/>
          <p:cNvSpPr/>
          <p:nvPr/>
        </p:nvSpPr>
        <p:spPr bwMode="auto">
          <a:xfrm>
            <a:off x="991885" y="3573016"/>
            <a:ext cx="1749744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Program </a:t>
            </a:r>
            <a:r>
              <a:rPr lang="fr-FR" sz="1100" b="1" dirty="0" err="1" smtClean="0">
                <a:solidFill>
                  <a:schemeClr val="lt1"/>
                </a:solidFill>
                <a:latin typeface="+mn-lt"/>
                <a:ea typeface="+mn-ea"/>
              </a:rPr>
              <a:t>fonct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8" name="Flèche vers le haut 87"/>
          <p:cNvSpPr/>
          <p:nvPr/>
        </p:nvSpPr>
        <p:spPr bwMode="auto">
          <a:xfrm rot="10800000">
            <a:off x="5822331" y="2973811"/>
            <a:ext cx="288032" cy="570153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9" name="Connecteur droit 88"/>
          <p:cNvCxnSpPr/>
          <p:nvPr/>
        </p:nvCxnSpPr>
        <p:spPr bwMode="auto">
          <a:xfrm>
            <a:off x="4572000" y="1657990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088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Rectangle à coins arrondis 89"/>
          <p:cNvSpPr/>
          <p:nvPr/>
        </p:nvSpPr>
        <p:spPr bwMode="auto">
          <a:xfrm>
            <a:off x="2769275" y="4477297"/>
            <a:ext cx="1797462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capacité exploitation</a:t>
            </a:r>
            <a:endParaRPr lang="fr-FR" sz="1100" b="1" dirty="0"/>
          </a:p>
        </p:txBody>
      </p:sp>
      <p:sp>
        <p:nvSpPr>
          <p:cNvPr id="91" name="Rectangle à coins arrondis 90"/>
          <p:cNvSpPr/>
          <p:nvPr/>
        </p:nvSpPr>
        <p:spPr bwMode="auto">
          <a:xfrm>
            <a:off x="1882958" y="4499363"/>
            <a:ext cx="876870" cy="322856"/>
          </a:xfrm>
          <a:prstGeom prst="roundRect">
            <a:avLst/>
          </a:prstGeom>
          <a:pattFill prst="wdUpDiag">
            <a:fgClr>
              <a:srgbClr val="0AD922"/>
            </a:fgClr>
            <a:bgClr>
              <a:srgbClr val="F08800"/>
            </a:bgClr>
          </a:patt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Cap Ex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6" name="Étoile à 5 branches 75"/>
          <p:cNvSpPr/>
          <p:nvPr/>
        </p:nvSpPr>
        <p:spPr>
          <a:xfrm>
            <a:off x="2791654" y="2239127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5" name="Étoile à 5 branches 74"/>
          <p:cNvSpPr/>
          <p:nvPr/>
        </p:nvSpPr>
        <p:spPr>
          <a:xfrm>
            <a:off x="1110477" y="221958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3" name="Ellipse 92"/>
          <p:cNvSpPr/>
          <p:nvPr/>
        </p:nvSpPr>
        <p:spPr bwMode="auto">
          <a:xfrm>
            <a:off x="6119094" y="2944760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Ateliers</a:t>
            </a:r>
            <a:r>
              <a:rPr lang="fr-FR" sz="1100" dirty="0" smtClean="0">
                <a:solidFill>
                  <a:schemeClr val="lt1"/>
                </a:solidFill>
                <a:latin typeface="+mn-lt"/>
                <a:ea typeface="+mn-ea"/>
              </a:rPr>
              <a:t> </a:t>
            </a:r>
            <a:r>
              <a:rPr lang="fr-FR" sz="1100" b="1" dirty="0" smtClean="0">
                <a:solidFill>
                  <a:schemeClr val="lt1"/>
                </a:solidFill>
              </a:rPr>
              <a:t>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 bwMode="auto">
          <a:xfrm>
            <a:off x="1890125" y="4007683"/>
            <a:ext cx="850159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</a:t>
            </a:r>
            <a:r>
              <a:rPr lang="fr-FR" sz="1100" b="1" dirty="0" err="1" smtClean="0"/>
              <a:t>inf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5" name="Rectangle à coins arrondis 94"/>
          <p:cNvSpPr/>
          <p:nvPr/>
        </p:nvSpPr>
        <p:spPr bwMode="auto">
          <a:xfrm>
            <a:off x="2741629" y="4007526"/>
            <a:ext cx="1840468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d’infrastructure</a:t>
            </a:r>
            <a:endParaRPr lang="fr-FR" sz="1100" b="1" dirty="0"/>
          </a:p>
        </p:txBody>
      </p:sp>
      <p:sp>
        <p:nvSpPr>
          <p:cNvPr id="96" name="Rectangle à coins arrondis 95"/>
          <p:cNvSpPr/>
          <p:nvPr/>
        </p:nvSpPr>
        <p:spPr bwMode="auto">
          <a:xfrm>
            <a:off x="958570" y="4968001"/>
            <a:ext cx="3056579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environnementales</a:t>
            </a:r>
            <a:endParaRPr lang="fr-FR" sz="1100" b="1" dirty="0"/>
          </a:p>
        </p:txBody>
      </p:sp>
      <p:sp>
        <p:nvSpPr>
          <p:cNvPr id="97" name="Rectangle à coins arrondis 96"/>
          <p:cNvSpPr/>
          <p:nvPr/>
        </p:nvSpPr>
        <p:spPr bwMode="auto">
          <a:xfrm>
            <a:off x="2164761" y="5416110"/>
            <a:ext cx="2695271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trafic et socio-économie</a:t>
            </a:r>
            <a:endParaRPr lang="fr-FR" sz="1100" b="1" dirty="0"/>
          </a:p>
        </p:txBody>
      </p:sp>
      <p:sp>
        <p:nvSpPr>
          <p:cNvPr id="98" name="Ellipse 97"/>
          <p:cNvSpPr/>
          <p:nvPr/>
        </p:nvSpPr>
        <p:spPr bwMode="auto">
          <a:xfrm>
            <a:off x="1355373" y="5967358"/>
            <a:ext cx="1118071" cy="504056"/>
          </a:xfrm>
          <a:prstGeom prst="ellipse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Ateliers  </a:t>
            </a:r>
            <a:r>
              <a:rPr lang="fr-FR" sz="1100" b="1" dirty="0" smtClean="0"/>
              <a:t>T2</a:t>
            </a:r>
            <a:endParaRPr lang="fr-FR" sz="1100" b="1" dirty="0"/>
          </a:p>
        </p:txBody>
      </p:sp>
      <p:sp>
        <p:nvSpPr>
          <p:cNvPr id="99" name="Ellipse 98"/>
          <p:cNvSpPr/>
          <p:nvPr/>
        </p:nvSpPr>
        <p:spPr bwMode="auto">
          <a:xfrm>
            <a:off x="3059832" y="5952372"/>
            <a:ext cx="2713287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insertion territoriale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0" name="Flèche vers le haut 99"/>
          <p:cNvSpPr/>
          <p:nvPr/>
        </p:nvSpPr>
        <p:spPr bwMode="auto">
          <a:xfrm>
            <a:off x="5822331" y="5883462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1" name="Ellipse 100"/>
          <p:cNvSpPr/>
          <p:nvPr/>
        </p:nvSpPr>
        <p:spPr bwMode="auto">
          <a:xfrm>
            <a:off x="6180582" y="5952372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</a:t>
            </a:r>
            <a:r>
              <a:rPr lang="fr-FR" sz="1100" b="1" dirty="0" smtClean="0"/>
              <a:t>insert territoriale </a:t>
            </a:r>
            <a:r>
              <a:rPr lang="fr-FR" sz="1100" b="1" dirty="0" smtClean="0">
                <a:solidFill>
                  <a:schemeClr val="lt1"/>
                </a:solidFill>
              </a:rPr>
              <a:t>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2" name="Rectangle à coins arrondis 101"/>
          <p:cNvSpPr/>
          <p:nvPr/>
        </p:nvSpPr>
        <p:spPr bwMode="auto">
          <a:xfrm>
            <a:off x="4582097" y="4472592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capacité exploitation</a:t>
            </a:r>
          </a:p>
        </p:txBody>
      </p:sp>
      <p:sp>
        <p:nvSpPr>
          <p:cNvPr id="103" name="Rectangle à coins arrondis 102"/>
          <p:cNvSpPr/>
          <p:nvPr/>
        </p:nvSpPr>
        <p:spPr bwMode="auto">
          <a:xfrm>
            <a:off x="4582097" y="4024401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d’infrastructure</a:t>
            </a:r>
          </a:p>
        </p:txBody>
      </p:sp>
      <p:sp>
        <p:nvSpPr>
          <p:cNvPr id="104" name="Rectangle à coins arrondis 103"/>
          <p:cNvSpPr/>
          <p:nvPr/>
        </p:nvSpPr>
        <p:spPr bwMode="auto">
          <a:xfrm>
            <a:off x="4860032" y="4958306"/>
            <a:ext cx="3416669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</a:t>
            </a:r>
            <a:r>
              <a:rPr lang="fr-FR" sz="1100" b="1" dirty="0" smtClean="0"/>
              <a:t>environnementales</a:t>
            </a:r>
            <a:endParaRPr lang="fr-FR" sz="1100" b="1" dirty="0"/>
          </a:p>
        </p:txBody>
      </p:sp>
      <p:sp>
        <p:nvSpPr>
          <p:cNvPr id="106" name="Rectangle à coins arrondis 105"/>
          <p:cNvSpPr/>
          <p:nvPr/>
        </p:nvSpPr>
        <p:spPr bwMode="auto">
          <a:xfrm>
            <a:off x="4865308" y="5416110"/>
            <a:ext cx="3420120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trafic et socio-économie</a:t>
            </a:r>
          </a:p>
        </p:txBody>
      </p:sp>
      <p:sp>
        <p:nvSpPr>
          <p:cNvPr id="108" name="ZoneTexte 107"/>
          <p:cNvSpPr txBox="1"/>
          <p:nvPr/>
        </p:nvSpPr>
        <p:spPr>
          <a:xfrm>
            <a:off x="1836953" y="646093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109" name="ZoneTexte 108"/>
          <p:cNvSpPr txBox="1"/>
          <p:nvPr/>
        </p:nvSpPr>
        <p:spPr>
          <a:xfrm>
            <a:off x="5176067" y="649864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3" name="ZoneTexte 52"/>
          <p:cNvSpPr txBox="1"/>
          <p:nvPr/>
        </p:nvSpPr>
        <p:spPr>
          <a:xfrm>
            <a:off x="1475345" y="6599635"/>
            <a:ext cx="782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</a:t>
            </a:r>
            <a:r>
              <a:rPr lang="fr-FR" sz="1200" dirty="0" err="1" smtClean="0">
                <a:solidFill>
                  <a:srgbClr val="FF0000"/>
                </a:solidFill>
              </a:rPr>
              <a:t>Dep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3993256" y="6599635"/>
            <a:ext cx="1111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Région.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8171457" y="2351774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8187802" y="2603307"/>
            <a:ext cx="102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B6CA00"/>
                </a:solidFill>
              </a:rPr>
              <a:t>Concertation territoriale</a:t>
            </a:r>
            <a:endParaRPr lang="fr-FR" sz="900" dirty="0">
              <a:solidFill>
                <a:srgbClr val="B6CA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258944" y="220658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58" name="ZoneTexte 57"/>
          <p:cNvSpPr txBox="1"/>
          <p:nvPr/>
        </p:nvSpPr>
        <p:spPr>
          <a:xfrm>
            <a:off x="281877" y="2300378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2782236" y="3582690"/>
            <a:ext cx="3040093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60" name="Rectangle à coins arrondis 59"/>
          <p:cNvSpPr/>
          <p:nvPr/>
        </p:nvSpPr>
        <p:spPr bwMode="auto">
          <a:xfrm>
            <a:off x="5822330" y="3582690"/>
            <a:ext cx="2454371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107" name="Rectangle à coins arrondis 106"/>
          <p:cNvSpPr/>
          <p:nvPr/>
        </p:nvSpPr>
        <p:spPr bwMode="auto">
          <a:xfrm>
            <a:off x="7488324" y="3459445"/>
            <a:ext cx="1539814" cy="2358560"/>
          </a:xfrm>
          <a:prstGeom prst="roundRect">
            <a:avLst/>
          </a:prstGeom>
          <a:solidFill>
            <a:srgbClr val="E2007A">
              <a:alpha val="43000"/>
            </a:srgbClr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 de fin d’étape 1 avec une ZPP par section prioritaire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969455" y="2924944"/>
            <a:ext cx="2803664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61" name="Rectangle à coins arrondis 60"/>
          <p:cNvSpPr/>
          <p:nvPr/>
        </p:nvSpPr>
        <p:spPr bwMode="auto">
          <a:xfrm>
            <a:off x="4015149" y="4968001"/>
            <a:ext cx="850159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 </a:t>
            </a:r>
            <a:r>
              <a:rPr lang="fr-FR" sz="1100" b="1" dirty="0" err="1"/>
              <a:t>Env</a:t>
            </a:r>
            <a:endParaRPr lang="fr-FR" sz="1100" b="1" dirty="0"/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4130620" y="251449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77" name="Étoile à 5 branches 76"/>
          <p:cNvSpPr/>
          <p:nvPr/>
        </p:nvSpPr>
        <p:spPr>
          <a:xfrm>
            <a:off x="4238674" y="223912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2" name="Ellipse 61"/>
          <p:cNvSpPr>
            <a:spLocks noChangeAspect="1"/>
          </p:cNvSpPr>
          <p:nvPr/>
        </p:nvSpPr>
        <p:spPr>
          <a:xfrm>
            <a:off x="5920019" y="249204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Étoile à 5 branches 62"/>
          <p:cNvSpPr/>
          <p:nvPr/>
        </p:nvSpPr>
        <p:spPr>
          <a:xfrm>
            <a:off x="6091681" y="2217509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grpSp>
        <p:nvGrpSpPr>
          <p:cNvPr id="64" name="Groupe 63"/>
          <p:cNvGrpSpPr/>
          <p:nvPr/>
        </p:nvGrpSpPr>
        <p:grpSpPr>
          <a:xfrm>
            <a:off x="94749" y="1380671"/>
            <a:ext cx="2740621" cy="5117976"/>
            <a:chOff x="1496240" y="1809632"/>
            <a:chExt cx="2521673" cy="4128888"/>
          </a:xfrm>
        </p:grpSpPr>
        <p:sp>
          <p:nvSpPr>
            <p:cNvPr id="66" name="Rectangle 65"/>
            <p:cNvSpPr/>
            <p:nvPr/>
          </p:nvSpPr>
          <p:spPr bwMode="auto">
            <a:xfrm>
              <a:off x="1496240" y="1809632"/>
              <a:ext cx="2521673" cy="4128888"/>
            </a:xfrm>
            <a:prstGeom prst="rect">
              <a:avLst/>
            </a:prstGeom>
            <a:solidFill>
              <a:schemeClr val="bg1">
                <a:alpha val="6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65" name="Connecteur droit 64"/>
            <p:cNvCxnSpPr/>
            <p:nvPr/>
          </p:nvCxnSpPr>
          <p:spPr bwMode="auto">
            <a:xfrm>
              <a:off x="3965655" y="1809632"/>
              <a:ext cx="52258" cy="41288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5302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planning d’études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1196753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205488"/>
              </p:ext>
            </p:extLst>
          </p:nvPr>
        </p:nvGraphicFramePr>
        <p:xfrm>
          <a:off x="94749" y="973664"/>
          <a:ext cx="8964490" cy="55819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  <a:gridCol w="896449"/>
              </a:tblGrid>
              <a:tr h="39525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2014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2016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2017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lèche vers le haut 2"/>
          <p:cNvSpPr/>
          <p:nvPr/>
        </p:nvSpPr>
        <p:spPr bwMode="auto">
          <a:xfrm>
            <a:off x="2539428" y="5896958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 rot="10800000">
            <a:off x="2511304" y="2944760"/>
            <a:ext cx="288032" cy="6282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816500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55" name="ZoneTexte 54"/>
          <p:cNvSpPr txBox="1"/>
          <p:nvPr/>
        </p:nvSpPr>
        <p:spPr>
          <a:xfrm>
            <a:off x="5167878" y="2664310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80" name="Ellipse 79"/>
          <p:cNvSpPr>
            <a:spLocks noChangeAspect="1"/>
          </p:cNvSpPr>
          <p:nvPr/>
        </p:nvSpPr>
        <p:spPr>
          <a:xfrm>
            <a:off x="2597613" y="249301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1" name="Étoile à 5 branches 80"/>
          <p:cNvSpPr/>
          <p:nvPr/>
        </p:nvSpPr>
        <p:spPr>
          <a:xfrm>
            <a:off x="8187802" y="2206580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2" name="Ellipse 81"/>
          <p:cNvSpPr>
            <a:spLocks noChangeAspect="1"/>
          </p:cNvSpPr>
          <p:nvPr/>
        </p:nvSpPr>
        <p:spPr>
          <a:xfrm>
            <a:off x="8028384" y="251449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" name="Rectangle à coins arrondis 1"/>
          <p:cNvSpPr/>
          <p:nvPr/>
        </p:nvSpPr>
        <p:spPr bwMode="auto">
          <a:xfrm>
            <a:off x="1092955" y="1452165"/>
            <a:ext cx="1693886" cy="718499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Identification des scénarios de desserte et partis d’aménagement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4" name="Rectangle à coins arrondis 73"/>
          <p:cNvSpPr/>
          <p:nvPr/>
        </p:nvSpPr>
        <p:spPr bwMode="auto">
          <a:xfrm>
            <a:off x="2802048" y="1437098"/>
            <a:ext cx="1746935" cy="718497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Enjeux environnementaux hiérarchisés et SIF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78" name="Rectangle à coins arrondis 77"/>
          <p:cNvSpPr/>
          <p:nvPr/>
        </p:nvSpPr>
        <p:spPr bwMode="auto">
          <a:xfrm>
            <a:off x="4582097" y="1421258"/>
            <a:ext cx="3447993" cy="718499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Recherche de ZPP, approfondissement des scénarios de service en lien avec les études de trafics, éclairages socio-économiques</a:t>
            </a:r>
            <a:r>
              <a:rPr lang="fr-FR" sz="1100" dirty="0" smtClean="0"/>
              <a:t>. </a:t>
            </a:r>
            <a:endParaRPr lang="fr-FR" sz="11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Rectangle à coins arrondis 82"/>
          <p:cNvSpPr/>
          <p:nvPr/>
        </p:nvSpPr>
        <p:spPr bwMode="auto">
          <a:xfrm>
            <a:off x="8028384" y="1412770"/>
            <a:ext cx="1043747" cy="718499"/>
          </a:xfrm>
          <a:prstGeom prst="roundRect">
            <a:avLst/>
          </a:prstGeom>
          <a:solidFill>
            <a:srgbClr val="E2007A"/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 bwMode="auto">
          <a:xfrm>
            <a:off x="1692991" y="2163679"/>
            <a:ext cx="189968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6" name="Rectangle à coins arrondis 85"/>
          <p:cNvSpPr/>
          <p:nvPr/>
        </p:nvSpPr>
        <p:spPr bwMode="auto">
          <a:xfrm>
            <a:off x="4327574" y="2175300"/>
            <a:ext cx="254523" cy="4435956"/>
          </a:xfrm>
          <a:prstGeom prst="roundRect">
            <a:avLst/>
          </a:prstGeom>
          <a:solidFill>
            <a:schemeClr val="accent1">
              <a:alpha val="2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6" name="Connecteur droit 35"/>
          <p:cNvCxnSpPr/>
          <p:nvPr/>
        </p:nvCxnSpPr>
        <p:spPr bwMode="auto">
          <a:xfrm>
            <a:off x="2772853" y="1772023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AD92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Ellipse 5"/>
          <p:cNvSpPr/>
          <p:nvPr/>
        </p:nvSpPr>
        <p:spPr bwMode="auto">
          <a:xfrm>
            <a:off x="1293689" y="2896636"/>
            <a:ext cx="1118071" cy="504056"/>
          </a:xfrm>
          <a:prstGeom prst="ellipse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Ateliers  </a:t>
            </a:r>
            <a:r>
              <a:rPr lang="fr-FR" sz="1100" b="1" dirty="0"/>
              <a:t>T1</a:t>
            </a:r>
          </a:p>
        </p:txBody>
      </p:sp>
      <p:sp>
        <p:nvSpPr>
          <p:cNvPr id="37" name="Rectangle à coins arrondis 36"/>
          <p:cNvSpPr/>
          <p:nvPr/>
        </p:nvSpPr>
        <p:spPr bwMode="auto">
          <a:xfrm>
            <a:off x="991885" y="3573016"/>
            <a:ext cx="1749744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Program </a:t>
            </a:r>
            <a:r>
              <a:rPr lang="fr-FR" sz="1100" b="1" dirty="0" err="1" smtClean="0">
                <a:solidFill>
                  <a:schemeClr val="lt1"/>
                </a:solidFill>
                <a:latin typeface="+mn-lt"/>
                <a:ea typeface="+mn-ea"/>
              </a:rPr>
              <a:t>fonct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8" name="Flèche vers le haut 87"/>
          <p:cNvSpPr/>
          <p:nvPr/>
        </p:nvSpPr>
        <p:spPr bwMode="auto">
          <a:xfrm rot="10800000">
            <a:off x="5822331" y="2973811"/>
            <a:ext cx="288032" cy="570153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9" name="Connecteur droit 88"/>
          <p:cNvCxnSpPr/>
          <p:nvPr/>
        </p:nvCxnSpPr>
        <p:spPr bwMode="auto">
          <a:xfrm>
            <a:off x="4572000" y="1657990"/>
            <a:ext cx="0" cy="4827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088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Rectangle à coins arrondis 89"/>
          <p:cNvSpPr/>
          <p:nvPr/>
        </p:nvSpPr>
        <p:spPr bwMode="auto">
          <a:xfrm>
            <a:off x="2769275" y="4477297"/>
            <a:ext cx="1797462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capacité exploitation</a:t>
            </a:r>
            <a:endParaRPr lang="fr-FR" sz="1100" b="1" dirty="0"/>
          </a:p>
        </p:txBody>
      </p:sp>
      <p:sp>
        <p:nvSpPr>
          <p:cNvPr id="91" name="Rectangle à coins arrondis 90"/>
          <p:cNvSpPr/>
          <p:nvPr/>
        </p:nvSpPr>
        <p:spPr bwMode="auto">
          <a:xfrm>
            <a:off x="1882958" y="4499363"/>
            <a:ext cx="876870" cy="322856"/>
          </a:xfrm>
          <a:prstGeom prst="roundRect">
            <a:avLst/>
          </a:prstGeom>
          <a:pattFill prst="wdUpDiag">
            <a:fgClr>
              <a:srgbClr val="0AD922"/>
            </a:fgClr>
            <a:bgClr>
              <a:srgbClr val="F08800"/>
            </a:bgClr>
          </a:patt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Cap Ex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6" name="Étoile à 5 branches 75"/>
          <p:cNvSpPr/>
          <p:nvPr/>
        </p:nvSpPr>
        <p:spPr>
          <a:xfrm>
            <a:off x="2791654" y="2239127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5" name="Étoile à 5 branches 74"/>
          <p:cNvSpPr/>
          <p:nvPr/>
        </p:nvSpPr>
        <p:spPr>
          <a:xfrm>
            <a:off x="1110477" y="221958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93" name="Ellipse 92"/>
          <p:cNvSpPr/>
          <p:nvPr/>
        </p:nvSpPr>
        <p:spPr bwMode="auto">
          <a:xfrm>
            <a:off x="6119094" y="2944760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  <a:latin typeface="+mn-lt"/>
                <a:ea typeface="+mn-ea"/>
              </a:rPr>
              <a:t>Ateliers</a:t>
            </a:r>
            <a:r>
              <a:rPr lang="fr-FR" sz="1100" dirty="0" smtClean="0">
                <a:solidFill>
                  <a:schemeClr val="lt1"/>
                </a:solidFill>
                <a:latin typeface="+mn-lt"/>
                <a:ea typeface="+mn-ea"/>
              </a:rPr>
              <a:t> </a:t>
            </a:r>
            <a:r>
              <a:rPr lang="fr-FR" sz="1100" b="1" dirty="0" smtClean="0">
                <a:solidFill>
                  <a:schemeClr val="lt1"/>
                </a:solidFill>
              </a:rPr>
              <a:t>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 bwMode="auto">
          <a:xfrm>
            <a:off x="1890125" y="4007683"/>
            <a:ext cx="850159" cy="322856"/>
          </a:xfrm>
          <a:prstGeom prst="roundRect">
            <a:avLst/>
          </a:prstGeom>
          <a:solidFill>
            <a:srgbClr val="0AD922"/>
          </a:solidFill>
          <a:ln>
            <a:solidFill>
              <a:srgbClr val="0AD922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 </a:t>
            </a:r>
            <a:r>
              <a:rPr lang="fr-FR" sz="1100" b="1" dirty="0" err="1" smtClean="0"/>
              <a:t>inf</a:t>
            </a:r>
            <a:endParaRPr lang="fr-FR" sz="1100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5" name="Rectangle à coins arrondis 94"/>
          <p:cNvSpPr/>
          <p:nvPr/>
        </p:nvSpPr>
        <p:spPr bwMode="auto">
          <a:xfrm>
            <a:off x="2741629" y="4007526"/>
            <a:ext cx="1840468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d’infrastructure</a:t>
            </a:r>
            <a:endParaRPr lang="fr-FR" sz="1100" b="1" dirty="0"/>
          </a:p>
        </p:txBody>
      </p:sp>
      <p:sp>
        <p:nvSpPr>
          <p:cNvPr id="96" name="Rectangle à coins arrondis 95"/>
          <p:cNvSpPr/>
          <p:nvPr/>
        </p:nvSpPr>
        <p:spPr bwMode="auto">
          <a:xfrm>
            <a:off x="958570" y="4968001"/>
            <a:ext cx="3056579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environnementales</a:t>
            </a:r>
            <a:endParaRPr lang="fr-FR" sz="1100" b="1" dirty="0"/>
          </a:p>
        </p:txBody>
      </p:sp>
      <p:sp>
        <p:nvSpPr>
          <p:cNvPr id="97" name="Rectangle à coins arrondis 96"/>
          <p:cNvSpPr/>
          <p:nvPr/>
        </p:nvSpPr>
        <p:spPr bwMode="auto">
          <a:xfrm>
            <a:off x="2164761" y="5416110"/>
            <a:ext cx="2695271" cy="322856"/>
          </a:xfrm>
          <a:prstGeom prst="roundRect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Etudes de trafic et socio-économie</a:t>
            </a:r>
            <a:endParaRPr lang="fr-FR" sz="1100" b="1" dirty="0"/>
          </a:p>
        </p:txBody>
      </p:sp>
      <p:sp>
        <p:nvSpPr>
          <p:cNvPr id="98" name="Ellipse 97"/>
          <p:cNvSpPr/>
          <p:nvPr/>
        </p:nvSpPr>
        <p:spPr bwMode="auto">
          <a:xfrm>
            <a:off x="1355373" y="5967358"/>
            <a:ext cx="1118071" cy="504056"/>
          </a:xfrm>
          <a:prstGeom prst="ellipse">
            <a:avLst/>
          </a:prstGeom>
          <a:solidFill>
            <a:srgbClr val="F08800"/>
          </a:solidFill>
          <a:ln>
            <a:solidFill>
              <a:srgbClr val="F088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Ateliers  </a:t>
            </a:r>
            <a:r>
              <a:rPr lang="fr-FR" sz="1100" b="1" dirty="0" smtClean="0"/>
              <a:t>T2</a:t>
            </a:r>
            <a:endParaRPr lang="fr-FR" sz="1100" b="1" dirty="0"/>
          </a:p>
        </p:txBody>
      </p:sp>
      <p:sp>
        <p:nvSpPr>
          <p:cNvPr id="99" name="Ellipse 98"/>
          <p:cNvSpPr/>
          <p:nvPr/>
        </p:nvSpPr>
        <p:spPr bwMode="auto">
          <a:xfrm>
            <a:off x="3059832" y="5952372"/>
            <a:ext cx="2713287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insertion territoriale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0" name="Flèche vers le haut 99"/>
          <p:cNvSpPr/>
          <p:nvPr/>
        </p:nvSpPr>
        <p:spPr bwMode="auto">
          <a:xfrm>
            <a:off x="5822331" y="5883462"/>
            <a:ext cx="288032" cy="6017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1" name="Ellipse 100"/>
          <p:cNvSpPr/>
          <p:nvPr/>
        </p:nvSpPr>
        <p:spPr bwMode="auto">
          <a:xfrm>
            <a:off x="6180582" y="5952372"/>
            <a:ext cx="1855957" cy="514684"/>
          </a:xfrm>
          <a:prstGeom prst="ellipse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</a:t>
            </a:r>
            <a:r>
              <a:rPr lang="fr-FR" sz="1100" b="1" dirty="0" smtClean="0"/>
              <a:t>insert territoriale </a:t>
            </a:r>
            <a:r>
              <a:rPr lang="fr-FR" sz="1100" b="1" dirty="0" smtClean="0">
                <a:solidFill>
                  <a:schemeClr val="lt1"/>
                </a:solidFill>
              </a:rPr>
              <a:t> T2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102" name="Rectangle à coins arrondis 101"/>
          <p:cNvSpPr/>
          <p:nvPr/>
        </p:nvSpPr>
        <p:spPr bwMode="auto">
          <a:xfrm>
            <a:off x="4582097" y="4472592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capacité exploitation</a:t>
            </a:r>
          </a:p>
        </p:txBody>
      </p:sp>
      <p:sp>
        <p:nvSpPr>
          <p:cNvPr id="103" name="Rectangle à coins arrondis 102"/>
          <p:cNvSpPr/>
          <p:nvPr/>
        </p:nvSpPr>
        <p:spPr bwMode="auto">
          <a:xfrm>
            <a:off x="4582097" y="4024401"/>
            <a:ext cx="3703332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d’infrastructure</a:t>
            </a:r>
          </a:p>
        </p:txBody>
      </p:sp>
      <p:sp>
        <p:nvSpPr>
          <p:cNvPr id="104" name="Rectangle à coins arrondis 103"/>
          <p:cNvSpPr/>
          <p:nvPr/>
        </p:nvSpPr>
        <p:spPr bwMode="auto">
          <a:xfrm>
            <a:off x="4860032" y="4958306"/>
            <a:ext cx="3416669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</a:t>
            </a:r>
            <a:r>
              <a:rPr lang="fr-FR" sz="1100" b="1" dirty="0" smtClean="0"/>
              <a:t>environnementales</a:t>
            </a:r>
            <a:endParaRPr lang="fr-FR" sz="1100" b="1" dirty="0"/>
          </a:p>
        </p:txBody>
      </p:sp>
      <p:sp>
        <p:nvSpPr>
          <p:cNvPr id="106" name="Rectangle à coins arrondis 105"/>
          <p:cNvSpPr/>
          <p:nvPr/>
        </p:nvSpPr>
        <p:spPr bwMode="auto">
          <a:xfrm>
            <a:off x="4865308" y="5416110"/>
            <a:ext cx="3420120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Etudes de trafic et socio-économie</a:t>
            </a:r>
          </a:p>
        </p:txBody>
      </p:sp>
      <p:sp>
        <p:nvSpPr>
          <p:cNvPr id="108" name="ZoneTexte 107"/>
          <p:cNvSpPr txBox="1"/>
          <p:nvPr/>
        </p:nvSpPr>
        <p:spPr>
          <a:xfrm>
            <a:off x="1836953" y="6460933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vague 1</a:t>
            </a:r>
            <a:endParaRPr lang="fr-FR" sz="800" dirty="0"/>
          </a:p>
        </p:txBody>
      </p:sp>
      <p:sp>
        <p:nvSpPr>
          <p:cNvPr id="109" name="ZoneTexte 108"/>
          <p:cNvSpPr txBox="1"/>
          <p:nvPr/>
        </p:nvSpPr>
        <p:spPr>
          <a:xfrm>
            <a:off x="5176067" y="6498647"/>
            <a:ext cx="158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Reprise des études avec les sortants de la vague 2</a:t>
            </a:r>
            <a:endParaRPr lang="fr-FR" sz="800" dirty="0"/>
          </a:p>
        </p:txBody>
      </p:sp>
      <p:sp>
        <p:nvSpPr>
          <p:cNvPr id="53" name="ZoneTexte 52"/>
          <p:cNvSpPr txBox="1"/>
          <p:nvPr/>
        </p:nvSpPr>
        <p:spPr>
          <a:xfrm>
            <a:off x="1475345" y="6599635"/>
            <a:ext cx="782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</a:t>
            </a:r>
            <a:r>
              <a:rPr lang="fr-FR" sz="1200" dirty="0" err="1" smtClean="0">
                <a:solidFill>
                  <a:srgbClr val="FF0000"/>
                </a:solidFill>
              </a:rPr>
              <a:t>Dep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3993256" y="6599635"/>
            <a:ext cx="1111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E. Région.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8171457" y="2351774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8187802" y="2603307"/>
            <a:ext cx="102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B6CA00"/>
                </a:solidFill>
              </a:rPr>
              <a:t>Concertation territoriale</a:t>
            </a:r>
            <a:endParaRPr lang="fr-FR" sz="900" dirty="0">
              <a:solidFill>
                <a:srgbClr val="B6CA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258944" y="220658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 smtClean="0"/>
              <a:t>Fev</a:t>
            </a:r>
            <a:endParaRPr lang="fr-FR" sz="900" dirty="0"/>
          </a:p>
        </p:txBody>
      </p:sp>
      <p:sp>
        <p:nvSpPr>
          <p:cNvPr id="58" name="ZoneTexte 57"/>
          <p:cNvSpPr txBox="1"/>
          <p:nvPr/>
        </p:nvSpPr>
        <p:spPr>
          <a:xfrm>
            <a:off x="281877" y="2300378"/>
            <a:ext cx="1020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rgbClr val="4B4B83"/>
                </a:solidFill>
              </a:rPr>
              <a:t>Gouvernance</a:t>
            </a:r>
            <a:endParaRPr lang="fr-FR" sz="900" dirty="0">
              <a:solidFill>
                <a:srgbClr val="4B4B83"/>
              </a:solidFill>
            </a:endParaRP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2782236" y="3582690"/>
            <a:ext cx="3040093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60" name="Rectangle à coins arrondis 59"/>
          <p:cNvSpPr/>
          <p:nvPr/>
        </p:nvSpPr>
        <p:spPr bwMode="auto">
          <a:xfrm>
            <a:off x="5822330" y="3582690"/>
            <a:ext cx="2454371" cy="322856"/>
          </a:xfrm>
          <a:prstGeom prst="roundRect">
            <a:avLst/>
          </a:prstGeom>
          <a:solidFill>
            <a:srgbClr val="0095D8"/>
          </a:solid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Program fonctionnel</a:t>
            </a:r>
          </a:p>
        </p:txBody>
      </p:sp>
      <p:sp>
        <p:nvSpPr>
          <p:cNvPr id="107" name="Rectangle à coins arrondis 106"/>
          <p:cNvSpPr/>
          <p:nvPr/>
        </p:nvSpPr>
        <p:spPr bwMode="auto">
          <a:xfrm>
            <a:off x="7488324" y="3459445"/>
            <a:ext cx="1539814" cy="2358560"/>
          </a:xfrm>
          <a:prstGeom prst="roundRect">
            <a:avLst/>
          </a:prstGeom>
          <a:solidFill>
            <a:srgbClr val="E2007A">
              <a:alpha val="43000"/>
            </a:srgbClr>
          </a:solidFill>
          <a:ln>
            <a:solidFill>
              <a:srgbClr val="E2007A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Finalisation et mise au point du dossier de fin d’étape 1 avec une ZPP par section prioritaire</a:t>
            </a:r>
            <a:endParaRPr lang="fr-FR" sz="1100" b="1" dirty="0">
              <a:solidFill>
                <a:schemeClr val="lt1"/>
              </a:solidFill>
            </a:endParaRPr>
          </a:p>
        </p:txBody>
      </p:sp>
      <p:sp>
        <p:nvSpPr>
          <p:cNvPr id="27" name="Ellipse 26"/>
          <p:cNvSpPr/>
          <p:nvPr/>
        </p:nvSpPr>
        <p:spPr bwMode="auto">
          <a:xfrm>
            <a:off x="2969455" y="2924944"/>
            <a:ext cx="2803664" cy="514684"/>
          </a:xfrm>
          <a:prstGeom prst="ellipse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lt1"/>
                </a:solidFill>
              </a:rPr>
              <a:t>Ateliers fonctionnalités T1</a:t>
            </a:r>
            <a:endParaRPr lang="fr-FR" sz="800" b="1" dirty="0">
              <a:solidFill>
                <a:schemeClr val="lt1"/>
              </a:solidFill>
            </a:endParaRPr>
          </a:p>
        </p:txBody>
      </p:sp>
      <p:sp>
        <p:nvSpPr>
          <p:cNvPr id="61" name="Rectangle à coins arrondis 60"/>
          <p:cNvSpPr/>
          <p:nvPr/>
        </p:nvSpPr>
        <p:spPr bwMode="auto">
          <a:xfrm>
            <a:off x="4015149" y="4968001"/>
            <a:ext cx="850159" cy="322856"/>
          </a:xfrm>
          <a:prstGeom prst="roundRect">
            <a:avLst/>
          </a:prstGeom>
          <a:pattFill prst="wdUpDiag">
            <a:fgClr>
              <a:srgbClr val="0095D8"/>
            </a:fgClr>
            <a:bgClr>
              <a:srgbClr val="F08800"/>
            </a:bgClr>
          </a:pattFill>
          <a:ln>
            <a:solidFill>
              <a:srgbClr val="0095D8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 </a:t>
            </a:r>
            <a:r>
              <a:rPr lang="fr-FR" sz="1100" b="1" dirty="0" err="1"/>
              <a:t>Env</a:t>
            </a:r>
            <a:endParaRPr lang="fr-FR" sz="1100" b="1" dirty="0"/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4130620" y="2514494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77" name="Étoile à 5 branches 76"/>
          <p:cNvSpPr/>
          <p:nvPr/>
        </p:nvSpPr>
        <p:spPr>
          <a:xfrm>
            <a:off x="4238674" y="2239126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2" name="Ellipse 61"/>
          <p:cNvSpPr>
            <a:spLocks noChangeAspect="1"/>
          </p:cNvSpPr>
          <p:nvPr/>
        </p:nvSpPr>
        <p:spPr>
          <a:xfrm>
            <a:off x="5920019" y="2492043"/>
            <a:ext cx="171662" cy="156877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3" name="Étoile à 5 branches 62"/>
          <p:cNvSpPr/>
          <p:nvPr/>
        </p:nvSpPr>
        <p:spPr>
          <a:xfrm>
            <a:off x="6091681" y="2217509"/>
            <a:ext cx="177801" cy="165737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</p:spTree>
    <p:extLst>
      <p:ext uri="{BB962C8B-B14F-4D97-AF65-F5344CB8AC3E}">
        <p14:creationId xmlns:p14="http://schemas.microsoft.com/office/powerpoint/2010/main" val="23094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808821"/>
            <a:ext cx="7772400" cy="2412268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Articulation et cohérence avec les autres projets d’infrastructure de la vallée de la Seine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2170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312308"/>
              </p:ext>
            </p:extLst>
          </p:nvPr>
        </p:nvGraphicFramePr>
        <p:xfrm>
          <a:off x="509312" y="824266"/>
          <a:ext cx="7940675" cy="482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67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544108" y="980728"/>
            <a:ext cx="2556284" cy="8771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b="1" dirty="0">
                <a:solidFill>
                  <a:srgbClr val="E41648"/>
                </a:solidFill>
              </a:rPr>
              <a:t>Court terme: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Amélioration de la régularité en Normandie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1500" y="3645024"/>
            <a:ext cx="2592288" cy="1415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b="1" dirty="0">
                <a:solidFill>
                  <a:srgbClr val="E41648"/>
                </a:solidFill>
              </a:rPr>
              <a:t>Moyen terme: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Amélioration de la desserte entre Paris et Mantes et création d’un nouvel itinéraire fret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192180" y="5196007"/>
            <a:ext cx="2951820" cy="1661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b="1" dirty="0">
                <a:solidFill>
                  <a:srgbClr val="E41648"/>
                </a:solidFill>
              </a:rPr>
              <a:t>Long terme: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Séparation totale des trains franciliens et normands. Pour plus de dessertes, des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700" dirty="0">
                <a:solidFill>
                  <a:srgbClr val="E41648"/>
                </a:solidFill>
              </a:rPr>
              <a:t>trains plus ponctuels, plus fréquents et plus rapides.</a:t>
            </a:r>
          </a:p>
        </p:txBody>
      </p:sp>
    </p:spTree>
    <p:extLst>
      <p:ext uri="{BB962C8B-B14F-4D97-AF65-F5344CB8AC3E}">
        <p14:creationId xmlns:p14="http://schemas.microsoft.com/office/powerpoint/2010/main" val="353377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68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62" name="Titre 1"/>
          <p:cNvSpPr txBox="1">
            <a:spLocks/>
          </p:cNvSpPr>
          <p:nvPr/>
        </p:nvSpPr>
        <p:spPr bwMode="gray">
          <a:xfrm>
            <a:off x="482575" y="692945"/>
            <a:ext cx="8064499" cy="5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fr-FR" kern="0" dirty="0">
              <a:solidFill>
                <a:srgbClr val="00000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51520" y="3284984"/>
            <a:ext cx="7884876" cy="1473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4" name="Ellipse 63"/>
          <p:cNvSpPr/>
          <p:nvPr/>
        </p:nvSpPr>
        <p:spPr>
          <a:xfrm>
            <a:off x="143508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5" name="Ellipse 64"/>
          <p:cNvSpPr/>
          <p:nvPr/>
        </p:nvSpPr>
        <p:spPr>
          <a:xfrm>
            <a:off x="8028384" y="325124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862554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7" name="Ellipse 66"/>
          <p:cNvSpPr/>
          <p:nvPr/>
        </p:nvSpPr>
        <p:spPr>
          <a:xfrm>
            <a:off x="1578946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8" name="Ellipse 67"/>
          <p:cNvSpPr/>
          <p:nvPr/>
        </p:nvSpPr>
        <p:spPr>
          <a:xfrm>
            <a:off x="2323207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69" name="Ellipse 68"/>
          <p:cNvSpPr/>
          <p:nvPr/>
        </p:nvSpPr>
        <p:spPr>
          <a:xfrm>
            <a:off x="3039341" y="324962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0" name="Ellipse 69"/>
          <p:cNvSpPr/>
          <p:nvPr/>
        </p:nvSpPr>
        <p:spPr>
          <a:xfrm>
            <a:off x="3779912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4463988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5148064" y="324962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3" name="Ellipse 72"/>
          <p:cNvSpPr/>
          <p:nvPr/>
        </p:nvSpPr>
        <p:spPr>
          <a:xfrm>
            <a:off x="5944703" y="325065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6588224" y="325124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5" name="Ellipse 74"/>
          <p:cNvSpPr/>
          <p:nvPr/>
        </p:nvSpPr>
        <p:spPr>
          <a:xfrm>
            <a:off x="7308304" y="3250211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76" name="ZoneTexte 75"/>
          <p:cNvSpPr txBox="1"/>
          <p:nvPr/>
        </p:nvSpPr>
        <p:spPr>
          <a:xfrm rot="18763491">
            <a:off x="40113" y="2804855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Le Havre</a:t>
            </a:r>
          </a:p>
        </p:txBody>
      </p:sp>
      <p:sp>
        <p:nvSpPr>
          <p:cNvPr id="77" name="ZoneTexte 76"/>
          <p:cNvSpPr txBox="1"/>
          <p:nvPr/>
        </p:nvSpPr>
        <p:spPr>
          <a:xfrm rot="18763491">
            <a:off x="744637" y="2806476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 err="1">
                <a:solidFill>
                  <a:srgbClr val="000000"/>
                </a:solidFill>
              </a:rPr>
              <a:t>Bréauté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78" name="ZoneTexte 77"/>
          <p:cNvSpPr txBox="1"/>
          <p:nvPr/>
        </p:nvSpPr>
        <p:spPr>
          <a:xfrm rot="18763491">
            <a:off x="1479257" y="2804854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Yvetot</a:t>
            </a:r>
          </a:p>
        </p:txBody>
      </p:sp>
      <p:sp>
        <p:nvSpPr>
          <p:cNvPr id="79" name="ZoneTexte 78"/>
          <p:cNvSpPr txBox="1"/>
          <p:nvPr/>
        </p:nvSpPr>
        <p:spPr>
          <a:xfrm rot="18763491">
            <a:off x="2226930" y="2804854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Barentin</a:t>
            </a:r>
          </a:p>
        </p:txBody>
      </p:sp>
      <p:sp>
        <p:nvSpPr>
          <p:cNvPr id="80" name="ZoneTexte 79"/>
          <p:cNvSpPr txBox="1"/>
          <p:nvPr/>
        </p:nvSpPr>
        <p:spPr>
          <a:xfrm rot="18763491">
            <a:off x="2921454" y="2791390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Malaunay</a:t>
            </a:r>
          </a:p>
        </p:txBody>
      </p:sp>
      <p:sp>
        <p:nvSpPr>
          <p:cNvPr id="81" name="ZoneTexte 80"/>
          <p:cNvSpPr txBox="1"/>
          <p:nvPr/>
        </p:nvSpPr>
        <p:spPr>
          <a:xfrm rot="18763491">
            <a:off x="3694120" y="2806477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Rouen</a:t>
            </a:r>
          </a:p>
        </p:txBody>
      </p:sp>
      <p:sp>
        <p:nvSpPr>
          <p:cNvPr id="82" name="ZoneTexte 81"/>
          <p:cNvSpPr txBox="1"/>
          <p:nvPr/>
        </p:nvSpPr>
        <p:spPr>
          <a:xfrm rot="18763491">
            <a:off x="4360699" y="2806477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Oissel</a:t>
            </a:r>
          </a:p>
        </p:txBody>
      </p:sp>
      <p:sp>
        <p:nvSpPr>
          <p:cNvPr id="83" name="ZoneTexte 82"/>
          <p:cNvSpPr txBox="1"/>
          <p:nvPr/>
        </p:nvSpPr>
        <p:spPr>
          <a:xfrm rot="18763491">
            <a:off x="5019893" y="2730410"/>
            <a:ext cx="1034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Val de </a:t>
            </a:r>
            <a:r>
              <a:rPr lang="fr-FR" sz="1050" dirty="0" err="1">
                <a:solidFill>
                  <a:srgbClr val="000000"/>
                </a:solidFill>
              </a:rPr>
              <a:t>Reuil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84" name="ZoneTexte 83"/>
          <p:cNvSpPr txBox="1"/>
          <p:nvPr/>
        </p:nvSpPr>
        <p:spPr>
          <a:xfrm rot="18763491">
            <a:off x="5800859" y="2820758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Gaillon</a:t>
            </a:r>
          </a:p>
        </p:txBody>
      </p:sp>
      <p:sp>
        <p:nvSpPr>
          <p:cNvPr id="85" name="ZoneTexte 84"/>
          <p:cNvSpPr txBox="1"/>
          <p:nvPr/>
        </p:nvSpPr>
        <p:spPr>
          <a:xfrm rot="18763491">
            <a:off x="6476524" y="2820758"/>
            <a:ext cx="827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Vernon</a:t>
            </a:r>
          </a:p>
        </p:txBody>
      </p:sp>
      <p:sp>
        <p:nvSpPr>
          <p:cNvPr id="86" name="ZoneTexte 85"/>
          <p:cNvSpPr txBox="1"/>
          <p:nvPr/>
        </p:nvSpPr>
        <p:spPr>
          <a:xfrm rot="18763491">
            <a:off x="7137080" y="2691161"/>
            <a:ext cx="11410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Mantes-la-Jolie</a:t>
            </a:r>
          </a:p>
        </p:txBody>
      </p:sp>
      <p:sp>
        <p:nvSpPr>
          <p:cNvPr id="87" name="ZoneTexte 86"/>
          <p:cNvSpPr txBox="1"/>
          <p:nvPr/>
        </p:nvSpPr>
        <p:spPr>
          <a:xfrm rot="18763491">
            <a:off x="7866212" y="2705443"/>
            <a:ext cx="11410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Paris-St-Lazare</a:t>
            </a:r>
          </a:p>
        </p:txBody>
      </p:sp>
      <p:sp>
        <p:nvSpPr>
          <p:cNvPr id="88" name="Espace réservé du texte 7"/>
          <p:cNvSpPr txBox="1">
            <a:spLocks/>
          </p:cNvSpPr>
          <p:nvPr/>
        </p:nvSpPr>
        <p:spPr>
          <a:xfrm>
            <a:off x="539750" y="1197099"/>
            <a:ext cx="8064500" cy="468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kern="0" dirty="0" smtClean="0">
                <a:solidFill>
                  <a:srgbClr val="FA1035"/>
                </a:solidFill>
              </a:rPr>
              <a:t>Mantes – Le Havre : </a:t>
            </a:r>
            <a:r>
              <a:rPr lang="fr-FR" kern="0" dirty="0">
                <a:solidFill>
                  <a:srgbClr val="000000"/>
                </a:solidFill>
              </a:rPr>
              <a:t>210 M€ ENTRE 2016 ET 2020</a:t>
            </a:r>
          </a:p>
          <a:p>
            <a:endParaRPr lang="fr-FR" kern="0" dirty="0">
              <a:solidFill>
                <a:srgbClr val="FA1035"/>
              </a:solidFill>
            </a:endParaRPr>
          </a:p>
        </p:txBody>
      </p:sp>
      <p:cxnSp>
        <p:nvCxnSpPr>
          <p:cNvPr id="89" name="Connecteur droit 88"/>
          <p:cNvCxnSpPr/>
          <p:nvPr/>
        </p:nvCxnSpPr>
        <p:spPr>
          <a:xfrm>
            <a:off x="317118" y="3104964"/>
            <a:ext cx="1806611" cy="1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flipV="1">
            <a:off x="334051" y="3093920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flipV="1">
            <a:off x="2123729" y="3125323"/>
            <a:ext cx="0" cy="2619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en angle 91"/>
          <p:cNvCxnSpPr/>
          <p:nvPr/>
        </p:nvCxnSpPr>
        <p:spPr>
          <a:xfrm rot="16200000" flipV="1">
            <a:off x="138564" y="3748091"/>
            <a:ext cx="2272168" cy="1698162"/>
          </a:xfrm>
          <a:prstGeom prst="bentConnector3">
            <a:avLst>
              <a:gd name="adj1" fmla="val 27269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à coins arrondis 92"/>
          <p:cNvSpPr/>
          <p:nvPr/>
        </p:nvSpPr>
        <p:spPr>
          <a:xfrm>
            <a:off x="1966566" y="5731048"/>
            <a:ext cx="1900923" cy="811846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Remplacement d’appareils de voie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Le Havre et Harfleur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– 5,4M€</a:t>
            </a:r>
          </a:p>
        </p:txBody>
      </p:sp>
      <p:cxnSp>
        <p:nvCxnSpPr>
          <p:cNvPr id="94" name="Connecteur droit 93"/>
          <p:cNvCxnSpPr/>
          <p:nvPr/>
        </p:nvCxnSpPr>
        <p:spPr>
          <a:xfrm flipV="1">
            <a:off x="5289983" y="3104964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flipV="1">
            <a:off x="6059370" y="3123288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5340283" y="3104965"/>
            <a:ext cx="691078" cy="10269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à coins arrondis 96"/>
          <p:cNvSpPr/>
          <p:nvPr/>
        </p:nvSpPr>
        <p:spPr>
          <a:xfrm>
            <a:off x="4635340" y="4327749"/>
            <a:ext cx="1500083" cy="644931"/>
          </a:xfrm>
          <a:prstGeom prst="roundRect">
            <a:avLst/>
          </a:prstGeom>
          <a:solidFill>
            <a:srgbClr val="E41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Réfection tunnel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du</a:t>
            </a:r>
            <a:r>
              <a:rPr lang="fr-FR" sz="1200" dirty="0">
                <a:solidFill>
                  <a:srgbClr val="FFFFFF"/>
                </a:solidFill>
              </a:rPr>
              <a:t> </a:t>
            </a:r>
            <a:r>
              <a:rPr lang="fr-FR" sz="1000" dirty="0">
                <a:solidFill>
                  <a:srgbClr val="FFFFFF"/>
                </a:solidFill>
              </a:rPr>
              <a:t>Roulle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2018 – 32,6M€</a:t>
            </a:r>
          </a:p>
        </p:txBody>
      </p:sp>
      <p:cxnSp>
        <p:nvCxnSpPr>
          <p:cNvPr id="98" name="Connecteur en angle 97"/>
          <p:cNvCxnSpPr/>
          <p:nvPr/>
        </p:nvCxnSpPr>
        <p:spPr>
          <a:xfrm rot="5400000" flipH="1" flipV="1">
            <a:off x="5380428" y="3758034"/>
            <a:ext cx="893024" cy="308246"/>
          </a:xfrm>
          <a:prstGeom prst="bentConnector3">
            <a:avLst>
              <a:gd name="adj1" fmla="val 50000"/>
            </a:avLst>
          </a:prstGeom>
          <a:ln w="19050">
            <a:solidFill>
              <a:srgbClr val="E4164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Image 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87" y="6237312"/>
            <a:ext cx="310134" cy="161039"/>
          </a:xfrm>
          <a:prstGeom prst="rect">
            <a:avLst/>
          </a:prstGeom>
        </p:spPr>
      </p:pic>
      <p:pic>
        <p:nvPicPr>
          <p:cNvPr id="100" name="Image 9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9803" y="4567222"/>
            <a:ext cx="193868" cy="173740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7070930" y="4185540"/>
            <a:ext cx="1846128" cy="677696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Investissements sur le Groupe V 110</a:t>
            </a:r>
            <a:r>
              <a:rPr lang="fr-FR" sz="1200" b="1" dirty="0">
                <a:solidFill>
                  <a:srgbClr val="000000"/>
                </a:solidFill>
              </a:rPr>
              <a:t> M€ + Projet EOLE</a:t>
            </a:r>
          </a:p>
        </p:txBody>
      </p:sp>
      <p:cxnSp>
        <p:nvCxnSpPr>
          <p:cNvPr id="102" name="Connecteur en angle 101"/>
          <p:cNvCxnSpPr>
            <a:stCxn id="101" idx="0"/>
          </p:cNvCxnSpPr>
          <p:nvPr/>
        </p:nvCxnSpPr>
        <p:spPr>
          <a:xfrm rot="16200000" flipV="1">
            <a:off x="7382005" y="3573550"/>
            <a:ext cx="876935" cy="34704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7420116" y="3673235"/>
            <a:ext cx="692543" cy="1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flipV="1">
            <a:off x="7420116" y="3458882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flipV="1">
            <a:off x="8112659" y="3458882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en angle 105"/>
          <p:cNvCxnSpPr/>
          <p:nvPr/>
        </p:nvCxnSpPr>
        <p:spPr>
          <a:xfrm rot="16200000" flipV="1">
            <a:off x="5460833" y="4065805"/>
            <a:ext cx="1941954" cy="744876"/>
          </a:xfrm>
          <a:prstGeom prst="bentConnector3">
            <a:avLst>
              <a:gd name="adj1" fmla="val 62208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à coins arrondis 106"/>
          <p:cNvSpPr/>
          <p:nvPr/>
        </p:nvSpPr>
        <p:spPr>
          <a:xfrm>
            <a:off x="4026060" y="5112011"/>
            <a:ext cx="2957470" cy="873273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voie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(rails, traverses, ballast)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 et d’appareils de voie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Gaillon </a:t>
            </a:r>
            <a:r>
              <a:rPr lang="fr-FR" sz="1000" dirty="0" err="1">
                <a:solidFill>
                  <a:srgbClr val="FFFFFF"/>
                </a:solidFill>
              </a:rPr>
              <a:t>Aubevoye</a:t>
            </a:r>
            <a:endParaRPr lang="fr-FR" sz="1000" dirty="0">
              <a:solidFill>
                <a:srgbClr val="FFFFFF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– 2,8M€</a:t>
            </a:r>
          </a:p>
        </p:txBody>
      </p:sp>
      <p:sp>
        <p:nvSpPr>
          <p:cNvPr id="108" name="Rectangle à coins arrondis 107"/>
          <p:cNvSpPr/>
          <p:nvPr/>
        </p:nvSpPr>
        <p:spPr>
          <a:xfrm>
            <a:off x="311099" y="5731048"/>
            <a:ext cx="1534957" cy="902308"/>
          </a:xfrm>
          <a:prstGeom prst="roundRect">
            <a:avLst/>
          </a:prstGeom>
          <a:solidFill>
            <a:srgbClr val="0095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Rénovation grande halle voyageurs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Le Havre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 – 6M€</a:t>
            </a:r>
          </a:p>
        </p:txBody>
      </p:sp>
      <p:cxnSp>
        <p:nvCxnSpPr>
          <p:cNvPr id="109" name="Connecteur en angle 108"/>
          <p:cNvCxnSpPr/>
          <p:nvPr/>
        </p:nvCxnSpPr>
        <p:spPr>
          <a:xfrm rot="16200000" flipV="1">
            <a:off x="-686457" y="4464711"/>
            <a:ext cx="2229207" cy="366830"/>
          </a:xfrm>
          <a:prstGeom prst="bentConnector3">
            <a:avLst>
              <a:gd name="adj1" fmla="val 18096"/>
            </a:avLst>
          </a:prstGeom>
          <a:ln w="19050">
            <a:solidFill>
              <a:srgbClr val="0095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en angle 109"/>
          <p:cNvCxnSpPr>
            <a:stCxn id="83" idx="3"/>
          </p:cNvCxnSpPr>
          <p:nvPr/>
        </p:nvCxnSpPr>
        <p:spPr>
          <a:xfrm rot="16200000" flipH="1">
            <a:off x="5578964" y="2786344"/>
            <a:ext cx="629108" cy="11446"/>
          </a:xfrm>
          <a:prstGeom prst="bentConnector5">
            <a:avLst>
              <a:gd name="adj1" fmla="val -36337"/>
              <a:gd name="adj2" fmla="val 9579783"/>
              <a:gd name="adj3" fmla="val 50081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à coins arrondis 110"/>
          <p:cNvSpPr/>
          <p:nvPr/>
        </p:nvSpPr>
        <p:spPr>
          <a:xfrm>
            <a:off x="2234607" y="4508422"/>
            <a:ext cx="2210013" cy="548589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voies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Oissel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2017 – 6,4M€</a:t>
            </a:r>
          </a:p>
        </p:txBody>
      </p:sp>
      <p:pic>
        <p:nvPicPr>
          <p:cNvPr id="112" name="Image 1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728" y="2327158"/>
            <a:ext cx="310134" cy="161039"/>
          </a:xfrm>
          <a:prstGeom prst="rect">
            <a:avLst/>
          </a:prstGeom>
        </p:spPr>
      </p:pic>
      <p:sp>
        <p:nvSpPr>
          <p:cNvPr id="113" name="Rectangle à coins arrondis 112"/>
          <p:cNvSpPr/>
          <p:nvPr/>
        </p:nvSpPr>
        <p:spPr>
          <a:xfrm>
            <a:off x="663390" y="1820547"/>
            <a:ext cx="1999679" cy="70787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Régénération de la signalisation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Motteville et Harfleur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2020 - 42M€</a:t>
            </a:r>
          </a:p>
        </p:txBody>
      </p:sp>
      <p:cxnSp>
        <p:nvCxnSpPr>
          <p:cNvPr id="114" name="Connecteur en angle 113"/>
          <p:cNvCxnSpPr/>
          <p:nvPr/>
        </p:nvCxnSpPr>
        <p:spPr>
          <a:xfrm rot="16200000" flipH="1">
            <a:off x="1256248" y="2782100"/>
            <a:ext cx="525401" cy="1"/>
          </a:xfrm>
          <a:prstGeom prst="bentConnector3">
            <a:avLst>
              <a:gd name="adj1" fmla="val 50000"/>
            </a:avLst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en angle 114"/>
          <p:cNvCxnSpPr>
            <a:stCxn id="111" idx="0"/>
            <a:endCxn id="71" idx="4"/>
          </p:cNvCxnSpPr>
          <p:nvPr/>
        </p:nvCxnSpPr>
        <p:spPr>
          <a:xfrm rot="5400000" flipH="1" flipV="1">
            <a:off x="3434934" y="3371356"/>
            <a:ext cx="1041747" cy="1232386"/>
          </a:xfrm>
          <a:prstGeom prst="bentConnector3">
            <a:avLst>
              <a:gd name="adj1" fmla="val 50000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à coins arrondis 115"/>
          <p:cNvSpPr/>
          <p:nvPr/>
        </p:nvSpPr>
        <p:spPr>
          <a:xfrm>
            <a:off x="5242962" y="1820547"/>
            <a:ext cx="2605402" cy="698852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voie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(rails, traverses, ballast)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entre Gaillon et Val de </a:t>
            </a:r>
            <a:r>
              <a:rPr lang="fr-FR" sz="1000" dirty="0" err="1">
                <a:solidFill>
                  <a:srgbClr val="FFFFFF"/>
                </a:solidFill>
              </a:rPr>
              <a:t>Reuil</a:t>
            </a:r>
            <a:endParaRPr lang="fr-FR" sz="1000" dirty="0">
              <a:solidFill>
                <a:srgbClr val="FFFFFF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 – 41M€</a:t>
            </a:r>
          </a:p>
        </p:txBody>
      </p:sp>
      <p:pic>
        <p:nvPicPr>
          <p:cNvPr id="117" name="Image 1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219" y="4782717"/>
            <a:ext cx="310134" cy="161039"/>
          </a:xfrm>
          <a:prstGeom prst="rect">
            <a:avLst/>
          </a:prstGeom>
        </p:spPr>
      </p:pic>
      <p:pic>
        <p:nvPicPr>
          <p:cNvPr id="118" name="Image 1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6" y="5682208"/>
            <a:ext cx="310134" cy="161039"/>
          </a:xfrm>
          <a:prstGeom prst="rect">
            <a:avLst/>
          </a:prstGeom>
        </p:spPr>
      </p:pic>
      <p:sp>
        <p:nvSpPr>
          <p:cNvPr id="119" name="Rectangle à coins arrondis 118"/>
          <p:cNvSpPr/>
          <p:nvPr/>
        </p:nvSpPr>
        <p:spPr>
          <a:xfrm>
            <a:off x="3038200" y="1849915"/>
            <a:ext cx="1999679" cy="70787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Régénération de la signalisation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Oissel et Sotteville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2019 - 6,1M€</a:t>
            </a:r>
          </a:p>
        </p:txBody>
      </p:sp>
      <p:cxnSp>
        <p:nvCxnSpPr>
          <p:cNvPr id="120" name="Connecteur en angle 119"/>
          <p:cNvCxnSpPr/>
          <p:nvPr/>
        </p:nvCxnSpPr>
        <p:spPr>
          <a:xfrm rot="16200000" flipH="1">
            <a:off x="4000202" y="2841556"/>
            <a:ext cx="567530" cy="1"/>
          </a:xfrm>
          <a:prstGeom prst="bentConnector3">
            <a:avLst>
              <a:gd name="adj1" fmla="val 50000"/>
            </a:avLst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4038039" y="3137817"/>
            <a:ext cx="476786" cy="0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 flipV="1">
            <a:off x="4048230" y="3136970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122"/>
          <p:cNvCxnSpPr/>
          <p:nvPr/>
        </p:nvCxnSpPr>
        <p:spPr>
          <a:xfrm flipV="1">
            <a:off x="4593269" y="3136970"/>
            <a:ext cx="0" cy="21435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>
            <a:off x="1403648" y="3673234"/>
            <a:ext cx="830959" cy="7797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 flipV="1">
            <a:off x="1419177" y="3420221"/>
            <a:ext cx="0" cy="2619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125"/>
          <p:cNvCxnSpPr/>
          <p:nvPr/>
        </p:nvCxnSpPr>
        <p:spPr>
          <a:xfrm flipV="1">
            <a:off x="2258603" y="3411333"/>
            <a:ext cx="0" cy="2619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à coins arrondis 126"/>
          <p:cNvSpPr/>
          <p:nvPr/>
        </p:nvSpPr>
        <p:spPr>
          <a:xfrm>
            <a:off x="558222" y="3889653"/>
            <a:ext cx="2210013" cy="548589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Remplacement de rails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</a:t>
            </a:r>
            <a:r>
              <a:rPr lang="fr-FR" sz="1000" dirty="0" err="1">
                <a:solidFill>
                  <a:srgbClr val="FFFFFF"/>
                </a:solidFill>
              </a:rPr>
              <a:t>Auzouville</a:t>
            </a:r>
            <a:r>
              <a:rPr lang="fr-FR" sz="1000" dirty="0">
                <a:solidFill>
                  <a:srgbClr val="FFFFFF"/>
                </a:solidFill>
              </a:rPr>
              <a:t> et </a:t>
            </a:r>
            <a:r>
              <a:rPr lang="fr-FR" sz="1000" dirty="0" err="1">
                <a:solidFill>
                  <a:srgbClr val="FFFFFF"/>
                </a:solidFill>
              </a:rPr>
              <a:t>Foucart</a:t>
            </a:r>
            <a:endParaRPr lang="fr-FR" sz="1000" dirty="0">
              <a:solidFill>
                <a:srgbClr val="FFFFFF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– 8,5€</a:t>
            </a:r>
          </a:p>
        </p:txBody>
      </p:sp>
      <p:cxnSp>
        <p:nvCxnSpPr>
          <p:cNvPr id="128" name="Connecteur en angle 127"/>
          <p:cNvCxnSpPr>
            <a:stCxn id="127" idx="0"/>
          </p:cNvCxnSpPr>
          <p:nvPr/>
        </p:nvCxnSpPr>
        <p:spPr>
          <a:xfrm rot="5400000" flipH="1" flipV="1">
            <a:off x="1559466" y="3785888"/>
            <a:ext cx="207529" cy="2"/>
          </a:xfrm>
          <a:prstGeom prst="bentConnector3">
            <a:avLst>
              <a:gd name="adj1" fmla="val 50000"/>
            </a:avLst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Image 1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247229"/>
            <a:ext cx="310134" cy="161039"/>
          </a:xfrm>
          <a:prstGeom prst="rect">
            <a:avLst/>
          </a:prstGeom>
        </p:spPr>
      </p:pic>
      <p:pic>
        <p:nvPicPr>
          <p:cNvPr id="130" name="Image 1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82" y="2252456"/>
            <a:ext cx="310134" cy="161039"/>
          </a:xfrm>
          <a:prstGeom prst="rect">
            <a:avLst/>
          </a:prstGeom>
        </p:spPr>
      </p:pic>
      <p:pic>
        <p:nvPicPr>
          <p:cNvPr id="131" name="Image 1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33" y="2133014"/>
            <a:ext cx="183963" cy="344498"/>
          </a:xfrm>
          <a:prstGeom prst="rect">
            <a:avLst/>
          </a:prstGeom>
        </p:spPr>
      </p:pic>
      <p:pic>
        <p:nvPicPr>
          <p:cNvPr id="132" name="Image 1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83" y="2174484"/>
            <a:ext cx="183963" cy="34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69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 bwMode="gray">
          <a:xfrm>
            <a:off x="539552" y="1175595"/>
            <a:ext cx="8064499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fr-FR" kern="0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3213104"/>
            <a:ext cx="7884876" cy="1105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43508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8028384" y="3187796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862554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1578946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2323207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039341" y="3186581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3779912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4463988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5148064" y="3186581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5944703" y="318735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6588224" y="3187796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7308304" y="3187023"/>
            <a:ext cx="216024" cy="1620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 rot="18763491">
            <a:off x="77372" y="2670190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Cherbourg</a:t>
            </a:r>
          </a:p>
        </p:txBody>
      </p:sp>
      <p:sp>
        <p:nvSpPr>
          <p:cNvPr id="25" name="ZoneTexte 24"/>
          <p:cNvSpPr txBox="1"/>
          <p:nvPr/>
        </p:nvSpPr>
        <p:spPr>
          <a:xfrm rot="18763491">
            <a:off x="781896" y="2671406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Valognes</a:t>
            </a:r>
          </a:p>
        </p:txBody>
      </p:sp>
      <p:sp>
        <p:nvSpPr>
          <p:cNvPr id="26" name="ZoneTexte 25"/>
          <p:cNvSpPr txBox="1"/>
          <p:nvPr/>
        </p:nvSpPr>
        <p:spPr>
          <a:xfrm rot="18763491">
            <a:off x="1516516" y="2670189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Carentan</a:t>
            </a:r>
          </a:p>
        </p:txBody>
      </p:sp>
      <p:sp>
        <p:nvSpPr>
          <p:cNvPr id="27" name="ZoneTexte 26"/>
          <p:cNvSpPr txBox="1"/>
          <p:nvPr/>
        </p:nvSpPr>
        <p:spPr>
          <a:xfrm rot="18763491">
            <a:off x="2264190" y="2670189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 err="1">
                <a:solidFill>
                  <a:srgbClr val="000000"/>
                </a:solidFill>
              </a:rPr>
              <a:t>Lison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 rot="18763491">
            <a:off x="2958713" y="2660091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Bayeux</a:t>
            </a:r>
          </a:p>
        </p:txBody>
      </p:sp>
      <p:sp>
        <p:nvSpPr>
          <p:cNvPr id="29" name="ZoneTexte 28"/>
          <p:cNvSpPr txBox="1"/>
          <p:nvPr/>
        </p:nvSpPr>
        <p:spPr>
          <a:xfrm rot="18763491">
            <a:off x="3731380" y="2671406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Caen</a:t>
            </a:r>
          </a:p>
        </p:txBody>
      </p:sp>
      <p:sp>
        <p:nvSpPr>
          <p:cNvPr id="30" name="ZoneTexte 29"/>
          <p:cNvSpPr txBox="1"/>
          <p:nvPr/>
        </p:nvSpPr>
        <p:spPr>
          <a:xfrm rot="18763491">
            <a:off x="4397958" y="2671406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 err="1">
                <a:solidFill>
                  <a:srgbClr val="000000"/>
                </a:solidFill>
              </a:rPr>
              <a:t>Mézidon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 rot="18763491">
            <a:off x="5090446" y="2671407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Lisieux</a:t>
            </a:r>
          </a:p>
        </p:txBody>
      </p:sp>
      <p:sp>
        <p:nvSpPr>
          <p:cNvPr id="32" name="ZoneTexte 31"/>
          <p:cNvSpPr txBox="1"/>
          <p:nvPr/>
        </p:nvSpPr>
        <p:spPr>
          <a:xfrm rot="18763491">
            <a:off x="5838119" y="2682117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Bernay</a:t>
            </a:r>
          </a:p>
        </p:txBody>
      </p:sp>
      <p:sp>
        <p:nvSpPr>
          <p:cNvPr id="33" name="ZoneTexte 32"/>
          <p:cNvSpPr txBox="1"/>
          <p:nvPr/>
        </p:nvSpPr>
        <p:spPr>
          <a:xfrm rot="18763491">
            <a:off x="6513784" y="2682117"/>
            <a:ext cx="10316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Evreux</a:t>
            </a:r>
          </a:p>
        </p:txBody>
      </p:sp>
      <p:sp>
        <p:nvSpPr>
          <p:cNvPr id="34" name="ZoneTexte 33"/>
          <p:cNvSpPr txBox="1"/>
          <p:nvPr/>
        </p:nvSpPr>
        <p:spPr>
          <a:xfrm rot="18763491">
            <a:off x="7274619" y="2602430"/>
            <a:ext cx="10754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Mantes-la-Jolie</a:t>
            </a:r>
          </a:p>
        </p:txBody>
      </p:sp>
      <p:sp>
        <p:nvSpPr>
          <p:cNvPr id="35" name="ZoneTexte 34"/>
          <p:cNvSpPr txBox="1"/>
          <p:nvPr/>
        </p:nvSpPr>
        <p:spPr>
          <a:xfrm rot="18763491">
            <a:off x="8003751" y="2613142"/>
            <a:ext cx="10754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50" dirty="0">
                <a:solidFill>
                  <a:srgbClr val="000000"/>
                </a:solidFill>
              </a:rPr>
              <a:t>Paris-St-Lazare</a:t>
            </a:r>
          </a:p>
        </p:txBody>
      </p:sp>
      <p:sp>
        <p:nvSpPr>
          <p:cNvPr id="36" name="Espace réservé du texte 7"/>
          <p:cNvSpPr txBox="1">
            <a:spLocks/>
          </p:cNvSpPr>
          <p:nvPr/>
        </p:nvSpPr>
        <p:spPr>
          <a:xfrm>
            <a:off x="387146" y="1289732"/>
            <a:ext cx="8064500" cy="351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kern="0" dirty="0" smtClean="0">
                <a:solidFill>
                  <a:srgbClr val="FA1035"/>
                </a:solidFill>
              </a:rPr>
              <a:t>Mantes – Caen – Cherbourg : </a:t>
            </a:r>
            <a:r>
              <a:rPr lang="fr-FR" kern="0" dirty="0">
                <a:solidFill>
                  <a:srgbClr val="000000"/>
                </a:solidFill>
              </a:rPr>
              <a:t>90 M€ ENTRE 2016 ET 2020</a:t>
            </a:r>
          </a:p>
        </p:txBody>
      </p:sp>
      <p:sp>
        <p:nvSpPr>
          <p:cNvPr id="37" name="Rectangle à coins arrondis 36"/>
          <p:cNvSpPr/>
          <p:nvPr/>
        </p:nvSpPr>
        <p:spPr>
          <a:xfrm>
            <a:off x="1547664" y="1967683"/>
            <a:ext cx="1768700" cy="648072"/>
          </a:xfrm>
          <a:prstGeom prst="roundRect">
            <a:avLst/>
          </a:prstGeom>
          <a:solidFill>
            <a:srgbClr val="0095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Mise en accessibilité </a:t>
            </a:r>
            <a:r>
              <a:rPr lang="fr-FR" sz="1000" dirty="0">
                <a:solidFill>
                  <a:srgbClr val="FFFFFF"/>
                </a:solidFill>
              </a:rPr>
              <a:t>Bayeux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>
                <a:solidFill>
                  <a:srgbClr val="FFFFFF"/>
                </a:solidFill>
              </a:rPr>
              <a:t>2017 </a:t>
            </a:r>
            <a:r>
              <a:rPr lang="fr-FR" sz="1200" b="1" dirty="0">
                <a:solidFill>
                  <a:srgbClr val="FFFFFF"/>
                </a:solidFill>
              </a:rPr>
              <a:t>– 4,1M€</a:t>
            </a:r>
          </a:p>
        </p:txBody>
      </p:sp>
      <p:cxnSp>
        <p:nvCxnSpPr>
          <p:cNvPr id="38" name="Connecteur en angle 35"/>
          <p:cNvCxnSpPr>
            <a:endCxn id="28" idx="1"/>
          </p:cNvCxnSpPr>
          <p:nvPr/>
        </p:nvCxnSpPr>
        <p:spPr>
          <a:xfrm flipH="1">
            <a:off x="3124554" y="2583033"/>
            <a:ext cx="7285" cy="582934"/>
          </a:xfrm>
          <a:prstGeom prst="straightConnector1">
            <a:avLst/>
          </a:prstGeom>
          <a:ln w="19050">
            <a:solidFill>
              <a:srgbClr val="0095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à coins arrondis 38"/>
          <p:cNvSpPr/>
          <p:nvPr/>
        </p:nvSpPr>
        <p:spPr>
          <a:xfrm>
            <a:off x="2627784" y="3911899"/>
            <a:ext cx="2085131" cy="576064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rails </a:t>
            </a:r>
            <a:r>
              <a:rPr lang="fr-FR" sz="1000" dirty="0">
                <a:solidFill>
                  <a:srgbClr val="FFFFFF"/>
                </a:solidFill>
              </a:rPr>
              <a:t>entre Boisset et Lisieux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2016 - 8M€</a:t>
            </a:r>
          </a:p>
        </p:txBody>
      </p:sp>
      <p:cxnSp>
        <p:nvCxnSpPr>
          <p:cNvPr id="40" name="Connecteur en angle 37"/>
          <p:cNvCxnSpPr/>
          <p:nvPr/>
        </p:nvCxnSpPr>
        <p:spPr>
          <a:xfrm flipV="1">
            <a:off x="4644008" y="3335835"/>
            <a:ext cx="360040" cy="648072"/>
          </a:xfrm>
          <a:prstGeom prst="straightConnector1">
            <a:avLst/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à coins arrondis 40"/>
          <p:cNvSpPr/>
          <p:nvPr/>
        </p:nvSpPr>
        <p:spPr>
          <a:xfrm>
            <a:off x="320429" y="4620082"/>
            <a:ext cx="3487629" cy="574988"/>
          </a:xfrm>
          <a:prstGeom prst="roundRect">
            <a:avLst/>
          </a:prstGeom>
          <a:solidFill>
            <a:srgbClr val="F08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Régénération de la télésurveillance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Sur Mantes – Caen - Cherbourg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2018 - 6M€</a:t>
            </a:r>
          </a:p>
        </p:txBody>
      </p:sp>
      <p:sp>
        <p:nvSpPr>
          <p:cNvPr id="42" name="Rectangle à coins arrondis 41"/>
          <p:cNvSpPr/>
          <p:nvPr/>
        </p:nvSpPr>
        <p:spPr>
          <a:xfrm>
            <a:off x="316326" y="5330748"/>
            <a:ext cx="3487629" cy="546524"/>
          </a:xfrm>
          <a:prstGeom prst="roundRect">
            <a:avLst/>
          </a:prstGeom>
          <a:solidFill>
            <a:srgbClr val="F08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Déploiement GSM-R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Sur Mantes – Caen - Cherbourg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2018-2020 - 34M€</a:t>
            </a:r>
          </a:p>
        </p:txBody>
      </p:sp>
      <p:sp>
        <p:nvSpPr>
          <p:cNvPr id="43" name="Rectangle à coins arrondis 42"/>
          <p:cNvSpPr/>
          <p:nvPr/>
        </p:nvSpPr>
        <p:spPr>
          <a:xfrm>
            <a:off x="6349156" y="1967683"/>
            <a:ext cx="2771800" cy="608786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Remplacement de voies et ballast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</a:t>
            </a:r>
            <a:r>
              <a:rPr lang="fr-FR" sz="1000" dirty="0" err="1">
                <a:solidFill>
                  <a:srgbClr val="FFFFFF"/>
                </a:solidFill>
              </a:rPr>
              <a:t>Bréval</a:t>
            </a:r>
            <a:r>
              <a:rPr lang="fr-FR" sz="1000" dirty="0">
                <a:solidFill>
                  <a:srgbClr val="FFFFFF"/>
                </a:solidFill>
              </a:rPr>
              <a:t> et Bueil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2017 - 10 M€</a:t>
            </a:r>
          </a:p>
        </p:txBody>
      </p:sp>
      <p:cxnSp>
        <p:nvCxnSpPr>
          <p:cNvPr id="44" name="Connecteur en angle 49"/>
          <p:cNvCxnSpPr/>
          <p:nvPr/>
        </p:nvCxnSpPr>
        <p:spPr>
          <a:xfrm>
            <a:off x="7236296" y="2399731"/>
            <a:ext cx="0" cy="792088"/>
          </a:xfrm>
          <a:prstGeom prst="straightConnector1">
            <a:avLst/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à coins arrondis 44"/>
          <p:cNvSpPr/>
          <p:nvPr/>
        </p:nvSpPr>
        <p:spPr>
          <a:xfrm>
            <a:off x="5004048" y="3911899"/>
            <a:ext cx="1700022" cy="576064"/>
          </a:xfrm>
          <a:prstGeom prst="roundRect">
            <a:avLst/>
          </a:prstGeom>
          <a:solidFill>
            <a:srgbClr val="E41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Réfection tunnel  </a:t>
            </a:r>
            <a:r>
              <a:rPr lang="fr-FR" sz="1000" dirty="0" err="1">
                <a:solidFill>
                  <a:srgbClr val="FFFFFF"/>
                </a:solidFill>
              </a:rPr>
              <a:t>Nétreville</a:t>
            </a:r>
            <a:r>
              <a:rPr lang="fr-FR" sz="1000" dirty="0">
                <a:solidFill>
                  <a:srgbClr val="FFFFFF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2019 - 13M€</a:t>
            </a:r>
          </a:p>
        </p:txBody>
      </p:sp>
      <p:cxnSp>
        <p:nvCxnSpPr>
          <p:cNvPr id="46" name="Connecteur en angle 56"/>
          <p:cNvCxnSpPr/>
          <p:nvPr/>
        </p:nvCxnSpPr>
        <p:spPr>
          <a:xfrm flipV="1">
            <a:off x="6660232" y="3335835"/>
            <a:ext cx="216024" cy="648072"/>
          </a:xfrm>
          <a:prstGeom prst="straightConnector1">
            <a:avLst/>
          </a:prstGeom>
          <a:ln w="19050">
            <a:solidFill>
              <a:srgbClr val="E4164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à coins arrondis 46"/>
          <p:cNvSpPr/>
          <p:nvPr/>
        </p:nvSpPr>
        <p:spPr>
          <a:xfrm>
            <a:off x="4067944" y="1967683"/>
            <a:ext cx="2085131" cy="619494"/>
          </a:xfrm>
          <a:prstGeom prst="roundRect">
            <a:avLst/>
          </a:prstGeom>
          <a:solidFill>
            <a:srgbClr val="4FB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Renouvellement de rails </a:t>
            </a:r>
            <a:r>
              <a:rPr lang="fr-FR" sz="1000" dirty="0">
                <a:solidFill>
                  <a:srgbClr val="FFFFFF"/>
                </a:solidFill>
              </a:rPr>
              <a:t>entre Evreux et Conches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2017 – 3,5M€</a:t>
            </a:r>
          </a:p>
        </p:txBody>
      </p:sp>
      <p:cxnSp>
        <p:nvCxnSpPr>
          <p:cNvPr id="48" name="Connecteur en angle 69"/>
          <p:cNvCxnSpPr>
            <a:stCxn id="47" idx="3"/>
          </p:cNvCxnSpPr>
          <p:nvPr/>
        </p:nvCxnSpPr>
        <p:spPr>
          <a:xfrm>
            <a:off x="6153075" y="2277430"/>
            <a:ext cx="363141" cy="914389"/>
          </a:xfrm>
          <a:prstGeom prst="straightConnector1">
            <a:avLst/>
          </a:prstGeom>
          <a:ln w="19050">
            <a:solidFill>
              <a:srgbClr val="4FB7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Imag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99731"/>
            <a:ext cx="225409" cy="168586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6056" y="4271939"/>
            <a:ext cx="193868" cy="130305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343947"/>
            <a:ext cx="310134" cy="120779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399731"/>
            <a:ext cx="310134" cy="120779"/>
          </a:xfrm>
          <a:prstGeom prst="rect">
            <a:avLst/>
          </a:prstGeom>
        </p:spPr>
      </p:pic>
      <p:pic>
        <p:nvPicPr>
          <p:cNvPr id="53" name="Imag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399731"/>
            <a:ext cx="310134" cy="120779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9" y="5468427"/>
            <a:ext cx="133640" cy="27116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71993"/>
            <a:ext cx="133640" cy="271166"/>
          </a:xfrm>
          <a:prstGeom prst="rect">
            <a:avLst/>
          </a:prstGeom>
        </p:spPr>
      </p:pic>
      <p:sp>
        <p:nvSpPr>
          <p:cNvPr id="56" name="Rectangle à coins arrondis 55"/>
          <p:cNvSpPr/>
          <p:nvPr/>
        </p:nvSpPr>
        <p:spPr>
          <a:xfrm>
            <a:off x="7236296" y="3911899"/>
            <a:ext cx="1800201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Investissements sur le Groupe V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b="1" dirty="0">
                <a:solidFill>
                  <a:srgbClr val="000000"/>
                </a:solidFill>
              </a:rPr>
              <a:t>110 M€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</a:rPr>
              <a:t>+ Projet EOLE</a:t>
            </a:r>
          </a:p>
        </p:txBody>
      </p:sp>
      <p:cxnSp>
        <p:nvCxnSpPr>
          <p:cNvPr id="57" name="Connecteur en angle 92"/>
          <p:cNvCxnSpPr/>
          <p:nvPr/>
        </p:nvCxnSpPr>
        <p:spPr>
          <a:xfrm flipV="1">
            <a:off x="7812360" y="3335835"/>
            <a:ext cx="0" cy="648072"/>
          </a:xfrm>
          <a:prstGeom prst="straightConnector1">
            <a:avLst/>
          </a:prstGeom>
          <a:ln w="1905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à coins arrondis 57"/>
          <p:cNvSpPr/>
          <p:nvPr/>
        </p:nvSpPr>
        <p:spPr>
          <a:xfrm>
            <a:off x="85603" y="3857893"/>
            <a:ext cx="2346411" cy="68407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Mise en place de localisateurs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entre Caen et Cherbourg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>
                <a:solidFill>
                  <a:srgbClr val="FFFFFF"/>
                </a:solidFill>
              </a:rPr>
              <a:t> 2018 (Chiffrage en cours)</a:t>
            </a:r>
          </a:p>
        </p:txBody>
      </p:sp>
      <p:cxnSp>
        <p:nvCxnSpPr>
          <p:cNvPr id="59" name="Connecteur en angle 63"/>
          <p:cNvCxnSpPr>
            <a:stCxn id="58" idx="0"/>
          </p:cNvCxnSpPr>
          <p:nvPr/>
        </p:nvCxnSpPr>
        <p:spPr>
          <a:xfrm flipV="1">
            <a:off x="1258809" y="3356870"/>
            <a:ext cx="586272" cy="50102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à coins arrondis 59"/>
          <p:cNvSpPr/>
          <p:nvPr/>
        </p:nvSpPr>
        <p:spPr>
          <a:xfrm>
            <a:off x="5918232" y="4771993"/>
            <a:ext cx="2218163" cy="576064"/>
          </a:xfrm>
          <a:prstGeom prst="roundRect">
            <a:avLst/>
          </a:prstGeom>
          <a:solidFill>
            <a:srgbClr val="E41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Remise en état du remblai d’</a:t>
            </a:r>
            <a:r>
              <a:rPr lang="fr-FR" sz="1200" dirty="0" err="1">
                <a:solidFill>
                  <a:srgbClr val="FFFFFF"/>
                </a:solidFill>
              </a:rPr>
              <a:t>Apremont</a:t>
            </a:r>
            <a:r>
              <a:rPr lang="fr-FR" sz="1000" dirty="0">
                <a:solidFill>
                  <a:srgbClr val="FFFFFF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FFFFFF"/>
                </a:solidFill>
              </a:rPr>
              <a:t>2018 - 4M€</a:t>
            </a:r>
          </a:p>
        </p:txBody>
      </p:sp>
      <p:cxnSp>
        <p:nvCxnSpPr>
          <p:cNvPr id="61" name="Connecteur en angle 56"/>
          <p:cNvCxnSpPr/>
          <p:nvPr/>
        </p:nvCxnSpPr>
        <p:spPr>
          <a:xfrm flipV="1">
            <a:off x="6920644" y="3323623"/>
            <a:ext cx="315652" cy="1448370"/>
          </a:xfrm>
          <a:prstGeom prst="straightConnector1">
            <a:avLst/>
          </a:prstGeom>
          <a:ln w="19050">
            <a:solidFill>
              <a:srgbClr val="E4164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27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70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58659" y="-13934"/>
            <a:ext cx="7392987" cy="838200"/>
          </a:xfrm>
        </p:spPr>
        <p:txBody>
          <a:bodyPr/>
          <a:lstStyle/>
          <a:p>
            <a:r>
              <a:rPr lang="fr-FR" dirty="0" smtClean="0"/>
              <a:t>Articulation et cohérence avec les autres projets d’infrastructure de la vallée de la Seine</a:t>
            </a:r>
            <a:endParaRPr lang="fr-FR" dirty="0"/>
          </a:p>
        </p:txBody>
      </p:sp>
      <p:sp>
        <p:nvSpPr>
          <p:cNvPr id="62" name="Freeform 13"/>
          <p:cNvSpPr>
            <a:spLocks/>
          </p:cNvSpPr>
          <p:nvPr/>
        </p:nvSpPr>
        <p:spPr bwMode="auto">
          <a:xfrm>
            <a:off x="901700" y="1708882"/>
            <a:ext cx="6529388" cy="6350"/>
          </a:xfrm>
          <a:custGeom>
            <a:avLst/>
            <a:gdLst>
              <a:gd name="T0" fmla="*/ 0 w 4113"/>
              <a:gd name="T1" fmla="*/ 4 h 4"/>
              <a:gd name="T2" fmla="*/ 664 w 4113"/>
              <a:gd name="T3" fmla="*/ 4 h 4"/>
              <a:gd name="T4" fmla="*/ 3417 w 4113"/>
              <a:gd name="T5" fmla="*/ 0 h 4"/>
              <a:gd name="T6" fmla="*/ 4113 w 4113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13" h="4">
                <a:moveTo>
                  <a:pt x="0" y="4"/>
                </a:moveTo>
                <a:lnTo>
                  <a:pt x="664" y="4"/>
                </a:lnTo>
                <a:lnTo>
                  <a:pt x="3417" y="0"/>
                </a:lnTo>
                <a:lnTo>
                  <a:pt x="4113" y="0"/>
                </a:lnTo>
              </a:path>
            </a:pathLst>
          </a:custGeom>
          <a:noFill/>
          <a:ln w="152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3" name="Text Box 14"/>
          <p:cNvSpPr txBox="1">
            <a:spLocks noChangeArrowheads="1"/>
          </p:cNvSpPr>
          <p:nvPr/>
        </p:nvSpPr>
        <p:spPr bwMode="auto">
          <a:xfrm>
            <a:off x="709613" y="1267557"/>
            <a:ext cx="1008062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000000"/>
                </a:solidFill>
              </a:rPr>
              <a:t>Mantes</a:t>
            </a:r>
          </a:p>
        </p:txBody>
      </p: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7659688" y="1567594"/>
            <a:ext cx="800100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000000"/>
                </a:solidFill>
              </a:rPr>
              <a:t>Paris</a:t>
            </a:r>
          </a:p>
        </p:txBody>
      </p:sp>
      <p:sp>
        <p:nvSpPr>
          <p:cNvPr id="65" name="Freeform 16"/>
          <p:cNvSpPr>
            <a:spLocks/>
          </p:cNvSpPr>
          <p:nvPr/>
        </p:nvSpPr>
        <p:spPr bwMode="auto">
          <a:xfrm>
            <a:off x="1817688" y="1581882"/>
            <a:ext cx="5446712" cy="19050"/>
          </a:xfrm>
          <a:custGeom>
            <a:avLst/>
            <a:gdLst>
              <a:gd name="T0" fmla="*/ 0 w 3431"/>
              <a:gd name="T1" fmla="*/ 8 h 12"/>
              <a:gd name="T2" fmla="*/ 2536 w 3431"/>
              <a:gd name="T3" fmla="*/ 0 h 12"/>
              <a:gd name="T4" fmla="*/ 3431 w 3431"/>
              <a:gd name="T5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31" h="12">
                <a:moveTo>
                  <a:pt x="0" y="8"/>
                </a:moveTo>
                <a:lnTo>
                  <a:pt x="2536" y="0"/>
                </a:lnTo>
                <a:lnTo>
                  <a:pt x="3431" y="12"/>
                </a:lnTo>
              </a:path>
            </a:pathLst>
          </a:custGeom>
          <a:noFill/>
          <a:ln w="152400">
            <a:solidFill>
              <a:srgbClr val="33CCCC"/>
            </a:solidFill>
            <a:round/>
            <a:headEnd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6" name="Oval 17"/>
          <p:cNvSpPr>
            <a:spLocks noChangeArrowheads="1"/>
          </p:cNvSpPr>
          <p:nvPr/>
        </p:nvSpPr>
        <p:spPr bwMode="auto">
          <a:xfrm>
            <a:off x="1752600" y="1494569"/>
            <a:ext cx="287338" cy="2873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7" name="Oval 18"/>
          <p:cNvSpPr>
            <a:spLocks noChangeArrowheads="1"/>
          </p:cNvSpPr>
          <p:nvPr/>
        </p:nvSpPr>
        <p:spPr bwMode="auto">
          <a:xfrm>
            <a:off x="7197725" y="1526319"/>
            <a:ext cx="287338" cy="2873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8" name="Freeform 19"/>
          <p:cNvSpPr>
            <a:spLocks/>
          </p:cNvSpPr>
          <p:nvPr/>
        </p:nvSpPr>
        <p:spPr bwMode="auto">
          <a:xfrm>
            <a:off x="7496175" y="2142269"/>
            <a:ext cx="720725" cy="17463"/>
          </a:xfrm>
          <a:custGeom>
            <a:avLst/>
            <a:gdLst>
              <a:gd name="T0" fmla="*/ 0 w 454"/>
              <a:gd name="T1" fmla="*/ 0 h 11"/>
              <a:gd name="T2" fmla="*/ 454 w 454"/>
              <a:gd name="T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4" h="11">
                <a:moveTo>
                  <a:pt x="0" y="0"/>
                </a:moveTo>
                <a:lnTo>
                  <a:pt x="454" y="11"/>
                </a:lnTo>
              </a:path>
            </a:pathLst>
          </a:custGeom>
          <a:noFill/>
          <a:ln w="177800">
            <a:solidFill>
              <a:srgbClr val="FF00FF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9" name="Oval 20"/>
          <p:cNvSpPr>
            <a:spLocks noChangeArrowheads="1"/>
          </p:cNvSpPr>
          <p:nvPr/>
        </p:nvSpPr>
        <p:spPr bwMode="auto">
          <a:xfrm>
            <a:off x="7308850" y="1997807"/>
            <a:ext cx="287338" cy="28733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0" name="Rectangle 21"/>
          <p:cNvSpPr>
            <a:spLocks noChangeArrowheads="1"/>
          </p:cNvSpPr>
          <p:nvPr/>
        </p:nvSpPr>
        <p:spPr bwMode="auto">
          <a:xfrm>
            <a:off x="1116013" y="1824769"/>
            <a:ext cx="180022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1pPr>
            <a:lvl2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2pPr>
            <a:lvl3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3pPr>
            <a:lvl4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4pPr>
            <a:lvl5pPr marL="400050" indent="-400050" algn="ctr"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5pPr>
            <a:lvl6pPr marL="8572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6pPr>
            <a:lvl7pPr marL="13144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7pPr>
            <a:lvl8pPr marL="17716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8pPr>
            <a:lvl9pPr marL="2228850" indent="-40005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fr-FR" altLang="fr-FR" sz="1800" i="1">
                <a:solidFill>
                  <a:srgbClr val="000000"/>
                </a:solidFill>
              </a:rPr>
              <a:t>Aujourd’hui</a:t>
            </a:r>
            <a:endParaRPr lang="de-DE" altLang="fr-FR" sz="1800" i="1">
              <a:solidFill>
                <a:srgbClr val="000000"/>
              </a:solidFill>
            </a:endParaRPr>
          </a:p>
        </p:txBody>
      </p:sp>
      <p:sp>
        <p:nvSpPr>
          <p:cNvPr id="71" name="Text Box 28"/>
          <p:cNvSpPr txBox="1">
            <a:spLocks noChangeArrowheads="1"/>
          </p:cNvSpPr>
          <p:nvPr/>
        </p:nvSpPr>
        <p:spPr bwMode="auto">
          <a:xfrm>
            <a:off x="8096250" y="2010507"/>
            <a:ext cx="800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RER E</a:t>
            </a:r>
          </a:p>
        </p:txBody>
      </p:sp>
      <p:sp>
        <p:nvSpPr>
          <p:cNvPr id="72" name="Text Box 47"/>
          <p:cNvSpPr txBox="1">
            <a:spLocks noChangeArrowheads="1"/>
          </p:cNvSpPr>
          <p:nvPr/>
        </p:nvSpPr>
        <p:spPr bwMode="auto">
          <a:xfrm>
            <a:off x="2916238" y="1464407"/>
            <a:ext cx="1930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i="1">
                <a:solidFill>
                  <a:srgbClr val="FFFFFF"/>
                </a:solidFill>
              </a:rPr>
              <a:t>Ligne actuelle</a:t>
            </a:r>
          </a:p>
        </p:txBody>
      </p:sp>
      <p:sp>
        <p:nvSpPr>
          <p:cNvPr id="73" name="Rectangle 75"/>
          <p:cNvSpPr>
            <a:spLocks noChangeArrowheads="1"/>
          </p:cNvSpPr>
          <p:nvPr/>
        </p:nvSpPr>
        <p:spPr bwMode="auto">
          <a:xfrm>
            <a:off x="2484438" y="1373919"/>
            <a:ext cx="431800" cy="109538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4" name="Rectangle 76"/>
          <p:cNvSpPr>
            <a:spLocks noChangeArrowheads="1"/>
          </p:cNvSpPr>
          <p:nvPr/>
        </p:nvSpPr>
        <p:spPr bwMode="auto">
          <a:xfrm>
            <a:off x="2484438" y="1826357"/>
            <a:ext cx="431800" cy="101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5" name="Rectangle 77"/>
          <p:cNvSpPr>
            <a:spLocks noChangeArrowheads="1"/>
          </p:cNvSpPr>
          <p:nvPr/>
        </p:nvSpPr>
        <p:spPr bwMode="auto">
          <a:xfrm>
            <a:off x="4225925" y="1370744"/>
            <a:ext cx="417513" cy="11271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6" name="Rectangle 78"/>
          <p:cNvSpPr>
            <a:spLocks noChangeArrowheads="1"/>
          </p:cNvSpPr>
          <p:nvPr/>
        </p:nvSpPr>
        <p:spPr bwMode="auto">
          <a:xfrm>
            <a:off x="4225925" y="1823182"/>
            <a:ext cx="417513" cy="9842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3379788" y="1370744"/>
            <a:ext cx="431800" cy="109538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78" name="Rectangle 82"/>
          <p:cNvSpPr>
            <a:spLocks noChangeArrowheads="1"/>
          </p:cNvSpPr>
          <p:nvPr/>
        </p:nvSpPr>
        <p:spPr bwMode="auto">
          <a:xfrm>
            <a:off x="3379788" y="1823182"/>
            <a:ext cx="431800" cy="101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srgbClr val="000000"/>
              </a:solidFill>
            </a:endParaRPr>
          </a:p>
        </p:txBody>
      </p:sp>
      <p:grpSp>
        <p:nvGrpSpPr>
          <p:cNvPr id="79" name="Group 100"/>
          <p:cNvGrpSpPr>
            <a:grpSpLocks/>
          </p:cNvGrpSpPr>
          <p:nvPr/>
        </p:nvGrpSpPr>
        <p:grpSpPr bwMode="auto">
          <a:xfrm>
            <a:off x="717550" y="2778857"/>
            <a:ext cx="8224838" cy="1139825"/>
            <a:chOff x="452" y="2069"/>
            <a:chExt cx="5181" cy="718"/>
          </a:xfrm>
        </p:grpSpPr>
        <p:grpSp>
          <p:nvGrpSpPr>
            <p:cNvPr id="80" name="Group 48"/>
            <p:cNvGrpSpPr>
              <a:grpSpLocks/>
            </p:cNvGrpSpPr>
            <p:nvPr/>
          </p:nvGrpSpPr>
          <p:grpSpPr bwMode="auto">
            <a:xfrm>
              <a:off x="452" y="2069"/>
              <a:ext cx="5181" cy="718"/>
              <a:chOff x="452" y="2531"/>
              <a:chExt cx="5181" cy="718"/>
            </a:xfrm>
          </p:grpSpPr>
          <p:grpSp>
            <p:nvGrpSpPr>
              <p:cNvPr id="87" name="Group 49"/>
              <p:cNvGrpSpPr>
                <a:grpSpLocks/>
              </p:cNvGrpSpPr>
              <p:nvPr/>
            </p:nvGrpSpPr>
            <p:grpSpPr bwMode="auto">
              <a:xfrm>
                <a:off x="452" y="2531"/>
                <a:ext cx="5181" cy="718"/>
                <a:chOff x="452" y="2531"/>
                <a:chExt cx="5181" cy="718"/>
              </a:xfrm>
            </p:grpSpPr>
            <p:grpSp>
              <p:nvGrpSpPr>
                <p:cNvPr id="89" name="Group 50"/>
                <p:cNvGrpSpPr>
                  <a:grpSpLocks/>
                </p:cNvGrpSpPr>
                <p:nvPr/>
              </p:nvGrpSpPr>
              <p:grpSpPr bwMode="auto">
                <a:xfrm>
                  <a:off x="452" y="2531"/>
                  <a:ext cx="4877" cy="718"/>
                  <a:chOff x="407" y="2413"/>
                  <a:chExt cx="4877" cy="718"/>
                </a:xfrm>
              </p:grpSpPr>
              <p:sp>
                <p:nvSpPr>
                  <p:cNvPr id="92" name="Freeform 51"/>
                  <p:cNvSpPr>
                    <a:spLocks/>
                  </p:cNvSpPr>
                  <p:nvPr/>
                </p:nvSpPr>
                <p:spPr bwMode="auto">
                  <a:xfrm>
                    <a:off x="579" y="2686"/>
                    <a:ext cx="4057" cy="10"/>
                  </a:xfrm>
                  <a:custGeom>
                    <a:avLst/>
                    <a:gdLst>
                      <a:gd name="T0" fmla="*/ 0 w 4057"/>
                      <a:gd name="T1" fmla="*/ 10 h 10"/>
                      <a:gd name="T2" fmla="*/ 616 w 4057"/>
                      <a:gd name="T3" fmla="*/ 10 h 10"/>
                      <a:gd name="T4" fmla="*/ 3361 w 4057"/>
                      <a:gd name="T5" fmla="*/ 0 h 10"/>
                      <a:gd name="T6" fmla="*/ 4057 w 4057"/>
                      <a:gd name="T7" fmla="*/ 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57" h="10">
                        <a:moveTo>
                          <a:pt x="0" y="10"/>
                        </a:moveTo>
                        <a:lnTo>
                          <a:pt x="616" y="10"/>
                        </a:lnTo>
                        <a:lnTo>
                          <a:pt x="3361" y="0"/>
                        </a:lnTo>
                        <a:lnTo>
                          <a:pt x="4057" y="0"/>
                        </a:lnTo>
                      </a:path>
                    </a:pathLst>
                  </a:custGeom>
                  <a:noFill/>
                  <a:ln w="152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3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7" y="2413"/>
                    <a:ext cx="635" cy="19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fr-FR" altLang="fr-FR" sz="1400" b="1">
                        <a:solidFill>
                          <a:srgbClr val="000000"/>
                        </a:solidFill>
                      </a:rPr>
                      <a:t>Mantes</a:t>
                    </a:r>
                  </a:p>
                </p:txBody>
              </p:sp>
              <p:sp>
                <p:nvSpPr>
                  <p:cNvPr id="94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4529" y="2595"/>
                    <a:ext cx="181" cy="181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5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80" y="2597"/>
                    <a:ext cx="504" cy="19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fr-FR" altLang="fr-FR" sz="1400" b="1">
                        <a:solidFill>
                          <a:srgbClr val="000000"/>
                        </a:solidFill>
                      </a:rPr>
                      <a:t>Paris</a:t>
                    </a:r>
                  </a:p>
                </p:txBody>
              </p:sp>
              <p:sp>
                <p:nvSpPr>
                  <p:cNvPr id="96" name="Freeform 55"/>
                  <p:cNvSpPr>
                    <a:spLocks/>
                  </p:cNvSpPr>
                  <p:nvPr/>
                </p:nvSpPr>
                <p:spPr bwMode="auto">
                  <a:xfrm>
                    <a:off x="1100" y="2606"/>
                    <a:ext cx="4047" cy="426"/>
                  </a:xfrm>
                  <a:custGeom>
                    <a:avLst/>
                    <a:gdLst>
                      <a:gd name="T0" fmla="*/ 0 w 4047"/>
                      <a:gd name="T1" fmla="*/ 8 h 426"/>
                      <a:gd name="T2" fmla="*/ 2536 w 4047"/>
                      <a:gd name="T3" fmla="*/ 0 h 426"/>
                      <a:gd name="T4" fmla="*/ 3031 w 4047"/>
                      <a:gd name="T5" fmla="*/ 418 h 426"/>
                      <a:gd name="T6" fmla="*/ 4047 w 4047"/>
                      <a:gd name="T7" fmla="*/ 426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047" h="426">
                        <a:moveTo>
                          <a:pt x="0" y="8"/>
                        </a:moveTo>
                        <a:lnTo>
                          <a:pt x="2536" y="0"/>
                        </a:lnTo>
                        <a:lnTo>
                          <a:pt x="3031" y="418"/>
                        </a:lnTo>
                        <a:lnTo>
                          <a:pt x="4047" y="426"/>
                        </a:lnTo>
                      </a:path>
                    </a:pathLst>
                  </a:custGeom>
                  <a:noFill/>
                  <a:ln w="152400">
                    <a:solidFill>
                      <a:srgbClr val="FF00FF"/>
                    </a:solidFill>
                    <a:round/>
                    <a:headEnd/>
                    <a:tailEnd type="triangle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7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4034" y="2928"/>
                    <a:ext cx="181" cy="181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8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1075" y="2566"/>
                    <a:ext cx="181" cy="181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9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55" y="2933"/>
                    <a:ext cx="726" cy="19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fr-FR" altLang="fr-FR" sz="1400" b="1">
                        <a:solidFill>
                          <a:srgbClr val="000000"/>
                        </a:solidFill>
                      </a:rPr>
                      <a:t>La Défense</a:t>
                    </a:r>
                  </a:p>
                </p:txBody>
              </p:sp>
              <p:sp>
                <p:nvSpPr>
                  <p:cNvPr id="100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573" y="2792"/>
                    <a:ext cx="2540" cy="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400050" indent="-400050" algn="ctr"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8572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13144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17716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2228850" indent="-40005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Wingdings" pitchFamily="2" charset="2"/>
                      <a:buNone/>
                    </a:pPr>
                    <a:r>
                      <a:rPr lang="fr-FR" altLang="fr-FR" sz="1800" i="1">
                        <a:solidFill>
                          <a:srgbClr val="000000"/>
                        </a:solidFill>
                      </a:rPr>
                      <a:t>Prolongement RER E à l’ouest</a:t>
                    </a:r>
                    <a:endParaRPr lang="de-DE" altLang="fr-FR" sz="1800" i="1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90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5129" y="3067"/>
                  <a:ext cx="504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fr-FR" altLang="fr-FR" sz="1200" b="1">
                      <a:solidFill>
                        <a:srgbClr val="000000"/>
                      </a:solidFill>
                    </a:rPr>
                    <a:t>RER E</a:t>
                  </a:r>
                </a:p>
              </p:txBody>
            </p:sp>
            <p:sp>
              <p:nvSpPr>
                <p:cNvPr id="91" name="Oval 61"/>
                <p:cNvSpPr>
                  <a:spLocks noChangeArrowheads="1"/>
                </p:cNvSpPr>
                <p:nvPr/>
              </p:nvSpPr>
              <p:spPr bwMode="auto">
                <a:xfrm>
                  <a:off x="4652" y="3061"/>
                  <a:ext cx="181" cy="181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88" name="Text Box 62"/>
              <p:cNvSpPr txBox="1">
                <a:spLocks noChangeArrowheads="1"/>
              </p:cNvSpPr>
              <p:nvPr/>
            </p:nvSpPr>
            <p:spPr bwMode="auto">
              <a:xfrm>
                <a:off x="1837" y="2659"/>
                <a:ext cx="121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fr-FR" altLang="fr-FR" sz="1600" i="1">
                    <a:solidFill>
                      <a:srgbClr val="FFFFFF"/>
                    </a:solidFill>
                  </a:rPr>
                  <a:t>Ligne actuelle</a:t>
                </a:r>
              </a:p>
            </p:txBody>
          </p:sp>
        </p:grpSp>
        <p:sp>
          <p:nvSpPr>
            <p:cNvPr id="81" name="Rectangle 83"/>
            <p:cNvSpPr>
              <a:spLocks noChangeArrowheads="1"/>
            </p:cNvSpPr>
            <p:nvPr/>
          </p:nvSpPr>
          <p:spPr bwMode="auto">
            <a:xfrm>
              <a:off x="1602" y="2135"/>
              <a:ext cx="272" cy="69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2" name="Rectangle 84"/>
            <p:cNvSpPr>
              <a:spLocks noChangeArrowheads="1"/>
            </p:cNvSpPr>
            <p:nvPr/>
          </p:nvSpPr>
          <p:spPr bwMode="auto">
            <a:xfrm>
              <a:off x="1602" y="2420"/>
              <a:ext cx="272" cy="64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3" name="Rectangle 85"/>
            <p:cNvSpPr>
              <a:spLocks noChangeArrowheads="1"/>
            </p:cNvSpPr>
            <p:nvPr/>
          </p:nvSpPr>
          <p:spPr bwMode="auto">
            <a:xfrm>
              <a:off x="2699" y="2133"/>
              <a:ext cx="263" cy="71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4" name="Rectangle 86"/>
            <p:cNvSpPr>
              <a:spLocks noChangeArrowheads="1"/>
            </p:cNvSpPr>
            <p:nvPr/>
          </p:nvSpPr>
          <p:spPr bwMode="auto">
            <a:xfrm>
              <a:off x="2699" y="2418"/>
              <a:ext cx="263" cy="62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5" name="Rectangle 87"/>
            <p:cNvSpPr>
              <a:spLocks noChangeArrowheads="1"/>
            </p:cNvSpPr>
            <p:nvPr/>
          </p:nvSpPr>
          <p:spPr bwMode="auto">
            <a:xfrm>
              <a:off x="2166" y="2133"/>
              <a:ext cx="272" cy="69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86" name="Rectangle 88"/>
            <p:cNvSpPr>
              <a:spLocks noChangeArrowheads="1"/>
            </p:cNvSpPr>
            <p:nvPr/>
          </p:nvSpPr>
          <p:spPr bwMode="auto">
            <a:xfrm>
              <a:off x="2166" y="2418"/>
              <a:ext cx="272" cy="64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685800" y="4218719"/>
            <a:ext cx="8142288" cy="1406526"/>
            <a:chOff x="685800" y="4218719"/>
            <a:chExt cx="8142288" cy="1406526"/>
          </a:xfrm>
        </p:grpSpPr>
        <p:sp>
          <p:nvSpPr>
            <p:cNvPr id="103" name="Text Box 30"/>
            <p:cNvSpPr txBox="1">
              <a:spLocks noChangeArrowheads="1"/>
            </p:cNvSpPr>
            <p:nvPr/>
          </p:nvSpPr>
          <p:spPr bwMode="auto">
            <a:xfrm>
              <a:off x="685800" y="4218719"/>
              <a:ext cx="1008063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400" b="1">
                  <a:solidFill>
                    <a:srgbClr val="000000"/>
                  </a:solidFill>
                </a:rPr>
                <a:t>Mantes</a:t>
              </a:r>
            </a:p>
          </p:txBody>
        </p:sp>
        <p:sp>
          <p:nvSpPr>
            <p:cNvPr id="104" name="Freeform 31"/>
            <p:cNvSpPr>
              <a:spLocks/>
            </p:cNvSpPr>
            <p:nvPr/>
          </p:nvSpPr>
          <p:spPr bwMode="auto">
            <a:xfrm>
              <a:off x="1854200" y="4620357"/>
              <a:ext cx="5505450" cy="620713"/>
            </a:xfrm>
            <a:custGeom>
              <a:avLst/>
              <a:gdLst>
                <a:gd name="T0" fmla="*/ 0 w 3468"/>
                <a:gd name="T1" fmla="*/ 0 h 391"/>
                <a:gd name="T2" fmla="*/ 376 w 3468"/>
                <a:gd name="T3" fmla="*/ 391 h 391"/>
                <a:gd name="T4" fmla="*/ 2976 w 3468"/>
                <a:gd name="T5" fmla="*/ 391 h 391"/>
                <a:gd name="T6" fmla="*/ 3080 w 3468"/>
                <a:gd name="T7" fmla="*/ 71 h 391"/>
                <a:gd name="T8" fmla="*/ 3468 w 3468"/>
                <a:gd name="T9" fmla="*/ 6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8" h="391">
                  <a:moveTo>
                    <a:pt x="0" y="0"/>
                  </a:moveTo>
                  <a:lnTo>
                    <a:pt x="376" y="391"/>
                  </a:lnTo>
                  <a:lnTo>
                    <a:pt x="2976" y="391"/>
                  </a:lnTo>
                  <a:lnTo>
                    <a:pt x="3080" y="71"/>
                  </a:lnTo>
                  <a:lnTo>
                    <a:pt x="3468" y="67"/>
                  </a:lnTo>
                </a:path>
              </a:pathLst>
            </a:custGeom>
            <a:noFill/>
            <a:ln w="152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05" name="Text Box 32"/>
            <p:cNvSpPr txBox="1">
              <a:spLocks noChangeArrowheads="1"/>
            </p:cNvSpPr>
            <p:nvPr/>
          </p:nvSpPr>
          <p:spPr bwMode="auto">
            <a:xfrm>
              <a:off x="2981325" y="5068032"/>
              <a:ext cx="19304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600" i="1">
                  <a:solidFill>
                    <a:srgbClr val="FFFFFF"/>
                  </a:solidFill>
                </a:rPr>
                <a:t>Ligne nouvelle</a:t>
              </a:r>
            </a:p>
          </p:txBody>
        </p:sp>
        <p:sp>
          <p:nvSpPr>
            <p:cNvPr id="106" name="Text Box 33"/>
            <p:cNvSpPr txBox="1">
              <a:spLocks noChangeArrowheads="1"/>
            </p:cNvSpPr>
            <p:nvPr/>
          </p:nvSpPr>
          <p:spPr bwMode="auto">
            <a:xfrm>
              <a:off x="3146425" y="4480657"/>
              <a:ext cx="187166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200" b="1" i="1">
                  <a:solidFill>
                    <a:srgbClr val="FFFFFF"/>
                  </a:solidFill>
                </a:rPr>
                <a:t>EOLE</a:t>
              </a:r>
            </a:p>
          </p:txBody>
        </p:sp>
        <p:sp>
          <p:nvSpPr>
            <p:cNvPr id="107" name="Oval 34"/>
            <p:cNvSpPr>
              <a:spLocks noChangeArrowheads="1"/>
            </p:cNvSpPr>
            <p:nvPr/>
          </p:nvSpPr>
          <p:spPr bwMode="auto">
            <a:xfrm>
              <a:off x="7189788" y="4582257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08" name="Text Box 35"/>
            <p:cNvSpPr txBox="1">
              <a:spLocks noChangeArrowheads="1"/>
            </p:cNvSpPr>
            <p:nvPr/>
          </p:nvSpPr>
          <p:spPr bwMode="auto">
            <a:xfrm>
              <a:off x="7588250" y="4585432"/>
              <a:ext cx="800100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400" b="1">
                  <a:solidFill>
                    <a:srgbClr val="000000"/>
                  </a:solidFill>
                </a:rPr>
                <a:t>Paris</a:t>
              </a:r>
            </a:p>
          </p:txBody>
        </p:sp>
        <p:sp>
          <p:nvSpPr>
            <p:cNvPr id="109" name="Freeform 36"/>
            <p:cNvSpPr>
              <a:spLocks/>
            </p:cNvSpPr>
            <p:nvPr/>
          </p:nvSpPr>
          <p:spPr bwMode="auto">
            <a:xfrm>
              <a:off x="1746250" y="4599719"/>
              <a:ext cx="6330950" cy="628650"/>
            </a:xfrm>
            <a:custGeom>
              <a:avLst/>
              <a:gdLst>
                <a:gd name="T0" fmla="*/ 0 w 3988"/>
                <a:gd name="T1" fmla="*/ 8 h 396"/>
                <a:gd name="T2" fmla="*/ 2536 w 3988"/>
                <a:gd name="T3" fmla="*/ 0 h 396"/>
                <a:gd name="T4" fmla="*/ 3060 w 3988"/>
                <a:gd name="T5" fmla="*/ 388 h 396"/>
                <a:gd name="T6" fmla="*/ 3988 w 3988"/>
                <a:gd name="T7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8" h="396">
                  <a:moveTo>
                    <a:pt x="0" y="8"/>
                  </a:moveTo>
                  <a:lnTo>
                    <a:pt x="2536" y="0"/>
                  </a:lnTo>
                  <a:lnTo>
                    <a:pt x="3060" y="388"/>
                  </a:lnTo>
                  <a:lnTo>
                    <a:pt x="3988" y="396"/>
                  </a:lnTo>
                </a:path>
              </a:pathLst>
            </a:custGeom>
            <a:noFill/>
            <a:ln w="152400">
              <a:solidFill>
                <a:srgbClr val="FF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0" name="Oval 37"/>
            <p:cNvSpPr>
              <a:spLocks noChangeArrowheads="1"/>
            </p:cNvSpPr>
            <p:nvPr/>
          </p:nvSpPr>
          <p:spPr bwMode="auto">
            <a:xfrm>
              <a:off x="6443663" y="5060094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1" name="Text Box 38"/>
            <p:cNvSpPr txBox="1">
              <a:spLocks noChangeArrowheads="1"/>
            </p:cNvSpPr>
            <p:nvPr/>
          </p:nvSpPr>
          <p:spPr bwMode="auto">
            <a:xfrm>
              <a:off x="5827713" y="5401407"/>
              <a:ext cx="820738" cy="2238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800" b="1">
                  <a:solidFill>
                    <a:srgbClr val="000000"/>
                  </a:solidFill>
                </a:rPr>
                <a:t>La Défense</a:t>
              </a:r>
            </a:p>
          </p:txBody>
        </p:sp>
        <p:sp>
          <p:nvSpPr>
            <p:cNvPr id="112" name="Text Box 39"/>
            <p:cNvSpPr txBox="1">
              <a:spLocks noChangeArrowheads="1"/>
            </p:cNvSpPr>
            <p:nvPr/>
          </p:nvSpPr>
          <p:spPr bwMode="auto">
            <a:xfrm>
              <a:off x="3006725" y="4439382"/>
              <a:ext cx="19304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600" i="1">
                  <a:solidFill>
                    <a:srgbClr val="FFFFFF"/>
                  </a:solidFill>
                </a:rPr>
                <a:t>Ligne actuelle</a:t>
              </a:r>
            </a:p>
          </p:txBody>
        </p:sp>
        <p:sp>
          <p:nvSpPr>
            <p:cNvPr id="113" name="Line 40"/>
            <p:cNvSpPr>
              <a:spLocks noChangeShapeType="1"/>
            </p:cNvSpPr>
            <p:nvPr/>
          </p:nvSpPr>
          <p:spPr bwMode="auto">
            <a:xfrm>
              <a:off x="1009650" y="5098194"/>
              <a:ext cx="1296988" cy="0"/>
            </a:xfrm>
            <a:prstGeom prst="line">
              <a:avLst/>
            </a:prstGeom>
            <a:noFill/>
            <a:ln w="152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4" name="Line 41"/>
            <p:cNvSpPr>
              <a:spLocks noChangeShapeType="1"/>
            </p:cNvSpPr>
            <p:nvPr/>
          </p:nvSpPr>
          <p:spPr bwMode="auto">
            <a:xfrm>
              <a:off x="966788" y="4628294"/>
              <a:ext cx="941388" cy="12700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5" name="Oval 42"/>
            <p:cNvSpPr>
              <a:spLocks noChangeArrowheads="1"/>
            </p:cNvSpPr>
            <p:nvPr/>
          </p:nvSpPr>
          <p:spPr bwMode="auto">
            <a:xfrm>
              <a:off x="1744663" y="4490182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6" name="Line 43"/>
            <p:cNvSpPr>
              <a:spLocks noChangeShapeType="1"/>
            </p:cNvSpPr>
            <p:nvPr/>
          </p:nvSpPr>
          <p:spPr bwMode="auto">
            <a:xfrm flipV="1">
              <a:off x="1258888" y="4629882"/>
              <a:ext cx="268288" cy="481013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17" name="Rectangle 44"/>
            <p:cNvSpPr>
              <a:spLocks noChangeArrowheads="1"/>
            </p:cNvSpPr>
            <p:nvPr/>
          </p:nvSpPr>
          <p:spPr bwMode="auto">
            <a:xfrm>
              <a:off x="2970213" y="4658457"/>
              <a:ext cx="1800225" cy="50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400050" indent="-400050" algn="ctr"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8572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13144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7716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2228850" indent="-40005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r>
                <a:rPr lang="fr-FR" altLang="fr-FR" sz="1800" i="1">
                  <a:solidFill>
                    <a:srgbClr val="000000"/>
                  </a:solidFill>
                </a:rPr>
                <a:t>LNPN</a:t>
              </a:r>
              <a:endParaRPr lang="de-DE" altLang="fr-FR" sz="1800" i="1">
                <a:solidFill>
                  <a:srgbClr val="000000"/>
                </a:solidFill>
              </a:endParaRPr>
            </a:p>
          </p:txBody>
        </p:sp>
        <p:sp>
          <p:nvSpPr>
            <p:cNvPr id="118" name="Text Box 45"/>
            <p:cNvSpPr txBox="1">
              <a:spLocks noChangeArrowheads="1"/>
            </p:cNvSpPr>
            <p:nvPr/>
          </p:nvSpPr>
          <p:spPr bwMode="auto">
            <a:xfrm>
              <a:off x="8027988" y="5083907"/>
              <a:ext cx="8001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fr-FR" altLang="fr-FR" sz="1200" b="1">
                  <a:solidFill>
                    <a:srgbClr val="000000"/>
                  </a:solidFill>
                </a:rPr>
                <a:t>RER E</a:t>
              </a:r>
            </a:p>
          </p:txBody>
        </p:sp>
        <p:sp>
          <p:nvSpPr>
            <p:cNvPr id="119" name="Oval 46"/>
            <p:cNvSpPr>
              <a:spLocks noChangeArrowheads="1"/>
            </p:cNvSpPr>
            <p:nvPr/>
          </p:nvSpPr>
          <p:spPr bwMode="auto">
            <a:xfrm>
              <a:off x="7283450" y="5085494"/>
              <a:ext cx="287338" cy="28733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0" name="Rectangle 89"/>
            <p:cNvSpPr>
              <a:spLocks noChangeArrowheads="1"/>
            </p:cNvSpPr>
            <p:nvPr/>
          </p:nvSpPr>
          <p:spPr bwMode="auto">
            <a:xfrm>
              <a:off x="2500313" y="4398107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1" name="Rectangle 90"/>
            <p:cNvSpPr>
              <a:spLocks noChangeArrowheads="1"/>
            </p:cNvSpPr>
            <p:nvPr/>
          </p:nvSpPr>
          <p:spPr bwMode="auto">
            <a:xfrm>
              <a:off x="4241800" y="4385407"/>
              <a:ext cx="417513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2" name="Rectangle 91"/>
            <p:cNvSpPr>
              <a:spLocks noChangeArrowheads="1"/>
            </p:cNvSpPr>
            <p:nvPr/>
          </p:nvSpPr>
          <p:spPr bwMode="auto">
            <a:xfrm>
              <a:off x="5016500" y="439493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3" name="Rectangle 92"/>
            <p:cNvSpPr>
              <a:spLocks noChangeArrowheads="1"/>
            </p:cNvSpPr>
            <p:nvPr/>
          </p:nvSpPr>
          <p:spPr bwMode="auto">
            <a:xfrm>
              <a:off x="3386138" y="4404457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4" name="Rectangle 93"/>
            <p:cNvSpPr>
              <a:spLocks noChangeArrowheads="1"/>
            </p:cNvSpPr>
            <p:nvPr/>
          </p:nvSpPr>
          <p:spPr bwMode="auto">
            <a:xfrm>
              <a:off x="2503488" y="4702907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5" name="Rectangle 94"/>
            <p:cNvSpPr>
              <a:spLocks noChangeArrowheads="1"/>
            </p:cNvSpPr>
            <p:nvPr/>
          </p:nvSpPr>
          <p:spPr bwMode="auto">
            <a:xfrm>
              <a:off x="4244975" y="4699732"/>
              <a:ext cx="417513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6" name="Rectangle 95"/>
            <p:cNvSpPr>
              <a:spLocks noChangeArrowheads="1"/>
            </p:cNvSpPr>
            <p:nvPr/>
          </p:nvSpPr>
          <p:spPr bwMode="auto">
            <a:xfrm>
              <a:off x="5029200" y="469973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7" name="Rectangle 96"/>
            <p:cNvSpPr>
              <a:spLocks noChangeArrowheads="1"/>
            </p:cNvSpPr>
            <p:nvPr/>
          </p:nvSpPr>
          <p:spPr bwMode="auto">
            <a:xfrm>
              <a:off x="3398838" y="4699732"/>
              <a:ext cx="431800" cy="10953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8" name="Rectangle 97"/>
            <p:cNvSpPr>
              <a:spLocks noChangeArrowheads="1"/>
            </p:cNvSpPr>
            <p:nvPr/>
          </p:nvSpPr>
          <p:spPr bwMode="auto">
            <a:xfrm rot="2139306">
              <a:off x="5962650" y="464258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  <p:sp>
          <p:nvSpPr>
            <p:cNvPr id="129" name="Rectangle 98"/>
            <p:cNvSpPr>
              <a:spLocks noChangeArrowheads="1"/>
            </p:cNvSpPr>
            <p:nvPr/>
          </p:nvSpPr>
          <p:spPr bwMode="auto">
            <a:xfrm rot="2139306">
              <a:off x="5776913" y="4896582"/>
              <a:ext cx="419100" cy="112713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87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fonctionnalités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B822-B23F-1A4D-89C1-5B5D368FE917}" type="slidenum">
              <a:rPr lang="fr-FR" smtClean="0"/>
              <a:pPr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582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897631" y="1916832"/>
            <a:ext cx="7035179" cy="34203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gray">
          <a:xfrm>
            <a:off x="755576" y="2058896"/>
            <a:ext cx="6817195" cy="3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2000" kern="0" dirty="0" smtClean="0">
                <a:solidFill>
                  <a:schemeClr val="accent1"/>
                </a:solidFill>
              </a:rPr>
              <a:t>Objectifs de la vague 1 :</a:t>
            </a:r>
            <a:endParaRPr lang="fr-FR" sz="2000" kern="0" dirty="0">
              <a:solidFill>
                <a:schemeClr val="accent1"/>
              </a:solidFill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/>
              <a:t>Mise à jour des fonctionnalités </a:t>
            </a:r>
            <a:r>
              <a:rPr lang="fr-FR" sz="1800" dirty="0" smtClean="0"/>
              <a:t>attendues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Réflexions </a:t>
            </a:r>
            <a:r>
              <a:rPr lang="fr-FR" sz="1800" dirty="0"/>
              <a:t>sur les objectifs « transport </a:t>
            </a:r>
            <a:r>
              <a:rPr lang="fr-FR" sz="1800" dirty="0" smtClean="0"/>
              <a:t>»</a:t>
            </a:r>
            <a:endParaRPr lang="fr-FR" sz="1800" dirty="0"/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Définition </a:t>
            </a:r>
            <a:r>
              <a:rPr lang="fr-FR" sz="1800" dirty="0"/>
              <a:t>de scénarios de </a:t>
            </a:r>
            <a:r>
              <a:rPr lang="fr-FR" sz="1800" dirty="0" smtClean="0"/>
              <a:t>d</a:t>
            </a:r>
            <a:r>
              <a:rPr lang="fr-FR" sz="2000" dirty="0"/>
              <a:t>e</a:t>
            </a:r>
            <a:r>
              <a:rPr lang="fr-FR" sz="1800" dirty="0" smtClean="0"/>
              <a:t>ssertes à l’horizon du projet cible (après 2030)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2000" kern="0" dirty="0">
                <a:solidFill>
                  <a:schemeClr val="accent1"/>
                </a:solidFill>
              </a:rPr>
              <a:t>Méthode :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4 réunions de l’atelier entre mars et juin 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SzPct val="90000"/>
              <a:buFontTx/>
              <a:buChar char="-"/>
              <a:defRPr/>
            </a:pPr>
            <a:r>
              <a:rPr lang="fr-FR" sz="1800" dirty="0" smtClean="0"/>
              <a:t>Recueil des expressions des fonctionnalités attendues au travers de questionnaires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gray">
          <a:xfrm>
            <a:off x="598064" y="1109679"/>
            <a:ext cx="7940675" cy="48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 smtClean="0">
                <a:solidFill>
                  <a:schemeClr val="accent1"/>
                </a:solidFill>
              </a:rPr>
              <a:t>T1 – Atelier fonctionnalités</a:t>
            </a:r>
            <a:endParaRPr lang="fr-FR" sz="1800" dirty="0" smtClean="0"/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all" dirty="0"/>
              <a:t>: </a:t>
            </a:r>
            <a:r>
              <a:rPr lang="fr-FR" dirty="0" smtClean="0"/>
              <a:t>Attentes en matières de dessertes</a:t>
            </a:r>
            <a:endParaRPr lang="fr-FR" dirty="0"/>
          </a:p>
        </p:txBody>
      </p:sp>
      <p:pic>
        <p:nvPicPr>
          <p:cNvPr id="7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118492"/>
            <a:ext cx="325094" cy="354624"/>
          </a:xfrm>
          <a:prstGeom prst="rect">
            <a:avLst/>
          </a:prstGeom>
          <a:noFill/>
        </p:spPr>
      </p:pic>
      <p:pic>
        <p:nvPicPr>
          <p:cNvPr id="8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9511" y="4118492"/>
            <a:ext cx="325094" cy="354624"/>
          </a:xfrm>
          <a:prstGeom prst="rect">
            <a:avLst/>
          </a:prstGeom>
          <a:noFill/>
        </p:spPr>
      </p:pic>
      <p:pic>
        <p:nvPicPr>
          <p:cNvPr id="9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2220" y="4118492"/>
            <a:ext cx="325094" cy="354624"/>
          </a:xfrm>
          <a:prstGeom prst="rect">
            <a:avLst/>
          </a:prstGeom>
          <a:noFill/>
        </p:spPr>
      </p:pic>
      <p:pic>
        <p:nvPicPr>
          <p:cNvPr id="10" name="Picture 40" descr="File:Crystal Clear app Login Manager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4268" y="4118492"/>
            <a:ext cx="325094" cy="354624"/>
          </a:xfrm>
          <a:prstGeom prst="rect">
            <a:avLst/>
          </a:prstGeom>
          <a:noFill/>
        </p:spPr>
      </p:pic>
      <p:pic>
        <p:nvPicPr>
          <p:cNvPr id="11" name="Picture 45" descr="Epiphany-bookmarks.sv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8975" y="4806280"/>
            <a:ext cx="333037" cy="360040"/>
          </a:xfrm>
          <a:prstGeom prst="rect">
            <a:avLst/>
          </a:prstGeom>
          <a:noFill/>
        </p:spPr>
      </p:pic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591765" y="764704"/>
            <a:ext cx="7940675" cy="3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729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all" dirty="0"/>
              <a:t>: </a:t>
            </a:r>
            <a:r>
              <a:rPr lang="fr-FR" dirty="0" smtClean="0"/>
              <a:t>Schémas de desserte</a:t>
            </a:r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359532" y="910208"/>
            <a:ext cx="8640960" cy="5651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SzPct val="90000"/>
              <a:defRPr/>
            </a:pPr>
            <a:r>
              <a:rPr lang="fr-FR" sz="2200" b="1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Construction d’un scénario « idéal » intégrant l’ensemble des attentes </a:t>
            </a:r>
            <a:endParaRPr lang="fr-FR" sz="2200" b="1" kern="0" dirty="0">
              <a:solidFill>
                <a:srgbClr val="FF0000"/>
              </a:solidFill>
              <a:latin typeface="Arial"/>
              <a:ea typeface="ＭＳ Ｐゴシック"/>
            </a:endParaRPr>
          </a:p>
          <a:p>
            <a:pPr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  <a:buSzPct val="90000"/>
              <a:defRPr/>
            </a:pPr>
            <a:r>
              <a:rPr lang="fr-FR" sz="1900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Principes </a:t>
            </a:r>
            <a:r>
              <a:rPr lang="fr-FR" sz="1900" kern="0" dirty="0">
                <a:solidFill>
                  <a:srgbClr val="FF0000"/>
                </a:solidFill>
                <a:latin typeface="Arial"/>
                <a:ea typeface="ＭＳ Ｐゴシック"/>
              </a:rPr>
              <a:t>de </a:t>
            </a:r>
            <a:r>
              <a:rPr lang="fr-FR" sz="1900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construction :</a:t>
            </a:r>
            <a:endParaRPr lang="fr-FR" sz="1900" kern="0" dirty="0">
              <a:solidFill>
                <a:srgbClr val="FF0000"/>
              </a:solidFill>
              <a:latin typeface="Arial"/>
              <a:ea typeface="ＭＳ Ｐゴシック"/>
            </a:endParaRP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kern="0" dirty="0">
                <a:latin typeface="+mn-lt"/>
                <a:ea typeface="+mn-ea"/>
              </a:rPr>
              <a:t>Réponse aux différentes attentes et besoins exprimés, dans la limite des capacités estimées de l’infrastructure et dans le cadre fixé pour le projet (projet cible)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Pour les liaisons entre grands pôles (Paris, Rouen, Le Havre, Caen, Cherbourg) </a:t>
            </a:r>
            <a:r>
              <a:rPr lang="fr-FR" sz="1800" kern="0" dirty="0">
                <a:latin typeface="+mn-lt"/>
                <a:ea typeface="+mn-ea"/>
              </a:rPr>
              <a:t>: à partir des besoins exprimés lors du débat public </a:t>
            </a:r>
            <a:r>
              <a:rPr lang="fr-FR" sz="1800" u="sng" kern="0" dirty="0">
                <a:latin typeface="+mn-lt"/>
                <a:ea typeface="+mn-ea"/>
              </a:rPr>
              <a:t>et confortés lors de la vague 1 de concertation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Pour les dessertes intermédiaires/fines du territoire et les dessertes réalisées à partir des nœuds (Mantes, Evreux, Vernon…) : </a:t>
            </a:r>
            <a:r>
              <a:rPr lang="fr-FR" sz="1800" u="sng" kern="0" dirty="0">
                <a:latin typeface="+mn-lt"/>
                <a:ea typeface="+mn-ea"/>
              </a:rPr>
              <a:t>attentes précisées par rapport au débat public dans le cadre l’atelier fonctionnalités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b="1" kern="0" dirty="0">
                <a:latin typeface="+mn-lt"/>
                <a:ea typeface="+mn-ea"/>
              </a:rPr>
              <a:t>Pour le fret </a:t>
            </a:r>
            <a:r>
              <a:rPr lang="fr-FR" sz="1800" kern="0" dirty="0">
                <a:latin typeface="+mn-lt"/>
                <a:ea typeface="+mn-ea"/>
              </a:rPr>
              <a:t>: 1 sillon depuis Le Havre et 1 depuis Rouen en heure de pointe (un sens)</a:t>
            </a:r>
          </a:p>
          <a:p>
            <a:pPr lvl="0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  <a:buSzPct val="90000"/>
              <a:defRPr/>
            </a:pPr>
            <a:r>
              <a:rPr lang="fr-FR" sz="1900" kern="0" dirty="0" smtClean="0">
                <a:solidFill>
                  <a:srgbClr val="FF0000"/>
                </a:solidFill>
                <a:latin typeface="Arial"/>
                <a:ea typeface="ＭＳ Ｐゴシック"/>
              </a:rPr>
              <a:t>En conséquence, des principes de desserte qui permettent :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la diffusion à toutes les échelles du territoire </a:t>
            </a:r>
            <a:r>
              <a:rPr lang="fr-FR" sz="1800" kern="0" dirty="0">
                <a:latin typeface="+mn-lt"/>
                <a:ea typeface="+mn-ea"/>
              </a:rPr>
              <a:t>des bénéfices de la LN</a:t>
            </a:r>
          </a:p>
          <a:p>
            <a:pPr marL="550863" lvl="1" indent="-238125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800" b="1" kern="0" dirty="0">
                <a:latin typeface="+mn-lt"/>
                <a:ea typeface="+mn-ea"/>
              </a:rPr>
              <a:t>1,5 à 2 fois plus de trains </a:t>
            </a:r>
            <a:r>
              <a:rPr lang="fr-FR" sz="1800" kern="0" dirty="0">
                <a:latin typeface="+mn-lt"/>
                <a:ea typeface="+mn-ea"/>
              </a:rPr>
              <a:t>Interville et régionaux en pointe</a:t>
            </a:r>
          </a:p>
          <a:p>
            <a:pPr>
              <a:spcBef>
                <a:spcPct val="20000"/>
              </a:spcBef>
              <a:spcAft>
                <a:spcPts val="600"/>
              </a:spcAft>
              <a:buSzPct val="90000"/>
              <a:defRPr/>
            </a:pPr>
            <a:endParaRPr lang="fr-FR" sz="1400" kern="0" dirty="0" smtClean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 smtClean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r>
              <a:rPr lang="fr-FR" sz="1400" dirty="0" smtClean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90000"/>
              <a:defRPr/>
            </a:pPr>
            <a:endParaRPr lang="fr-FR" sz="1400" dirty="0" smtClean="0"/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4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828000"/>
            <a:ext cx="8514000" cy="601795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74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323528" y="619200"/>
            <a:ext cx="8509317" cy="253516"/>
          </a:xfrm>
          <a:prstGeom prst="rect">
            <a:avLst/>
          </a:prstGeom>
          <a:solidFill>
            <a:schemeClr val="bg1"/>
          </a:solidFill>
          <a:ln w="31750"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  <a:spcAft>
                <a:spcPct val="35000"/>
              </a:spcAft>
              <a:buSzPct val="90000"/>
            </a:pPr>
            <a:r>
              <a:rPr lang="fr-FR" sz="2200" b="1" kern="0" dirty="0" smtClean="0">
                <a:latin typeface="Arial"/>
                <a:ea typeface="ＭＳ Ｐゴシック"/>
              </a:rPr>
              <a:t>Scénario « idéal» issu de l’atelier fonctionnalités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all" dirty="0"/>
              <a:t>: </a:t>
            </a:r>
            <a:r>
              <a:rPr lang="fr-FR" dirty="0" smtClean="0"/>
              <a:t>Schémas de desserte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481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428464" y="2395500"/>
            <a:ext cx="8395084" cy="37338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323293"/>
              </p:ext>
            </p:extLst>
          </p:nvPr>
        </p:nvGraphicFramePr>
        <p:xfrm>
          <a:off x="994162" y="2977232"/>
          <a:ext cx="744472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1512168"/>
                <a:gridCol w="1468059"/>
              </a:tblGrid>
              <a:tr h="504056">
                <a:tc>
                  <a:txBody>
                    <a:bodyPr/>
                    <a:lstStyle/>
                    <a:p>
                      <a:endParaRPr lang="fr-FR" sz="1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/>
                        <a:t>Dessertes</a:t>
                      </a:r>
                      <a:r>
                        <a:rPr lang="fr-FR" sz="1900" baseline="0" dirty="0" smtClean="0"/>
                        <a:t> </a:t>
                      </a:r>
                    </a:p>
                    <a:p>
                      <a:pPr algn="ctr"/>
                      <a:r>
                        <a:rPr lang="fr-FR" sz="1900" baseline="0" dirty="0" smtClean="0"/>
                        <a:t>régionales</a:t>
                      </a:r>
                      <a:endParaRPr lang="fr-FR" sz="19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 smtClean="0"/>
                        <a:t>Dessertes </a:t>
                      </a:r>
                    </a:p>
                    <a:p>
                      <a:pPr algn="ctr"/>
                      <a:r>
                        <a:rPr lang="fr-FR" sz="1900" dirty="0" smtClean="0"/>
                        <a:t>intervilles</a:t>
                      </a:r>
                      <a:endParaRPr lang="fr-FR" sz="19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01548">
                <a:tc>
                  <a:txBody>
                    <a:bodyPr/>
                    <a:lstStyle/>
                    <a:p>
                      <a:r>
                        <a:rPr lang="fr-FR" sz="2000" b="0" i="1" dirty="0" smtClean="0"/>
                        <a:t>   Situation existante</a:t>
                      </a:r>
                      <a:endParaRPr lang="fr-FR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i="1" dirty="0" smtClean="0"/>
                        <a:t>=</a:t>
                      </a:r>
                      <a:endParaRPr lang="fr-FR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i="1" dirty="0" smtClean="0"/>
                        <a:t>=</a:t>
                      </a:r>
                      <a:endParaRPr lang="fr-FR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34868">
                <a:tc>
                  <a:txBody>
                    <a:bodyPr/>
                    <a:lstStyle/>
                    <a:p>
                      <a:r>
                        <a:rPr lang="fr-FR" sz="1900" b="1" baseline="0" dirty="0" smtClean="0"/>
                        <a:t>« </a:t>
                      </a:r>
                      <a:r>
                        <a:rPr lang="fr-FR" sz="1900" b="1" dirty="0" smtClean="0"/>
                        <a:t>Priorité aux dessertes intervilles »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32184">
                <a:tc>
                  <a:txBody>
                    <a:bodyPr/>
                    <a:lstStyle/>
                    <a:p>
                      <a:r>
                        <a:rPr lang="fr-FR" sz="1900" b="1" baseline="0" dirty="0" smtClean="0"/>
                        <a:t>« </a:t>
                      </a:r>
                      <a:r>
                        <a:rPr lang="fr-FR" sz="1900" b="1" dirty="0" smtClean="0"/>
                        <a:t>Priorité aux dessertes régionales »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1" dirty="0" smtClean="0"/>
                        <a:t>« Hauts» (idéal)</a:t>
                      </a:r>
                      <a:endParaRPr lang="fr-FR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 smtClean="0"/>
                        <a:t>++</a:t>
                      </a:r>
                      <a:endParaRPr lang="fr-F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639055" y="2564904"/>
            <a:ext cx="8280920" cy="378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98438" indent="-34290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fr-FR" sz="2000" kern="0" dirty="0">
                <a:latin typeface="+mn-lt"/>
                <a:ea typeface="+mn-ea"/>
              </a:rPr>
              <a:t>Des </a:t>
            </a:r>
            <a:r>
              <a:rPr lang="fr-FR" sz="2000" b="1" kern="0" dirty="0">
                <a:latin typeface="+mn-lt"/>
                <a:ea typeface="+mn-ea"/>
              </a:rPr>
              <a:t>familles de scénarios </a:t>
            </a:r>
            <a:r>
              <a:rPr lang="fr-FR" sz="2000" kern="0" dirty="0">
                <a:latin typeface="+mn-lt"/>
                <a:ea typeface="+mn-ea"/>
              </a:rPr>
              <a:t>fonction de priorités données au développement de l’offre 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200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900" b="1" dirty="0" smtClean="0"/>
          </a:p>
          <a:p>
            <a:pPr marL="198438" indent="-34290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fr-FR" sz="2000" kern="0" dirty="0">
                <a:latin typeface="+mn-lt"/>
                <a:ea typeface="+mn-ea"/>
              </a:rPr>
              <a:t>Des </a:t>
            </a:r>
            <a:r>
              <a:rPr lang="fr-FR" sz="2000" b="1" kern="0" dirty="0">
                <a:latin typeface="+mn-lt"/>
                <a:ea typeface="+mn-ea"/>
              </a:rPr>
              <a:t>variantes locales </a:t>
            </a:r>
            <a:r>
              <a:rPr lang="fr-FR" sz="2000" kern="0" dirty="0">
                <a:latin typeface="+mn-lt"/>
                <a:ea typeface="+mn-ea"/>
              </a:rPr>
              <a:t>pour éclairer les choix concernant les </a:t>
            </a:r>
            <a:r>
              <a:rPr lang="fr-FR" sz="2000" b="1" kern="0" dirty="0">
                <a:latin typeface="+mn-lt"/>
                <a:ea typeface="+mn-ea"/>
              </a:rPr>
              <a:t>gares nouvelles</a:t>
            </a:r>
            <a:r>
              <a:rPr lang="fr-FR" sz="2000" kern="0" dirty="0">
                <a:latin typeface="+mn-lt"/>
                <a:ea typeface="+mn-ea"/>
              </a:rPr>
              <a:t> ou des aménagements du réseau existant  (</a:t>
            </a:r>
            <a:r>
              <a:rPr lang="fr-FR" sz="2000" b="1" kern="0" dirty="0" smtClean="0">
                <a:latin typeface="+mn-lt"/>
                <a:ea typeface="+mn-ea"/>
              </a:rPr>
              <a:t>PSL</a:t>
            </a:r>
            <a:r>
              <a:rPr lang="fr-FR" sz="2000" kern="0" dirty="0" smtClean="0">
                <a:latin typeface="+mn-lt"/>
                <a:ea typeface="+mn-ea"/>
              </a:rPr>
              <a:t>)</a:t>
            </a:r>
            <a:r>
              <a:rPr lang="fr-FR" sz="1800" dirty="0" smtClean="0"/>
              <a:t> </a:t>
            </a:r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: </a:t>
            </a:r>
            <a:r>
              <a:rPr lang="fr-FR" dirty="0" smtClean="0"/>
              <a:t>Co-construction des scénarios de desserte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gray">
          <a:xfrm>
            <a:off x="680858" y="944724"/>
            <a:ext cx="8172907" cy="162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SzPct val="90000"/>
              <a:defRPr/>
            </a:pPr>
            <a:r>
              <a:rPr lang="fr-FR" sz="2200" kern="0" dirty="0" smtClean="0"/>
              <a:t>Des </a:t>
            </a:r>
            <a:r>
              <a:rPr lang="fr-FR" sz="2200" kern="0" dirty="0"/>
              <a:t>scénarios </a:t>
            </a:r>
            <a:r>
              <a:rPr lang="fr-FR" sz="2200" kern="0" dirty="0" smtClean="0"/>
              <a:t>d’étude </a:t>
            </a:r>
            <a:r>
              <a:rPr lang="fr-FR" sz="2200" b="1" kern="0" dirty="0" smtClean="0"/>
              <a:t>contrastés</a:t>
            </a:r>
            <a:r>
              <a:rPr lang="fr-FR" sz="2200" kern="0" dirty="0" smtClean="0"/>
              <a:t> :</a:t>
            </a:r>
          </a:p>
          <a:p>
            <a:pPr marL="598488" lvl="1" indent="-28575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éclairer les choix des prochains comités de pilotage </a:t>
            </a:r>
          </a:p>
          <a:p>
            <a:pPr marL="598488" lvl="1" indent="-28575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favoriser la recherche d’un équilibre global entre coûts et bénéfices</a:t>
            </a:r>
          </a:p>
          <a:p>
            <a:pPr marL="598488" lvl="1" indent="-28575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800" kern="0" dirty="0">
                <a:latin typeface="+mn-lt"/>
                <a:ea typeface="+mn-ea"/>
              </a:rPr>
              <a:t>limiter les risques d’impasse en cours </a:t>
            </a:r>
            <a:r>
              <a:rPr lang="fr-FR" sz="1800" kern="0" dirty="0" smtClean="0">
                <a:latin typeface="+mn-lt"/>
                <a:ea typeface="+mn-ea"/>
              </a:rPr>
              <a:t>d’étude</a:t>
            </a:r>
            <a:endParaRPr lang="fr-FR" sz="1600" b="1" kern="0" dirty="0" smtClean="0">
              <a:solidFill>
                <a:schemeClr val="accent1"/>
              </a:solidFill>
            </a:endParaRP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495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76</a:t>
            </a:fld>
            <a:endParaRPr lang="fr-FR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gray">
          <a:xfrm>
            <a:off x="733376" y="1016731"/>
            <a:ext cx="7940675" cy="493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2200" b="1" kern="0" dirty="0" smtClean="0">
                <a:solidFill>
                  <a:schemeClr val="accent1"/>
                </a:solidFill>
              </a:rPr>
              <a:t>Variantes locales en lien avec les gares nouvelles (horizon cible)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Nanterre - La Défense : </a:t>
            </a:r>
            <a:r>
              <a:rPr lang="fr-FR" sz="1800" kern="0" dirty="0"/>
              <a:t>3 variantes à l’étude (« en fourche », « en ligne », « sans gare </a:t>
            </a:r>
            <a:r>
              <a:rPr lang="fr-FR" sz="1800" kern="0" dirty="0" smtClean="0"/>
              <a:t>»). Hypothèses de dessertes à l’étude </a:t>
            </a:r>
            <a:r>
              <a:rPr lang="fr-FR" sz="1800" kern="0" dirty="0"/>
              <a:t>présentées plus bas</a:t>
            </a:r>
            <a:r>
              <a:rPr lang="fr-FR" sz="1800" kern="0" dirty="0" smtClean="0"/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Confluence : </a:t>
            </a:r>
            <a:r>
              <a:rPr lang="fr-FR" sz="1800" kern="0" dirty="0"/>
              <a:t>variantes avec et sans gare. </a:t>
            </a:r>
            <a:r>
              <a:rPr lang="fr-FR" sz="1800" kern="0" dirty="0" smtClean="0"/>
              <a:t>Hypothèse d’une capacité de desserte par 2 trains </a:t>
            </a:r>
            <a:r>
              <a:rPr lang="fr-FR" sz="1800" kern="0" dirty="0" err="1" smtClean="0"/>
              <a:t>intersecteur</a:t>
            </a:r>
            <a:r>
              <a:rPr lang="fr-FR" sz="1800" kern="0" dirty="0"/>
              <a:t>.</a:t>
            </a:r>
            <a:r>
              <a:rPr lang="fr-FR" sz="1800" kern="0" dirty="0" smtClean="0"/>
              <a:t> 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Evreux </a:t>
            </a:r>
            <a:r>
              <a:rPr lang="fr-FR" sz="1800" b="1" kern="0" dirty="0"/>
              <a:t>: </a:t>
            </a:r>
            <a:r>
              <a:rPr lang="fr-FR" sz="1800" kern="0" dirty="0"/>
              <a:t>variantes avec et sans gare. Prise en compte de la configuration et localisation de la gare </a:t>
            </a:r>
            <a:r>
              <a:rPr lang="fr-FR" sz="1800" kern="0" dirty="0" smtClean="0"/>
              <a:t>nouvelle. Hypothèses de desserte </a:t>
            </a:r>
            <a:r>
              <a:rPr lang="fr-FR" sz="1800" kern="0" dirty="0"/>
              <a:t>à préciser dans le cadre des </a:t>
            </a:r>
            <a:r>
              <a:rPr lang="fr-FR" sz="1800" kern="0" dirty="0" smtClean="0"/>
              <a:t>études.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b="1" kern="0" dirty="0" smtClean="0"/>
              <a:t>Louviers </a:t>
            </a:r>
            <a:r>
              <a:rPr lang="fr-FR" sz="1800" b="1" kern="0" dirty="0"/>
              <a:t>Val-de-Reuil : </a:t>
            </a:r>
            <a:r>
              <a:rPr lang="fr-FR" sz="1800" kern="0" dirty="0"/>
              <a:t>variantes avec et sans gare. Hypothèses </a:t>
            </a:r>
            <a:r>
              <a:rPr lang="fr-FR" sz="1800" kern="0" dirty="0" smtClean="0"/>
              <a:t>de desserte </a:t>
            </a:r>
            <a:r>
              <a:rPr lang="fr-FR" sz="1800" kern="0" dirty="0"/>
              <a:t>à préciser dans le cadre des </a:t>
            </a:r>
            <a:r>
              <a:rPr lang="fr-FR" sz="1800" kern="0" dirty="0" smtClean="0"/>
              <a:t>études.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r>
              <a:rPr lang="fr-FR" sz="1800" i="1" kern="0" dirty="0" smtClean="0"/>
              <a:t>NB : La gare de Rouen </a:t>
            </a:r>
            <a:r>
              <a:rPr lang="fr-FR" sz="1800" i="1" kern="0" dirty="0"/>
              <a:t>est </a:t>
            </a:r>
            <a:r>
              <a:rPr lang="fr-FR" sz="1800" i="1" kern="0" dirty="0" smtClean="0"/>
              <a:t>réalisée </a:t>
            </a:r>
            <a:r>
              <a:rPr lang="fr-FR" sz="1800" i="1" kern="0" dirty="0"/>
              <a:t>à l’horizon prioritaire, donc considérée dans tous les scénarios à l’horizon </a:t>
            </a:r>
            <a:r>
              <a:rPr lang="fr-FR" sz="1800" i="1" kern="0" dirty="0" smtClean="0"/>
              <a:t>cible.</a:t>
            </a:r>
            <a:endParaRPr lang="fr-FR" sz="2000" i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1800" kern="0" dirty="0" smtClean="0"/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1800" kern="0" dirty="0"/>
          </a:p>
          <a:p>
            <a:pPr>
              <a:spcAft>
                <a:spcPts val="0"/>
              </a:spcAft>
            </a:pPr>
            <a:endParaRPr lang="fr-FR" sz="2000" kern="0" dirty="0"/>
          </a:p>
          <a:p>
            <a:pPr lvl="0"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000" kern="0" dirty="0"/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r>
              <a:rPr lang="fr-FR" sz="2000" kern="0" dirty="0" smtClean="0"/>
              <a:t> </a:t>
            </a:r>
          </a:p>
          <a:p>
            <a:pPr>
              <a:spcBef>
                <a:spcPts val="0"/>
              </a:spcBef>
              <a:spcAft>
                <a:spcPts val="1800"/>
              </a:spcAft>
              <a:buSzPct val="90000"/>
              <a:defRPr/>
            </a:pPr>
            <a:endParaRPr lang="fr-FR" sz="2200" b="1" kern="0" dirty="0" smtClean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 lvl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b="1" kern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fr-FR" sz="1800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90000"/>
              <a:defRPr/>
            </a:pPr>
            <a:endParaRPr lang="fr-FR" sz="1800" dirty="0" smtClean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: </a:t>
            </a:r>
            <a:r>
              <a:rPr lang="fr-FR" dirty="0" smtClean="0"/>
              <a:t>Co-construction des scénarios de desserte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26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77</a:t>
            </a:fld>
            <a:endParaRPr lang="fr-FR" dirty="0"/>
          </a:p>
        </p:txBody>
      </p:sp>
      <p:cxnSp>
        <p:nvCxnSpPr>
          <p:cNvPr id="18" name="Connecteur droit 17"/>
          <p:cNvCxnSpPr/>
          <p:nvPr/>
        </p:nvCxnSpPr>
        <p:spPr bwMode="auto">
          <a:xfrm flipV="1">
            <a:off x="3806353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19"/>
          <p:cNvCxnSpPr/>
          <p:nvPr/>
        </p:nvCxnSpPr>
        <p:spPr bwMode="auto">
          <a:xfrm flipV="1">
            <a:off x="4454425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Connecteur droit 20"/>
          <p:cNvCxnSpPr/>
          <p:nvPr/>
        </p:nvCxnSpPr>
        <p:spPr bwMode="auto">
          <a:xfrm flipV="1">
            <a:off x="5102497" y="3456620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 flipV="1">
            <a:off x="5750569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necteur droit 22"/>
          <p:cNvCxnSpPr/>
          <p:nvPr/>
        </p:nvCxnSpPr>
        <p:spPr bwMode="auto">
          <a:xfrm flipV="1">
            <a:off x="6398641" y="3408697"/>
            <a:ext cx="0" cy="2528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Connecteur droit 25"/>
          <p:cNvCxnSpPr/>
          <p:nvPr/>
        </p:nvCxnSpPr>
        <p:spPr bwMode="auto">
          <a:xfrm>
            <a:off x="3806353" y="3732733"/>
            <a:ext cx="648072" cy="68826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cteur droit 28"/>
          <p:cNvCxnSpPr/>
          <p:nvPr/>
        </p:nvCxnSpPr>
        <p:spPr bwMode="auto">
          <a:xfrm flipV="1">
            <a:off x="4454425" y="3804741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Connecteur droit 33"/>
          <p:cNvCxnSpPr/>
          <p:nvPr/>
        </p:nvCxnSpPr>
        <p:spPr bwMode="auto">
          <a:xfrm flipH="1" flipV="1">
            <a:off x="5102497" y="3804741"/>
            <a:ext cx="647725" cy="3609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5750222" y="3408697"/>
            <a:ext cx="648420" cy="39965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7" name="Connecteur droit 46"/>
          <p:cNvCxnSpPr/>
          <p:nvPr/>
        </p:nvCxnSpPr>
        <p:spPr bwMode="auto">
          <a:xfrm flipV="1">
            <a:off x="5099768" y="4461166"/>
            <a:ext cx="647725" cy="349467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 flipV="1">
            <a:off x="3806353" y="3804741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" name="Connecteur droit 50"/>
          <p:cNvCxnSpPr/>
          <p:nvPr/>
        </p:nvCxnSpPr>
        <p:spPr bwMode="auto">
          <a:xfrm>
            <a:off x="4454425" y="3804741"/>
            <a:ext cx="648072" cy="100811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3" name="Connecteur droit 52"/>
          <p:cNvCxnSpPr/>
          <p:nvPr/>
        </p:nvCxnSpPr>
        <p:spPr bwMode="auto">
          <a:xfrm flipV="1">
            <a:off x="5750569" y="4461166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Connecteur droit 55"/>
          <p:cNvCxnSpPr>
            <a:stCxn id="67" idx="5"/>
          </p:cNvCxnSpPr>
          <p:nvPr/>
        </p:nvCxnSpPr>
        <p:spPr bwMode="auto">
          <a:xfrm>
            <a:off x="3831812" y="4446460"/>
            <a:ext cx="628963" cy="3663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2" name="Connecteur droit 61"/>
          <p:cNvCxnSpPr/>
          <p:nvPr/>
        </p:nvCxnSpPr>
        <p:spPr bwMode="auto">
          <a:xfrm flipV="1">
            <a:off x="4454425" y="4191198"/>
            <a:ext cx="648072" cy="6162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Connecteur droit 62"/>
          <p:cNvCxnSpPr/>
          <p:nvPr/>
        </p:nvCxnSpPr>
        <p:spPr bwMode="auto">
          <a:xfrm flipV="1">
            <a:off x="5099768" y="4191198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Connecteur droit 63"/>
          <p:cNvCxnSpPr/>
          <p:nvPr/>
        </p:nvCxnSpPr>
        <p:spPr bwMode="auto">
          <a:xfrm flipV="1">
            <a:off x="5750569" y="4188605"/>
            <a:ext cx="641040" cy="253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" name="Organigramme : Connecteur 64"/>
          <p:cNvSpPr/>
          <p:nvPr/>
        </p:nvSpPr>
        <p:spPr bwMode="auto">
          <a:xfrm>
            <a:off x="4418421" y="376873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6" name="Organigramme : Connecteur 65"/>
          <p:cNvSpPr/>
          <p:nvPr/>
        </p:nvSpPr>
        <p:spPr bwMode="auto">
          <a:xfrm>
            <a:off x="5066493" y="4771454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Organigramme : Connecteur 67"/>
          <p:cNvSpPr/>
          <p:nvPr/>
        </p:nvSpPr>
        <p:spPr bwMode="auto">
          <a:xfrm>
            <a:off x="5714218" y="442642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Organigramme : Connecteur 68"/>
          <p:cNvSpPr/>
          <p:nvPr/>
        </p:nvSpPr>
        <p:spPr bwMode="auto">
          <a:xfrm>
            <a:off x="6355605" y="442642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0" name="Organigramme : Connecteur 69"/>
          <p:cNvSpPr/>
          <p:nvPr/>
        </p:nvSpPr>
        <p:spPr bwMode="auto">
          <a:xfrm>
            <a:off x="3770349" y="3693120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Organigramme : Connecteur 70"/>
          <p:cNvSpPr/>
          <p:nvPr/>
        </p:nvSpPr>
        <p:spPr bwMode="auto">
          <a:xfrm>
            <a:off x="3770349" y="4391855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2" name="Organigramme : Connecteur 71"/>
          <p:cNvSpPr/>
          <p:nvPr/>
        </p:nvSpPr>
        <p:spPr bwMode="auto">
          <a:xfrm>
            <a:off x="4418421" y="4365097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3" name="Organigramme : Connecteur 72"/>
          <p:cNvSpPr/>
          <p:nvPr/>
        </p:nvSpPr>
        <p:spPr bwMode="auto">
          <a:xfrm>
            <a:off x="5063764" y="3772346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4" name="Organigramme : Connecteur 73"/>
          <p:cNvSpPr/>
          <p:nvPr/>
        </p:nvSpPr>
        <p:spPr bwMode="auto">
          <a:xfrm>
            <a:off x="5714565" y="3765128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5" name="Organigramme : Connecteur 74"/>
          <p:cNvSpPr/>
          <p:nvPr/>
        </p:nvSpPr>
        <p:spPr bwMode="auto">
          <a:xfrm>
            <a:off x="6355605" y="3372693"/>
            <a:ext cx="72008" cy="72008"/>
          </a:xfrm>
          <a:prstGeom prst="flowChartConnector">
            <a:avLst/>
          </a:prstGeom>
          <a:solidFill>
            <a:srgbClr val="92D05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Organigramme : Connecteur 75"/>
          <p:cNvSpPr/>
          <p:nvPr/>
        </p:nvSpPr>
        <p:spPr bwMode="auto">
          <a:xfrm>
            <a:off x="4427549" y="4771454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Organigramme : Connecteur 76"/>
          <p:cNvSpPr/>
          <p:nvPr/>
        </p:nvSpPr>
        <p:spPr bwMode="auto">
          <a:xfrm>
            <a:off x="5066493" y="4157725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8" name="Organigramme : Connecteur 77"/>
          <p:cNvSpPr/>
          <p:nvPr/>
        </p:nvSpPr>
        <p:spPr bwMode="auto">
          <a:xfrm>
            <a:off x="5714565" y="4152601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9" name="Organigramme : Connecteur 78"/>
          <p:cNvSpPr/>
          <p:nvPr/>
        </p:nvSpPr>
        <p:spPr bwMode="auto">
          <a:xfrm>
            <a:off x="6350445" y="4155132"/>
            <a:ext cx="72008" cy="72008"/>
          </a:xfrm>
          <a:prstGeom prst="flowChartConnector">
            <a:avLst/>
          </a:prstGeom>
          <a:solidFill>
            <a:srgbClr val="F5B50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0" name="Connecteur droit 79"/>
          <p:cNvCxnSpPr/>
          <p:nvPr/>
        </p:nvCxnSpPr>
        <p:spPr bwMode="auto">
          <a:xfrm flipV="1">
            <a:off x="1034045" y="3728603"/>
            <a:ext cx="2747882" cy="101224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9" name="Connecteur droit 88"/>
          <p:cNvCxnSpPr/>
          <p:nvPr/>
        </p:nvCxnSpPr>
        <p:spPr bwMode="auto">
          <a:xfrm flipV="1">
            <a:off x="1034045" y="4418971"/>
            <a:ext cx="2774470" cy="32187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4" name="Connecteur droit 93"/>
          <p:cNvCxnSpPr>
            <a:endCxn id="67" idx="6"/>
          </p:cNvCxnSpPr>
          <p:nvPr/>
        </p:nvCxnSpPr>
        <p:spPr bwMode="auto">
          <a:xfrm flipV="1">
            <a:off x="1034045" y="4421001"/>
            <a:ext cx="2808312" cy="31984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5B50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8" name="ZoneTexte 97"/>
          <p:cNvSpPr txBox="1"/>
          <p:nvPr/>
        </p:nvSpPr>
        <p:spPr>
          <a:xfrm>
            <a:off x="3340168" y="1960788"/>
            <a:ext cx="4914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Grands objectifs communs : cible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99" name="ZoneTexte 98"/>
          <p:cNvSpPr txBox="1"/>
          <p:nvPr/>
        </p:nvSpPr>
        <p:spPr>
          <a:xfrm rot="20308823">
            <a:off x="512092" y="3469327"/>
            <a:ext cx="2778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Scénario idéal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00" name="ZoneTexte 99"/>
          <p:cNvSpPr txBox="1"/>
          <p:nvPr/>
        </p:nvSpPr>
        <p:spPr>
          <a:xfrm rot="20295882">
            <a:off x="1364885" y="3713625"/>
            <a:ext cx="2693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7EC234"/>
                </a:solidFill>
              </a:rPr>
              <a:t>Famille scénarios 1</a:t>
            </a:r>
            <a:endParaRPr lang="fr-FR" sz="1400" dirty="0">
              <a:solidFill>
                <a:srgbClr val="7EC234"/>
              </a:solidFill>
            </a:endParaRPr>
          </a:p>
        </p:txBody>
      </p:sp>
      <p:sp>
        <p:nvSpPr>
          <p:cNvPr id="102" name="ZoneTexte 101"/>
          <p:cNvSpPr txBox="1"/>
          <p:nvPr/>
        </p:nvSpPr>
        <p:spPr>
          <a:xfrm rot="21109979">
            <a:off x="1555238" y="4106657"/>
            <a:ext cx="3714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Famille scénarios 2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1606329" y="4669395"/>
            <a:ext cx="342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AB300"/>
                </a:solidFill>
              </a:rPr>
              <a:t>Famille scénarios 3</a:t>
            </a:r>
            <a:endParaRPr lang="fr-FR" sz="1400" dirty="0">
              <a:solidFill>
                <a:srgbClr val="FAB300"/>
              </a:solidFill>
            </a:endParaRPr>
          </a:p>
        </p:txBody>
      </p:sp>
      <p:sp>
        <p:nvSpPr>
          <p:cNvPr id="105" name="ZoneTexte 104"/>
          <p:cNvSpPr txBox="1"/>
          <p:nvPr/>
        </p:nvSpPr>
        <p:spPr>
          <a:xfrm rot="16200000">
            <a:off x="4021961" y="2811689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 </a:t>
            </a:r>
            <a:endParaRPr lang="fr-FR" sz="1200" dirty="0"/>
          </a:p>
        </p:txBody>
      </p:sp>
      <p:sp>
        <p:nvSpPr>
          <p:cNvPr id="106" name="ZoneTexte 105"/>
          <p:cNvSpPr txBox="1"/>
          <p:nvPr/>
        </p:nvSpPr>
        <p:spPr>
          <a:xfrm rot="16200000">
            <a:off x="4660905" y="2827626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</a:t>
            </a:r>
            <a:endParaRPr lang="fr-FR" sz="1200" dirty="0"/>
          </a:p>
        </p:txBody>
      </p:sp>
      <p:sp>
        <p:nvSpPr>
          <p:cNvPr id="107" name="ZoneTexte 106"/>
          <p:cNvSpPr txBox="1"/>
          <p:nvPr/>
        </p:nvSpPr>
        <p:spPr>
          <a:xfrm rot="16200000">
            <a:off x="5299216" y="2864610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 </a:t>
            </a:r>
            <a:endParaRPr lang="fr-FR" sz="1200" dirty="0"/>
          </a:p>
        </p:txBody>
      </p:sp>
      <p:sp>
        <p:nvSpPr>
          <p:cNvPr id="108" name="ZoneTexte 107"/>
          <p:cNvSpPr txBox="1"/>
          <p:nvPr/>
        </p:nvSpPr>
        <p:spPr>
          <a:xfrm rot="16200000">
            <a:off x="3340335" y="2828606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Objectif </a:t>
            </a:r>
            <a:endParaRPr lang="fr-FR" sz="1200" dirty="0"/>
          </a:p>
        </p:txBody>
      </p:sp>
      <p:sp>
        <p:nvSpPr>
          <p:cNvPr id="109" name="ZoneTexte 108"/>
          <p:cNvSpPr txBox="1"/>
          <p:nvPr/>
        </p:nvSpPr>
        <p:spPr>
          <a:xfrm rot="16200000">
            <a:off x="5944857" y="2864610"/>
            <a:ext cx="883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…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1" name="Accolade ouvrante 110"/>
          <p:cNvSpPr/>
          <p:nvPr/>
        </p:nvSpPr>
        <p:spPr bwMode="auto">
          <a:xfrm rot="5400000">
            <a:off x="5071880" y="797391"/>
            <a:ext cx="338232" cy="330481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455328" y="964189"/>
            <a:ext cx="8088458" cy="880635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72000" tIns="45720" rIns="0" bIns="4572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200" dirty="0" smtClean="0"/>
              <a:t>De </a:t>
            </a:r>
            <a:r>
              <a:rPr lang="fr-FR" sz="2200" dirty="0"/>
              <a:t>grands objectifs communs pour qualifier les scénarios en terme de réponse aux attentes des parties </a:t>
            </a:r>
            <a:r>
              <a:rPr lang="fr-FR" sz="2200" dirty="0" smtClean="0"/>
              <a:t>prenantes</a:t>
            </a:r>
            <a:endParaRPr lang="fr-FR" sz="2200" dirty="0"/>
          </a:p>
        </p:txBody>
      </p:sp>
      <p:sp>
        <p:nvSpPr>
          <p:cNvPr id="114" name="ZoneTexte 113"/>
          <p:cNvSpPr txBox="1"/>
          <p:nvPr/>
        </p:nvSpPr>
        <p:spPr>
          <a:xfrm>
            <a:off x="6804248" y="3333137"/>
            <a:ext cx="1911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Qualifier les grands objectifs du projet pour quantifier le niveau d’amélioration </a:t>
            </a:r>
          </a:p>
        </p:txBody>
      </p:sp>
      <p:cxnSp>
        <p:nvCxnSpPr>
          <p:cNvPr id="116" name="Connecteur droit 115"/>
          <p:cNvCxnSpPr/>
          <p:nvPr/>
        </p:nvCxnSpPr>
        <p:spPr bwMode="auto">
          <a:xfrm>
            <a:off x="1034113" y="4765662"/>
            <a:ext cx="7509673" cy="249817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9" name="Connecteur droit 118"/>
          <p:cNvCxnSpPr/>
          <p:nvPr/>
        </p:nvCxnSpPr>
        <p:spPr bwMode="auto">
          <a:xfrm flipV="1">
            <a:off x="1065213" y="2060848"/>
            <a:ext cx="6855159" cy="268206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7" name="ZoneTexte 126"/>
          <p:cNvSpPr txBox="1"/>
          <p:nvPr/>
        </p:nvSpPr>
        <p:spPr>
          <a:xfrm rot="20535440">
            <a:off x="6519175" y="2468352"/>
            <a:ext cx="2660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92D050"/>
                </a:solidFill>
              </a:rPr>
              <a:t>Objectifs atteints</a:t>
            </a:r>
            <a:endParaRPr lang="fr-FR" sz="2000" b="1" dirty="0">
              <a:solidFill>
                <a:srgbClr val="92D050"/>
              </a:solidFill>
            </a:endParaRPr>
          </a:p>
        </p:txBody>
      </p:sp>
      <p:sp>
        <p:nvSpPr>
          <p:cNvPr id="128" name="ZoneTexte 127"/>
          <p:cNvSpPr txBox="1"/>
          <p:nvPr/>
        </p:nvSpPr>
        <p:spPr>
          <a:xfrm rot="365482">
            <a:off x="6374154" y="5152225"/>
            <a:ext cx="2598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Objectifs non atteints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129" name="Connecteur droit 128"/>
          <p:cNvCxnSpPr/>
          <p:nvPr/>
        </p:nvCxnSpPr>
        <p:spPr bwMode="auto">
          <a:xfrm>
            <a:off x="1065213" y="4777370"/>
            <a:ext cx="7545387" cy="12799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7" name="Organigramme : Connecteur 66"/>
          <p:cNvSpPr/>
          <p:nvPr/>
        </p:nvSpPr>
        <p:spPr bwMode="auto">
          <a:xfrm>
            <a:off x="3770349" y="4384997"/>
            <a:ext cx="72008" cy="72008"/>
          </a:xfrm>
          <a:prstGeom prst="flowChartConnector">
            <a:avLst/>
          </a:prstGeom>
          <a:solidFill>
            <a:srgbClr val="0070C0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8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cap="all" dirty="0" smtClean="0"/>
              <a:t>Fonctionnalités : </a:t>
            </a:r>
            <a:r>
              <a:rPr lang="fr-FR" dirty="0"/>
              <a:t>Evaluation</a:t>
            </a:r>
            <a:r>
              <a:rPr lang="fr-FR" dirty="0" smtClean="0"/>
              <a:t> des scénarios de desserte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39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304764"/>
            <a:ext cx="7940675" cy="4140460"/>
          </a:xfrm>
        </p:spPr>
        <p:txBody>
          <a:bodyPr/>
          <a:lstStyle/>
          <a:p>
            <a:pPr lvl="1"/>
            <a:r>
              <a:rPr lang="fr-FR" sz="1800" dirty="0"/>
              <a:t>2ème  vague : 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1800" b="0" kern="1200" dirty="0">
                <a:cs typeface="+mn-cs"/>
              </a:rPr>
              <a:t>Evaluation des scénarios de desserte à l’horizon cible puis à l’horizon prioritaire (sur la base de résultats des études de capacité et d’exploitation)</a:t>
            </a:r>
          </a:p>
          <a:p>
            <a:endParaRPr lang="fr-FR" sz="2200" dirty="0">
              <a:solidFill>
                <a:srgbClr val="FF0000"/>
              </a:solidFill>
            </a:endParaRPr>
          </a:p>
          <a:p>
            <a:pPr lvl="1"/>
            <a:r>
              <a:rPr lang="fr-FR" sz="1800" dirty="0"/>
              <a:t>3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 </a:t>
            </a:r>
            <a:r>
              <a:rPr lang="fr-FR" sz="1800" dirty="0"/>
              <a:t>vague : </a:t>
            </a:r>
          </a:p>
          <a:p>
            <a:pPr marL="1438275" lvl="1" indent="-361950">
              <a:buFont typeface="Wingdings" panose="05000000000000000000" pitchFamily="2" charset="2"/>
              <a:buChar char="Ø"/>
              <a:defRPr/>
            </a:pPr>
            <a:r>
              <a:rPr lang="fr-FR" sz="1800" b="0" kern="1200" dirty="0">
                <a:cs typeface="+mn-cs"/>
              </a:rPr>
              <a:t>Evaluation des scénarios de desserte en lien avec le choix des scénarios de projet (ZPP) (sur la base d’études de capacité et d’exploitation ainsi que d’études socio-économiques)</a:t>
            </a:r>
          </a:p>
          <a:p>
            <a:endParaRPr lang="fr-FR" sz="2200" dirty="0">
              <a:solidFill>
                <a:srgbClr val="FF0000"/>
              </a:solidFill>
            </a:endParaRPr>
          </a:p>
          <a:p>
            <a:endParaRPr lang="fr-FR" sz="2200" dirty="0">
              <a:solidFill>
                <a:srgbClr val="FF0000"/>
              </a:solidFill>
            </a:endParaRPr>
          </a:p>
          <a:p>
            <a:endParaRPr lang="fr-FR" sz="22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78</a:t>
            </a:fld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all" dirty="0" smtClean="0"/>
              <a:t>Fonctionnalités </a:t>
            </a:r>
            <a:r>
              <a:rPr lang="fr-FR" cap="small" dirty="0" smtClean="0"/>
              <a:t>: </a:t>
            </a:r>
            <a:r>
              <a:rPr lang="fr-FR" dirty="0" smtClean="0"/>
              <a:t>A </a:t>
            </a:r>
            <a:r>
              <a:rPr lang="fr-FR" dirty="0"/>
              <a:t>v</a:t>
            </a:r>
            <a:r>
              <a:rPr lang="fr-FR" dirty="0" smtClean="0"/>
              <a:t>enir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202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0"/>
          <a:stretch/>
        </p:blipFill>
        <p:spPr>
          <a:xfrm>
            <a:off x="3384000" y="1296000"/>
            <a:ext cx="5760000" cy="45745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dirty="0">
              <a:solidFill>
                <a:srgbClr val="FFFF00"/>
              </a:solidFill>
            </a:endParaRPr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444708"/>
              </p:ext>
            </p:extLst>
          </p:nvPr>
        </p:nvGraphicFramePr>
        <p:xfrm>
          <a:off x="71500" y="1016732"/>
          <a:ext cx="4067945" cy="47047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899593"/>
                <a:gridCol w="1705193"/>
                <a:gridCol w="1463159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Existant</a:t>
                      </a:r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(EOLE)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Rouen / Le Havre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« rapides »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« vallée de Seine »</a:t>
                      </a:r>
                      <a:endParaRPr lang="fr-FR" sz="11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« rapides »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« Vallée de seine »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Caen / Cherbourg / Trouville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Vernon / 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Val-de-Reuil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Vernon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Val-de-Reuil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Evreux / Serquigny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par heure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Poissy</a:t>
                      </a:r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 / Mureaux / Mantes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RER E par heure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 Eole)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Evolutions à préciser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Total 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8 à 9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RER E par heure (Eole) 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Evolutivité 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RER E, RER A à préciser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Desserte de Mantes - trains</a:t>
                      </a:r>
                    </a:p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« rapides »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à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5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 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 bwMode="auto">
          <a:xfrm>
            <a:off x="4189228" y="973447"/>
            <a:ext cx="4954772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SCÉNARIOS « HAUTS »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 rot="16200000">
            <a:off x="6920099" y="4876999"/>
            <a:ext cx="324034" cy="92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600" dirty="0" smtClean="0"/>
              <a:t>Bueil</a:t>
            </a:r>
            <a:endParaRPr lang="fr-FR" sz="600" dirty="0"/>
          </a:p>
        </p:txBody>
      </p:sp>
      <p:sp>
        <p:nvSpPr>
          <p:cNvPr id="8" name="ZoneTexte 7"/>
          <p:cNvSpPr txBox="1"/>
          <p:nvPr/>
        </p:nvSpPr>
        <p:spPr>
          <a:xfrm rot="16200000">
            <a:off x="6673806" y="4882734"/>
            <a:ext cx="312562" cy="923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600" dirty="0" smtClean="0"/>
              <a:t>Bréval</a:t>
            </a:r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321272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7"/>
          <a:stretch/>
        </p:blipFill>
        <p:spPr>
          <a:xfrm>
            <a:off x="3384000" y="1296000"/>
            <a:ext cx="5760000" cy="457439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dirty="0">
              <a:solidFill>
                <a:srgbClr val="FFFF00"/>
              </a:solidFill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575069"/>
              </p:ext>
            </p:extLst>
          </p:nvPr>
        </p:nvGraphicFramePr>
        <p:xfrm>
          <a:off x="71500" y="1016732"/>
          <a:ext cx="4067945" cy="47047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899593"/>
                <a:gridCol w="1705193"/>
                <a:gridCol w="1463159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Existant</a:t>
                      </a:r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(EOLE)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Rouen / Le Havre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« rapides »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« vallée de Seine »</a:t>
                      </a:r>
                      <a:endParaRPr lang="fr-FR" sz="11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« rapides »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« Vallée de seine »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Caen / Cherbourg / Trouville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Vernon / 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Val-de-Reuil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Vernon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Val-de-Reuil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Evreux / Serquigny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par heure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Poissy</a:t>
                      </a:r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 / Mureaux / Mantes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RER E par heure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 Eole)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Evolutions à préciser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Total 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8 à 9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RER E par heure (Eole) 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Evolutivité 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RER E, RER A à préciser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Desserte de Mantes - trains</a:t>
                      </a:r>
                    </a:p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« rapides »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à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5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 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 bwMode="auto">
          <a:xfrm>
            <a:off x="4189228" y="973447"/>
            <a:ext cx="4954772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HORIZON EOLE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59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0"/>
          <a:stretch/>
        </p:blipFill>
        <p:spPr>
          <a:xfrm>
            <a:off x="3384000" y="1296000"/>
            <a:ext cx="5760000" cy="45745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dirty="0">
              <a:solidFill>
                <a:srgbClr val="FFFF00"/>
              </a:solidFill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908572"/>
              </p:ext>
            </p:extLst>
          </p:nvPr>
        </p:nvGraphicFramePr>
        <p:xfrm>
          <a:off x="71500" y="1016732"/>
          <a:ext cx="4067945" cy="47047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899593"/>
                <a:gridCol w="1705193"/>
                <a:gridCol w="1463159"/>
              </a:tblGrid>
              <a:tr h="27846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Relation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Existant</a:t>
                      </a:r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(EOLE)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Projet cible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Capacités à l’étude dans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les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scénarios « hauts »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27846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Rouen / Le Havre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« rapides » 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« vallée de Seine »</a:t>
                      </a:r>
                      <a:endParaRPr lang="fr-FR" sz="11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« rapides »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semi-directs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 « Vallée de seine »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Caen / Cherbourg / Trouville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trains par heure</a:t>
                      </a:r>
                    </a:p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(don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t 1 St Lo)</a:t>
                      </a:r>
                      <a:endParaRPr lang="fr-FR" sz="110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699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Vernon / 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Val-de-Reuil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(horizon Eole)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Vernon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+ 2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Val-de-Reuil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Evreux / Serquigny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 train par heure 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par heure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Poissy</a:t>
                      </a:r>
                      <a:r>
                        <a:rPr lang="fr-FR" sz="1100" b="0" i="1" baseline="0" dirty="0" smtClean="0">
                          <a:solidFill>
                            <a:schemeClr val="tx1"/>
                          </a:solidFill>
                        </a:rPr>
                        <a:t> / Mureaux / Mantes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trains RER E par heure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( Eole)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Evolutions à préciser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153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Total 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8 à 9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</a:rPr>
                        <a:t>RER E par heure (Eole) </a:t>
                      </a:r>
                      <a:endParaRPr lang="fr-FR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trains rapides</a:t>
                      </a:r>
                      <a:r>
                        <a:rPr lang="fr-F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/>
                          </a:solidFill>
                        </a:rPr>
                        <a:t>par heure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Evolutivité </a:t>
                      </a: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</a:rPr>
                        <a:t>RER E, RER A à préciser</a:t>
                      </a:r>
                      <a:endParaRPr lang="fr-FR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C4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Desserte de Mantes - trains</a:t>
                      </a:r>
                    </a:p>
                    <a:p>
                      <a:r>
                        <a:rPr lang="fr-FR" sz="1100" b="0" i="1" dirty="0" smtClean="0">
                          <a:solidFill>
                            <a:schemeClr val="tx1"/>
                          </a:solidFill>
                        </a:rPr>
                        <a:t>« rapides »</a:t>
                      </a:r>
                      <a:endParaRPr lang="fr-F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36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4 à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5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 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trains rapides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 heure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 bwMode="auto">
          <a:xfrm>
            <a:off x="4189228" y="973447"/>
            <a:ext cx="4954772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SITUATION ACTUELLE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29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4581000" y="0"/>
            <a:ext cx="4563000" cy="66693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831424"/>
            <a:ext cx="8514000" cy="601795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desserte 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95536" y="1839536"/>
            <a:ext cx="4099552" cy="20008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185981" y="1155460"/>
            <a:ext cx="1881963" cy="2007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614549" y="759416"/>
            <a:ext cx="1881963" cy="227866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391980" y="795421"/>
            <a:ext cx="1881963" cy="6840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652120" y="2159056"/>
            <a:ext cx="1188132" cy="10035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07904" y="3446404"/>
            <a:ext cx="953601" cy="265340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900" b="1" kern="0" dirty="0" smtClean="0">
                <a:solidFill>
                  <a:srgbClr val="FF0000"/>
                </a:solidFill>
              </a:rPr>
              <a:t>GN Rouen</a:t>
            </a:r>
            <a:endParaRPr lang="fr-FR" sz="900" kern="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682162" y="198020"/>
            <a:ext cx="4390338" cy="494676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SCÉNARIOS « HAUTS »</a:t>
            </a:r>
            <a:endParaRPr lang="fr-FR" sz="1600" b="1" kern="0" dirty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(1 heure de pointe)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98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4581000" y="0"/>
            <a:ext cx="4563000" cy="66693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831424"/>
            <a:ext cx="8514000" cy="60179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4391980" y="795421"/>
            <a:ext cx="1881963" cy="6840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Schémas de </a:t>
            </a:r>
            <a:r>
              <a:rPr lang="fr-FR" dirty="0" smtClean="0"/>
              <a:t>desserte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93107" y="1839536"/>
            <a:ext cx="4076344" cy="2007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185981" y="1155460"/>
            <a:ext cx="1881963" cy="2007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614549" y="749000"/>
            <a:ext cx="1881963" cy="26387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724127" y="2159056"/>
            <a:ext cx="1116125" cy="13726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Connecteur en angle 14"/>
          <p:cNvCxnSpPr/>
          <p:nvPr/>
        </p:nvCxnSpPr>
        <p:spPr bwMode="auto">
          <a:xfrm rot="10800000">
            <a:off x="4614552" y="2955661"/>
            <a:ext cx="893553" cy="468053"/>
          </a:xfrm>
          <a:prstGeom prst="bentConnector3">
            <a:avLst>
              <a:gd name="adj1" fmla="val -1166"/>
            </a:avLst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3565133" y="3446404"/>
            <a:ext cx="953601" cy="265340"/>
          </a:xfrm>
          <a:prstGeom prst="rect">
            <a:avLst/>
          </a:prstGeom>
          <a:solidFill>
            <a:schemeClr val="bg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900" b="1" kern="0" dirty="0" smtClean="0"/>
              <a:t>Rouen RD</a:t>
            </a:r>
            <a:endParaRPr lang="fr-FR" sz="900" kern="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930762" y="188640"/>
            <a:ext cx="4067944" cy="49467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500" b="1" kern="0" dirty="0" smtClean="0">
                <a:solidFill>
                  <a:srgbClr val="FF0000"/>
                </a:solidFill>
              </a:rPr>
              <a:t>SITUATION ACTUELLE</a:t>
            </a:r>
          </a:p>
          <a:p>
            <a:pPr algn="ctr">
              <a:lnSpc>
                <a:spcPts val="1600"/>
              </a:lnSpc>
              <a:spcBef>
                <a:spcPct val="20000"/>
              </a:spcBef>
              <a:spcAft>
                <a:spcPts val="0"/>
              </a:spcAft>
              <a:buSzPct val="90000"/>
              <a:defRPr/>
            </a:pPr>
            <a:r>
              <a:rPr lang="fr-FR" sz="1500" kern="0" dirty="0" smtClean="0">
                <a:solidFill>
                  <a:srgbClr val="FF0000"/>
                </a:solidFill>
              </a:rPr>
              <a:t>(1 heure de pointe)</a:t>
            </a:r>
            <a:endParaRPr lang="fr-FR" sz="15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2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|0.9|0.9|0.5|0.4"/>
</p:tagLst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8155</TotalTime>
  <Words>4921</Words>
  <Application>Microsoft Office PowerPoint</Application>
  <PresentationFormat>Affichage à l'écran (4:3)</PresentationFormat>
  <Paragraphs>1264</Paragraphs>
  <Slides>83</Slides>
  <Notes>41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83</vt:i4>
      </vt:variant>
    </vt:vector>
  </HeadingPairs>
  <TitlesOfParts>
    <vt:vector size="84" baseType="lpstr">
      <vt:lpstr>rff</vt:lpstr>
      <vt:lpstr>Projet LNPN Commission consultative MANTES-EVREUX Mardi 29 septembre 2015</vt:lpstr>
      <vt:lpstr>Ouverture</vt:lpstr>
      <vt:lpstr>Introduction</vt:lpstr>
      <vt:lpstr>La garante de la concertation</vt:lpstr>
      <vt:lpstr>La garante de la concertation</vt:lpstr>
      <vt:lpstr>La garante de la concertation</vt:lpstr>
      <vt:lpstr>Sommaire</vt:lpstr>
      <vt:lpstr>DEPUIS LE DEBAT PUBLIC</vt:lpstr>
      <vt:lpstr>Présentation PowerPoint</vt:lpstr>
      <vt:lpstr>Les évolutions du projet</vt:lpstr>
      <vt:lpstr>Présentation PowerPoint</vt:lpstr>
      <vt:lpstr>L’avancement du projet LNPN – dates clés à venir</vt:lpstr>
      <vt:lpstr>Le calendrier de gouvernance et de concertation</vt:lpstr>
      <vt:lpstr>Participation en ligne : l’outil CARTICIPE LNPN </vt:lpstr>
      <vt:lpstr>Participation en ligne : l’outil CARTICIPE LNPN </vt:lpstr>
      <vt:lpstr>Informations et contacts</vt:lpstr>
      <vt:lpstr>Le projet ET LES BENEFICES ATTENDUS EN MATIERE DE DESSERTE</vt:lpstr>
      <vt:lpstr>Les enjeux du projet LNPN</vt:lpstr>
      <vt:lpstr>Dessertes : Avancement des études</vt:lpstr>
      <vt:lpstr>Questionnaire des fonctionnalités attendues</vt:lpstr>
      <vt:lpstr>Fonctionnalités attendues</vt:lpstr>
      <vt:lpstr>Objectifs «TRANSPORT»</vt:lpstr>
      <vt:lpstr>Dessertes</vt:lpstr>
      <vt:lpstr>FOCUS sur la section PRIORITAIRE mantes-evreux</vt:lpstr>
      <vt:lpstr>ETUDES ENVIRONNEMENTALES : LES ENJEUX DU TERRITOIRE </vt:lpstr>
      <vt:lpstr>Les enjeux du territoire</vt:lpstr>
      <vt:lpstr>L’étape 1 Rappel des objectifs</vt:lpstr>
      <vt:lpstr>Apports des ateliers de concertation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CAVE</vt:lpstr>
      <vt:lpstr>Présentation du projet</vt:lpstr>
      <vt:lpstr>Les enjeux du projet LNPN</vt:lpstr>
      <vt:lpstr>Le projet LNPN pour répondre aux problèmes actuels</vt:lpstr>
      <vt:lpstr>Les dates importantes pour le projet LNPN</vt:lpstr>
      <vt:lpstr>Le projet LNPN un concept nouveau</vt:lpstr>
      <vt:lpstr>Un projet en 2 phases: 3 sections prioritaires  puis le projet cible</vt:lpstr>
      <vt:lpstr>CONCERTATION et gouvernance</vt:lpstr>
      <vt:lpstr>La gouvernance et  la concertation en étape 1</vt:lpstr>
      <vt:lpstr>La gouvernance et  la concertation en étape 1</vt:lpstr>
      <vt:lpstr>Le calendrier de gouvernance et de concertation</vt:lpstr>
      <vt:lpstr>La gouvernance et  la concertation en étape 1</vt:lpstr>
      <vt:lpstr>1- Calendrier de gouvernance et de concertation</vt:lpstr>
      <vt:lpstr>Carticipe LNPN – consultation du public en ligne</vt:lpstr>
      <vt:lpstr>Carticipe LNPN – consultation du public en ligne</vt:lpstr>
      <vt:lpstr>Carticipe LNPN – consultation du public en ligne</vt:lpstr>
      <vt:lpstr>Carticipe LNPN – consultation du public en ligne</vt:lpstr>
      <vt:lpstr>4 - PARTICIPATION EN LIGNE : l’outil CARTICIPE LNPN </vt:lpstr>
      <vt:lpstr>Carticipe LNPN – consultation du public en ligne</vt:lpstr>
      <vt:lpstr>Consultation du grand public via internet</vt:lpstr>
      <vt:lpstr>PROCESSUS DES ETUDES ET PLANNING ASSOCIE</vt:lpstr>
      <vt:lpstr>L’avancement du projet LNPN – dates clés à venir</vt:lpstr>
      <vt:lpstr>Les étapes de réalisation des sections prioritaires</vt:lpstr>
      <vt:lpstr>Le planning d’études et de concertation</vt:lpstr>
      <vt:lpstr>Le planning d’études et de concertation</vt:lpstr>
      <vt:lpstr>Articulation et cohérence avec les autres projets d’infrastructure de la vallée de la Seine</vt:lpstr>
      <vt:lpstr>Articulation et cohérence avec les autres projets d’infrastructure de la vallée de la Seine</vt:lpstr>
      <vt:lpstr>Articulation et cohérence avec les autres projets d’infrastructure de la vallée de la Seine</vt:lpstr>
      <vt:lpstr>Articulation et cohérence avec les autres projets d’infrastructure de la vallée de la Seine</vt:lpstr>
      <vt:lpstr>Articulation et cohérence avec les autres projets d’infrastructure de la vallée de la Seine</vt:lpstr>
      <vt:lpstr>fonctionnalités</vt:lpstr>
      <vt:lpstr>Fonctionnalités : Attentes en matières de dessertes</vt:lpstr>
      <vt:lpstr>Fonctionnalités : Schémas de desserte</vt:lpstr>
      <vt:lpstr>Fonctionnalités : Schémas de desserte</vt:lpstr>
      <vt:lpstr>Fonctionnalités : Co-construction des scénarios de desserte</vt:lpstr>
      <vt:lpstr>Fonctionnalités : Co-construction des scénarios de desserte</vt:lpstr>
      <vt:lpstr>Fonctionnalités : Evaluation des scénarios de desserte</vt:lpstr>
      <vt:lpstr>Fonctionnalités : A venir</vt:lpstr>
      <vt:lpstr>Schémas de desserte</vt:lpstr>
      <vt:lpstr>Schémas de desserte</vt:lpstr>
      <vt:lpstr>Schémas de desserte</vt:lpstr>
      <vt:lpstr>Schémas de desserte </vt:lpstr>
      <vt:lpstr>Schémas de desserte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</dc:creator>
  <cp:lastModifiedBy>CUCHET Céline</cp:lastModifiedBy>
  <cp:revision>582</cp:revision>
  <cp:lastPrinted>2015-09-28T09:01:07Z</cp:lastPrinted>
  <dcterms:modified xsi:type="dcterms:W3CDTF">2015-09-29T12:13:53Z</dcterms:modified>
</cp:coreProperties>
</file>