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582" r:id="rId2"/>
    <p:sldId id="816" r:id="rId3"/>
    <p:sldId id="817" r:id="rId4"/>
    <p:sldId id="818" r:id="rId5"/>
    <p:sldId id="848" r:id="rId6"/>
    <p:sldId id="819" r:id="rId7"/>
    <p:sldId id="849" r:id="rId8"/>
    <p:sldId id="835" r:id="rId9"/>
    <p:sldId id="823" r:id="rId10"/>
    <p:sldId id="836" r:id="rId11"/>
    <p:sldId id="815" r:id="rId12"/>
    <p:sldId id="828" r:id="rId13"/>
    <p:sldId id="712" r:id="rId14"/>
    <p:sldId id="760" r:id="rId15"/>
    <p:sldId id="834" r:id="rId16"/>
    <p:sldId id="761" r:id="rId17"/>
    <p:sldId id="764" r:id="rId18"/>
    <p:sldId id="809" r:id="rId19"/>
    <p:sldId id="811" r:id="rId20"/>
    <p:sldId id="766" r:id="rId21"/>
    <p:sldId id="767" r:id="rId22"/>
    <p:sldId id="768" r:id="rId23"/>
    <p:sldId id="810" r:id="rId24"/>
    <p:sldId id="850" r:id="rId25"/>
    <p:sldId id="851" r:id="rId26"/>
    <p:sldId id="771" r:id="rId27"/>
    <p:sldId id="852" r:id="rId28"/>
    <p:sldId id="801" r:id="rId29"/>
    <p:sldId id="774" r:id="rId30"/>
    <p:sldId id="831" r:id="rId31"/>
    <p:sldId id="832" r:id="rId32"/>
    <p:sldId id="853" r:id="rId33"/>
    <p:sldId id="833" r:id="rId34"/>
    <p:sldId id="779" r:id="rId35"/>
    <p:sldId id="780" r:id="rId36"/>
    <p:sldId id="781" r:id="rId37"/>
    <p:sldId id="785" r:id="rId38"/>
    <p:sldId id="782" r:id="rId39"/>
    <p:sldId id="786" r:id="rId40"/>
    <p:sldId id="787" r:id="rId41"/>
    <p:sldId id="854" r:id="rId42"/>
    <p:sldId id="802" r:id="rId43"/>
    <p:sldId id="794" r:id="rId44"/>
    <p:sldId id="855" r:id="rId45"/>
    <p:sldId id="793" r:id="rId46"/>
    <p:sldId id="838" r:id="rId47"/>
    <p:sldId id="841" r:id="rId48"/>
    <p:sldId id="843" r:id="rId49"/>
    <p:sldId id="845" r:id="rId50"/>
    <p:sldId id="847" r:id="rId51"/>
    <p:sldId id="844" r:id="rId52"/>
  </p:sldIdLst>
  <p:sldSz cx="9144000" cy="6858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768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86">
          <p15:clr>
            <a:srgbClr val="A4A3A4"/>
          </p15:clr>
        </p15:guide>
        <p15:guide id="6" pos="2880">
          <p15:clr>
            <a:srgbClr val="A4A3A4"/>
          </p15:clr>
        </p15:guide>
        <p15:guide id="7" pos="308">
          <p15:clr>
            <a:srgbClr val="A4A3A4"/>
          </p15:clr>
        </p15:guide>
        <p15:guide id="8" pos="53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hn" initials="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  <a:srgbClr val="94A5BE"/>
    <a:srgbClr val="F3D153"/>
    <a:srgbClr val="000000"/>
    <a:srgbClr val="E69724"/>
    <a:srgbClr val="899CEB"/>
    <a:srgbClr val="546FE2"/>
    <a:srgbClr val="2343CD"/>
    <a:srgbClr val="4BC7FF"/>
    <a:srgbClr val="0AD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70" autoAdjust="0"/>
    <p:restoredTop sz="76586" autoAdjust="0"/>
  </p:normalViewPr>
  <p:slideViewPr>
    <p:cSldViewPr snapToObjects="1">
      <p:cViewPr>
        <p:scale>
          <a:sx n="80" d="100"/>
          <a:sy n="80" d="100"/>
        </p:scale>
        <p:origin x="-2514" y="-366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6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6" y="9461614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18" tIns="44108" rIns="88218" bIns="441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08"/>
            <a:ext cx="4985772" cy="446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defTabSz="955689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57" tIns="47780" rIns="95557" bIns="47780" numCol="1" anchor="b" anchorCtr="0" compatLnSpc="1">
            <a:prstTxWarp prst="textNoShape">
              <a:avLst/>
            </a:prstTxWarp>
          </a:bodyPr>
          <a:lstStyle>
            <a:lvl1pPr algn="r" defTabSz="955689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391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95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05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174">
              <a:defRPr/>
            </a:pPr>
            <a:r>
              <a:rPr lang="fr-FR" dirty="0" smtClean="0"/>
              <a:t>Anne-Marie </a:t>
            </a:r>
            <a:r>
              <a:rPr lang="fr-FR" dirty="0" err="1" smtClean="0"/>
              <a:t>Charvet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087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6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smtClean="0"/>
              <a:t>Christophe</a:t>
            </a:r>
          </a:p>
        </p:txBody>
      </p:sp>
      <p:sp>
        <p:nvSpPr>
          <p:cNvPr id="1638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4F2239A-3C12-4169-803E-31E4262D4E04}" type="slidenum">
              <a:rPr lang="fr-FR" altLang="fr-FR" sz="1300">
                <a:solidFill>
                  <a:srgbClr val="000000"/>
                </a:solidFill>
              </a:rPr>
              <a:pPr/>
              <a:t>8</a:t>
            </a:fld>
            <a:endParaRPr lang="fr-FR" altLang="fr-FR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888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563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074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0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05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 smtClean="0"/>
              <a:t>La ligne nouvelle doit permettre d’améliorer le temps de parcours et la régularité entre Paris et Evreux et au-delà en basse Normandie.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144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632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632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089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82305">
              <a:defRPr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447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CALER discours et</a:t>
            </a:r>
            <a:r>
              <a:rPr lang="fr-FR" sz="1200" b="1" cap="all" spc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articulation sur ces deux cartes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741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CALER discours et</a:t>
            </a:r>
            <a:r>
              <a:rPr lang="fr-FR" sz="1200" b="1" cap="all" spc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1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articulation sur ces deux cartes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199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1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41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617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9104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108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613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915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575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Moindre enjeu : habitat (zone la moins urbanisée du secteur entre </a:t>
            </a:r>
            <a:r>
              <a:rPr lang="fr-FR" baseline="0" dirty="0" err="1" smtClean="0"/>
              <a:t>Pacy</a:t>
            </a:r>
            <a:r>
              <a:rPr lang="fr-FR" baseline="0" dirty="0" smtClean="0"/>
              <a:t> et </a:t>
            </a:r>
            <a:r>
              <a:rPr lang="fr-FR" baseline="0" dirty="0" err="1" smtClean="0"/>
              <a:t>ménilles</a:t>
            </a:r>
            <a:r>
              <a:rPr lang="fr-FR" baseline="0" dirty="0" smtClean="0"/>
              <a:t>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côtés. Topographie plus favorable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687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Passage de part et d’autre des bâtis : la Villeneuve-en-</a:t>
            </a:r>
            <a:r>
              <a:rPr lang="fr-FR" baseline="0" dirty="0" err="1" smtClean="0"/>
              <a:t>Chevrie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Chauffour</a:t>
            </a:r>
            <a:r>
              <a:rPr lang="fr-FR" baseline="0" dirty="0" smtClean="0"/>
              <a:t>-les-</a:t>
            </a:r>
            <a:r>
              <a:rPr lang="fr-FR" baseline="0" dirty="0" err="1" smtClean="0"/>
              <a:t>Bonnières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Chaignolles</a:t>
            </a:r>
            <a:endParaRPr lang="fr-FR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Moindre enjeu : habitat (zone la moins urbanisée du secteur),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</a:t>
            </a:r>
            <a:endParaRPr lang="fr-FR" dirty="0" smtClean="0"/>
          </a:p>
          <a:p>
            <a:r>
              <a:rPr lang="fr-FR" baseline="0" dirty="0" smtClean="0"/>
              <a:t>Village évite : Plessis-Hébert</a:t>
            </a:r>
            <a:endParaRPr lang="fr-FR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u="sng" baseline="0" dirty="0" smtClean="0">
                <a:solidFill>
                  <a:schemeClr val="tx1"/>
                </a:solidFill>
              </a:rPr>
              <a:t>et </a:t>
            </a:r>
            <a:r>
              <a:rPr lang="fr-FR" sz="1200" u="sng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+mn-cs"/>
              </a:rPr>
              <a:t>franchissement </a:t>
            </a:r>
            <a:r>
              <a:rPr lang="fr-FR" sz="120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+mn-cs"/>
              </a:rPr>
              <a:t>de l’Eure au sud de </a:t>
            </a:r>
            <a:r>
              <a:rPr lang="fr-FR" sz="1200" u="sng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+mn-cs"/>
              </a:rPr>
              <a:t>Pacy</a:t>
            </a:r>
            <a:r>
              <a:rPr lang="fr-FR" sz="120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+mn-cs"/>
              </a:rPr>
              <a:t>-sur–Eure. </a:t>
            </a:r>
            <a:endParaRPr lang="fr-FR" u="sng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687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Passage de part et d’autre des bâtis : la Villeneuve-en-</a:t>
            </a:r>
            <a:r>
              <a:rPr lang="fr-FR" baseline="0" dirty="0" err="1" smtClean="0"/>
              <a:t>Chevrie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Chauffour</a:t>
            </a:r>
            <a:r>
              <a:rPr lang="fr-FR" baseline="0" dirty="0" smtClean="0"/>
              <a:t>-les-</a:t>
            </a:r>
            <a:r>
              <a:rPr lang="fr-FR" baseline="0" dirty="0" err="1" smtClean="0"/>
              <a:t>Bonnières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Chaignolles</a:t>
            </a:r>
            <a:endParaRPr lang="fr-FR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Moindre enjeu : habitat (zone la moins urbanisée du secteur),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côtés, mais enjeu paysager des coteaux</a:t>
            </a:r>
            <a:endParaRPr lang="fr-FR" dirty="0" smtClean="0"/>
          </a:p>
          <a:p>
            <a:r>
              <a:rPr lang="fr-FR" baseline="0" dirty="0" smtClean="0"/>
              <a:t>Village évite : Plessis-Hébert</a:t>
            </a:r>
          </a:p>
          <a:p>
            <a:r>
              <a:rPr lang="fr-FR" baseline="0" dirty="0" smtClean="0">
                <a:solidFill>
                  <a:srgbClr val="FF0000"/>
                </a:solidFill>
              </a:rPr>
              <a:t>XXX à voir si maintien ou pas suite zones d’enjeux écologiques très forts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68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6037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5755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Passage de part et d’autre des bâtis : la Villeneuve-en-</a:t>
            </a:r>
            <a:r>
              <a:rPr lang="fr-FR" baseline="0" dirty="0" err="1" smtClean="0"/>
              <a:t>Chevrie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Chauffour</a:t>
            </a:r>
            <a:r>
              <a:rPr lang="fr-FR" baseline="0" dirty="0" smtClean="0"/>
              <a:t>-les-</a:t>
            </a:r>
            <a:r>
              <a:rPr lang="fr-FR" baseline="0" dirty="0" err="1" smtClean="0"/>
              <a:t>Bonnières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Chaignolles</a:t>
            </a:r>
            <a:endParaRPr lang="fr-FR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Moindre enjeu : habitat (zone la moins urbanisée du secteur),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côtés, mais enjeu paysager des coteaux</a:t>
            </a:r>
            <a:endParaRPr lang="fr-FR" dirty="0" smtClean="0"/>
          </a:p>
          <a:p>
            <a:r>
              <a:rPr lang="fr-FR" baseline="0" dirty="0" smtClean="0"/>
              <a:t>Village évite : Plessis-Hébert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6460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Passage de part et d’autre des bâtis : la Villeneuve-en-</a:t>
            </a:r>
            <a:r>
              <a:rPr lang="fr-FR" baseline="0" dirty="0" err="1" smtClean="0"/>
              <a:t>Chevrie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Chauffour</a:t>
            </a:r>
            <a:r>
              <a:rPr lang="fr-FR" baseline="0" dirty="0" smtClean="0"/>
              <a:t>-les-</a:t>
            </a:r>
            <a:r>
              <a:rPr lang="fr-FR" baseline="0" dirty="0" err="1" smtClean="0"/>
              <a:t>Bonnières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Chaignolles</a:t>
            </a:r>
            <a:endParaRPr lang="fr-FR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Moindre enjeu : habitat (zone la moins urbanisée du secteur),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côtés, mais enjeu paysager des coteaux</a:t>
            </a:r>
            <a:endParaRPr lang="fr-FR" dirty="0" smtClean="0"/>
          </a:p>
          <a:p>
            <a:r>
              <a:rPr lang="fr-FR" baseline="0" dirty="0" smtClean="0"/>
              <a:t>Village évite : Plessis-Hébert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6913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Zone </a:t>
            </a:r>
            <a:r>
              <a:rPr lang="fr-FR" dirty="0" err="1" smtClean="0"/>
              <a:t>Natura</a:t>
            </a:r>
            <a:r>
              <a:rPr lang="fr-FR" baseline="0" dirty="0" smtClean="0"/>
              <a:t> 2000 : forêt de Rosny</a:t>
            </a:r>
          </a:p>
          <a:p>
            <a:r>
              <a:rPr lang="fr-FR" baseline="0" dirty="0" smtClean="0"/>
              <a:t>Captage AEP : </a:t>
            </a:r>
            <a:r>
              <a:rPr lang="fr-FR" baseline="0" dirty="0" err="1" smtClean="0"/>
              <a:t>Buchelay</a:t>
            </a:r>
            <a:endParaRPr lang="fr-FR" baseline="0" dirty="0" smtClean="0"/>
          </a:p>
          <a:p>
            <a:r>
              <a:rPr lang="fr-FR" baseline="0" dirty="0" smtClean="0"/>
              <a:t>Passage de part et d’autre des bâtis : la Villeneuve-en-</a:t>
            </a:r>
            <a:r>
              <a:rPr lang="fr-FR" baseline="0" dirty="0" err="1" smtClean="0"/>
              <a:t>Chevrie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Chauffour</a:t>
            </a:r>
            <a:r>
              <a:rPr lang="fr-FR" baseline="0" dirty="0" smtClean="0"/>
              <a:t>-les-</a:t>
            </a:r>
            <a:r>
              <a:rPr lang="fr-FR" baseline="0" dirty="0" err="1" smtClean="0"/>
              <a:t>Bonnières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Chaignolles</a:t>
            </a:r>
            <a:endParaRPr lang="fr-FR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Moindre enjeu : habitat (zone la moins urbanisée du secteur), moins de coteaux classés zones </a:t>
            </a:r>
            <a:r>
              <a:rPr lang="fr-FR" baseline="0" dirty="0" err="1" smtClean="0"/>
              <a:t>Natura</a:t>
            </a:r>
            <a:r>
              <a:rPr lang="fr-FR" baseline="0" dirty="0" smtClean="0"/>
              <a:t> 2000 des deux côtés, mais enjeu paysager des coteaux</a:t>
            </a:r>
            <a:endParaRPr lang="fr-FR" dirty="0" smtClean="0"/>
          </a:p>
          <a:p>
            <a:r>
              <a:rPr lang="fr-FR" baseline="0" dirty="0" smtClean="0"/>
              <a:t>Village évite : Plessis-Hébert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9816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3830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5005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3939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2936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6366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2954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Cierrey</a:t>
            </a:r>
            <a:r>
              <a:rPr lang="fr-FR" dirty="0" smtClean="0"/>
              <a:t>, Vieil Evreux, </a:t>
            </a:r>
            <a:r>
              <a:rPr lang="fr-FR" dirty="0" err="1" smtClean="0"/>
              <a:t>Caillouët</a:t>
            </a:r>
            <a:r>
              <a:rPr lang="fr-FR" dirty="0" smtClean="0"/>
              <a:t> </a:t>
            </a:r>
            <a:r>
              <a:rPr lang="fr-FR" dirty="0" err="1" smtClean="0"/>
              <a:t>orgeville</a:t>
            </a:r>
            <a:r>
              <a:rPr lang="fr-FR" dirty="0" smtClean="0"/>
              <a:t>, St Aubin du vieil</a:t>
            </a:r>
            <a:r>
              <a:rPr lang="fr-FR" baseline="0" dirty="0" smtClean="0"/>
              <a:t> Evreux.</a:t>
            </a:r>
          </a:p>
          <a:p>
            <a:r>
              <a:rPr lang="fr-FR" baseline="0" dirty="0" smtClean="0"/>
              <a:t>Evité: Le Val David, </a:t>
            </a:r>
            <a:r>
              <a:rPr lang="fr-FR" baseline="0" dirty="0" err="1" smtClean="0"/>
              <a:t>Miserey</a:t>
            </a:r>
            <a:r>
              <a:rPr lang="fr-FR" baseline="0" dirty="0" smtClean="0"/>
              <a:t>, Rochefort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7922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5189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St Luc, </a:t>
            </a:r>
            <a:r>
              <a:rPr lang="fr-FR" dirty="0" err="1" smtClean="0"/>
              <a:t>Orgeville</a:t>
            </a:r>
            <a:r>
              <a:rPr lang="fr-FR" dirty="0" smtClean="0"/>
              <a:t>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Cracouville</a:t>
            </a:r>
            <a:endParaRPr lang="fr-FR" baseline="0" dirty="0" smtClean="0"/>
          </a:p>
          <a:p>
            <a:r>
              <a:rPr lang="fr-FR" baseline="0" dirty="0" smtClean="0"/>
              <a:t>Evité: Val Davis, La Trinité, la </a:t>
            </a:r>
            <a:r>
              <a:rPr lang="fr-FR" baseline="0" dirty="0" err="1" smtClean="0"/>
              <a:t>Houssaye</a:t>
            </a:r>
            <a:r>
              <a:rPr lang="fr-FR" baseline="0" dirty="0" smtClean="0"/>
              <a:t> du Cormier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7697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5005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5005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1999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2738" lvl="1" indent="0">
              <a:buNone/>
            </a:pPr>
            <a:r>
              <a:rPr lang="fr-FR" b="1" kern="0" dirty="0" smtClean="0">
                <a:solidFill>
                  <a:srgbClr val="FA1035"/>
                </a:solidFill>
              </a:rPr>
              <a:t>Proposition:</a:t>
            </a:r>
          </a:p>
          <a:p>
            <a:pPr lvl="1"/>
            <a:r>
              <a:rPr lang="fr-FR" sz="1600" b="0" kern="0" dirty="0" smtClean="0"/>
              <a:t>Chaque EPCI pourrait animer l’échange et la réflexion avec les communes et proposer un retour lors d’une prochaine réunion organisée par la mission LNPN avec les EPCI de cette section.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b="0" dirty="0" smtClean="0"/>
              <a:t>CC du plateau de </a:t>
            </a:r>
            <a:r>
              <a:rPr lang="fr-FR" sz="1400" b="0" dirty="0" err="1" smtClean="0"/>
              <a:t>Lommoye</a:t>
            </a:r>
            <a:r>
              <a:rPr lang="fr-FR" sz="1400" b="0" dirty="0" smtClean="0"/>
              <a:t> + CC porte de IDF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b="0" dirty="0" smtClean="0"/>
              <a:t>CA porte de l’Eure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400" b="0" dirty="0" smtClean="0"/>
              <a:t>GEA </a:t>
            </a:r>
            <a:endParaRPr lang="fr-FR" sz="1100" kern="0" dirty="0" smtClean="0">
              <a:solidFill>
                <a:srgbClr val="FA1035"/>
              </a:solidFill>
            </a:endParaRPr>
          </a:p>
          <a:p>
            <a:pPr marL="312738" lvl="1" indent="0">
              <a:buNone/>
            </a:pPr>
            <a:r>
              <a:rPr lang="fr-FR" b="1" kern="0" dirty="0" smtClean="0">
                <a:solidFill>
                  <a:srgbClr val="FA1035"/>
                </a:solidFill>
              </a:rPr>
              <a:t>Suite de la concertation sur les zones de passage:</a:t>
            </a:r>
          </a:p>
          <a:p>
            <a:pPr lvl="1"/>
            <a:r>
              <a:rPr lang="fr-FR" sz="1600" b="0" kern="0" dirty="0" smtClean="0"/>
              <a:t>La </a:t>
            </a:r>
            <a:r>
              <a:rPr lang="fr-FR" sz="1600" kern="0" dirty="0" smtClean="0"/>
              <a:t>mise au point de zones de passages des sections Paris-Mantes et Rouen-Yvetot </a:t>
            </a:r>
            <a:r>
              <a:rPr lang="fr-FR" sz="1600" b="0" kern="0" dirty="0" smtClean="0"/>
              <a:t>se poursuit. La présentation de ces sections selon les mêmes modalités de concertation est envisagée dans</a:t>
            </a:r>
            <a:r>
              <a:rPr lang="fr-FR" sz="1600" kern="0" dirty="0" smtClean="0"/>
              <a:t> le courant du mois de </a:t>
            </a:r>
            <a:r>
              <a:rPr lang="fr-FR" sz="1600" b="1" kern="0" dirty="0" smtClean="0"/>
              <a:t>mai.</a:t>
            </a:r>
            <a:endParaRPr lang="fr-FR" sz="1100" b="1" kern="0" dirty="0" smtClean="0">
              <a:solidFill>
                <a:srgbClr val="FA1035"/>
              </a:solidFill>
            </a:endParaRPr>
          </a:p>
          <a:p>
            <a:pPr marL="312738" lvl="1" indent="0">
              <a:buNone/>
            </a:pPr>
            <a:r>
              <a:rPr lang="fr-FR" b="1" kern="0" dirty="0" smtClean="0">
                <a:solidFill>
                  <a:srgbClr val="FA1035"/>
                </a:solidFill>
              </a:rPr>
              <a:t>Partage de l’information sur l’ensemble du projet prioritaire:</a:t>
            </a:r>
          </a:p>
          <a:p>
            <a:pPr lvl="1"/>
            <a:r>
              <a:rPr lang="fr-FR" sz="1600" b="0" kern="0" dirty="0" smtClean="0"/>
              <a:t>Fin juin/début juillet 2016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E52B7-8E25-E441-975D-24C08D9B8C34}" type="slidenum">
              <a:rPr lang="fr-FR" smtClean="0"/>
              <a:pPr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199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 smtClean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400"/>
            </a:lvl5pPr>
            <a:lvl6pPr>
              <a:defRPr sz="12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400"/>
            </a:lvl5pPr>
            <a:lvl6pPr>
              <a:defRPr sz="12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2400"/>
            </a:lvl3pPr>
            <a:lvl4pPr>
              <a:defRPr sz="2000"/>
            </a:lvl4pPr>
            <a:lvl5pPr>
              <a:defRPr sz="1400"/>
            </a:lvl5pPr>
            <a:lvl6pPr>
              <a:defRPr sz="12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niveau</a:t>
            </a:r>
          </a:p>
          <a:p>
            <a:pPr lvl="5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dirty="0" smtClean="0"/>
              <a:t>Troisième niveau </a:t>
            </a:r>
          </a:p>
          <a:p>
            <a:pPr lvl="4"/>
            <a:r>
              <a:rPr lang="fr-FR" dirty="0" smtClean="0"/>
              <a:t>Quatrième </a:t>
            </a:r>
            <a:r>
              <a:rPr lang="fr-FR" dirty="0"/>
              <a:t>niveau</a:t>
            </a:r>
          </a:p>
          <a:p>
            <a:pPr lvl="5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logo_sncf_reseau_2015-01-09_15-29-52_336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5977731"/>
            <a:ext cx="110013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20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8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427163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4pPr>
      <a:lvl5pPr marL="14287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ü"/>
        <a:defRPr sz="14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e-marie-charvet@orange.f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9B09CF5-52EB-4B9E-8F95-C705C3D678E3}" type="slidenum">
              <a:rPr lang="fr-FR" altLang="fr-FR" sz="1200"/>
              <a:pPr/>
              <a:t>1</a:t>
            </a:fld>
            <a:endParaRPr lang="fr-FR" altLang="fr-FR" sz="1200"/>
          </a:p>
        </p:txBody>
      </p:sp>
      <p:pic>
        <p:nvPicPr>
          <p:cNvPr id="5122" name="Picture 18" descr="Illustration_P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08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5124" name="Freeform 6"/>
          <p:cNvSpPr>
            <a:spLocks/>
          </p:cNvSpPr>
          <p:nvPr/>
        </p:nvSpPr>
        <p:spPr bwMode="gray">
          <a:xfrm>
            <a:off x="0" y="615950"/>
            <a:ext cx="6477000" cy="1441450"/>
          </a:xfrm>
          <a:custGeom>
            <a:avLst/>
            <a:gdLst>
              <a:gd name="T0" fmla="*/ 6477000 w 5050"/>
              <a:gd name="T1" fmla="*/ 0 h 1280"/>
              <a:gd name="T2" fmla="*/ 0 w 5050"/>
              <a:gd name="T3" fmla="*/ 0 h 1280"/>
              <a:gd name="T4" fmla="*/ 0 w 5050"/>
              <a:gd name="T5" fmla="*/ 1441450 h 1280"/>
              <a:gd name="T6" fmla="*/ 5815192 w 5050"/>
              <a:gd name="T7" fmla="*/ 1441450 h 1280"/>
              <a:gd name="T8" fmla="*/ 5815192 w 5050"/>
              <a:gd name="T9" fmla="*/ 1441450 h 1280"/>
              <a:gd name="T10" fmla="*/ 5899842 w 5050"/>
              <a:gd name="T11" fmla="*/ 1436945 h 1280"/>
              <a:gd name="T12" fmla="*/ 5976796 w 5050"/>
              <a:gd name="T13" fmla="*/ 1430189 h 1280"/>
              <a:gd name="T14" fmla="*/ 6012708 w 5050"/>
              <a:gd name="T15" fmla="*/ 1425684 h 1280"/>
              <a:gd name="T16" fmla="*/ 6048620 w 5050"/>
              <a:gd name="T17" fmla="*/ 1418927 h 1280"/>
              <a:gd name="T18" fmla="*/ 6079402 w 5050"/>
              <a:gd name="T19" fmla="*/ 1409918 h 1280"/>
              <a:gd name="T20" fmla="*/ 6110184 w 5050"/>
              <a:gd name="T21" fmla="*/ 1400909 h 1280"/>
              <a:gd name="T22" fmla="*/ 6110184 w 5050"/>
              <a:gd name="T23" fmla="*/ 1400909 h 1280"/>
              <a:gd name="T24" fmla="*/ 6153791 w 5050"/>
              <a:gd name="T25" fmla="*/ 1387396 h 1280"/>
              <a:gd name="T26" fmla="*/ 6194834 w 5050"/>
              <a:gd name="T27" fmla="*/ 1369378 h 1280"/>
              <a:gd name="T28" fmla="*/ 6230746 w 5050"/>
              <a:gd name="T29" fmla="*/ 1349107 h 1280"/>
              <a:gd name="T30" fmla="*/ 6266658 w 5050"/>
              <a:gd name="T31" fmla="*/ 1328837 h 1280"/>
              <a:gd name="T32" fmla="*/ 6300005 w 5050"/>
              <a:gd name="T33" fmla="*/ 1304062 h 1280"/>
              <a:gd name="T34" fmla="*/ 6330787 w 5050"/>
              <a:gd name="T35" fmla="*/ 1277035 h 1280"/>
              <a:gd name="T36" fmla="*/ 6356438 w 5050"/>
              <a:gd name="T37" fmla="*/ 1247755 h 1280"/>
              <a:gd name="T38" fmla="*/ 6382090 w 5050"/>
              <a:gd name="T39" fmla="*/ 1216223 h 1280"/>
              <a:gd name="T40" fmla="*/ 6402611 w 5050"/>
              <a:gd name="T41" fmla="*/ 1182439 h 1280"/>
              <a:gd name="T42" fmla="*/ 6423132 w 5050"/>
              <a:gd name="T43" fmla="*/ 1146403 h 1280"/>
              <a:gd name="T44" fmla="*/ 6438523 w 5050"/>
              <a:gd name="T45" fmla="*/ 1108115 h 1280"/>
              <a:gd name="T46" fmla="*/ 6453914 w 5050"/>
              <a:gd name="T47" fmla="*/ 1067574 h 1280"/>
              <a:gd name="T48" fmla="*/ 6464174 w 5050"/>
              <a:gd name="T49" fmla="*/ 1024781 h 1280"/>
              <a:gd name="T50" fmla="*/ 6471870 w 5050"/>
              <a:gd name="T51" fmla="*/ 979736 h 1280"/>
              <a:gd name="T52" fmla="*/ 6474435 w 5050"/>
              <a:gd name="T53" fmla="*/ 932438 h 1280"/>
              <a:gd name="T54" fmla="*/ 6477000 w 5050"/>
              <a:gd name="T55" fmla="*/ 882888 h 1280"/>
              <a:gd name="T56" fmla="*/ 6477000 w 5050"/>
              <a:gd name="T57" fmla="*/ 0 h 12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88310" y="727075"/>
            <a:ext cx="5283789" cy="12192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/>
              <a:t>Projet LNPN</a:t>
            </a:r>
            <a:r>
              <a:rPr lang="fr-FR" sz="3200" dirty="0"/>
              <a:t/>
            </a:r>
            <a:br>
              <a:rPr lang="fr-FR" sz="3200" dirty="0"/>
            </a:br>
            <a:r>
              <a:rPr lang="fr-FR" sz="1800" dirty="0" smtClean="0"/>
              <a:t>Commission consultative Mantes-Evreux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>Mardi</a:t>
            </a:r>
            <a:r>
              <a:rPr lang="fr-FR" sz="1800" dirty="0"/>
              <a:t> </a:t>
            </a:r>
            <a:r>
              <a:rPr lang="fr-FR" sz="1800" dirty="0" smtClean="0"/>
              <a:t>22 mars 2016</a:t>
            </a:r>
            <a:endParaRPr lang="fr-FR" altLang="fr-FR" sz="1800" dirty="0" smtClean="0"/>
          </a:p>
        </p:txBody>
      </p:sp>
      <p:pic>
        <p:nvPicPr>
          <p:cNvPr id="5128" name="Picture 20" descr="Logo_LNP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_sncf_reseau_2015-01-09_15-29-52_3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5197792"/>
            <a:ext cx="1980248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Ouverture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>
                <a:solidFill>
                  <a:schemeClr val="accent1"/>
                </a:solidFill>
              </a:rPr>
              <a:t>Madame Anne LAPARRE-LACASSAGNE</a:t>
            </a:r>
            <a:r>
              <a:rPr lang="fr-FR" sz="2400" dirty="0" smtClean="0"/>
              <a:t> </a:t>
            </a:r>
            <a:endParaRPr lang="fr-FR" sz="2400" dirty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Secrétaire générale de la préfecture de l’Eure</a:t>
            </a: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7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3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208912" cy="4752527"/>
          </a:xfrm>
        </p:spPr>
        <p:txBody>
          <a:bodyPr/>
          <a:lstStyle/>
          <a:p>
            <a:pPr lvl="1" algn="just"/>
            <a:endParaRPr lang="fr-FR" sz="16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Monsieur Pierre-Yves BIET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/>
              <a:t>Chef de la mission ligne nouvelle Paris-Normandie</a:t>
            </a:r>
            <a:endParaRPr lang="fr-FR" sz="1800" dirty="0">
              <a:solidFill>
                <a:schemeClr val="accent1"/>
              </a:solidFill>
            </a:endParaRPr>
          </a:p>
          <a:p>
            <a:pPr lvl="1" algn="just"/>
            <a:endParaRPr lang="fr-FR" sz="1800" dirty="0" smtClean="0"/>
          </a:p>
          <a:p>
            <a:pPr lvl="1" algn="just"/>
            <a:endParaRPr lang="fr-FR" sz="1600" dirty="0" smtClean="0"/>
          </a:p>
          <a:p>
            <a:pPr marL="312738" lvl="1" indent="0" algn="just">
              <a:buNone/>
            </a:pPr>
            <a:endParaRPr lang="fr-FR" sz="1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7525" y="1664804"/>
            <a:ext cx="8122927" cy="414046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sz="2400" dirty="0" smtClean="0">
                <a:solidFill>
                  <a:schemeClr val="accent1"/>
                </a:solidFill>
              </a:rPr>
              <a:t>Madame Anne-Marie CHARVET </a:t>
            </a:r>
            <a:r>
              <a:rPr lang="fr-FR" sz="2000" dirty="0" smtClean="0"/>
              <a:t>– </a:t>
            </a:r>
            <a:r>
              <a:rPr lang="fr-FR" sz="2000" dirty="0"/>
              <a:t>G</a:t>
            </a:r>
            <a:r>
              <a:rPr lang="fr-FR" sz="2000" dirty="0" smtClean="0"/>
              <a:t>arante de la concertation pour l’étape 1 du projet de ligne nouvelle Paris-Normandie, a été nommée lors de la séance du 7 janvier 2015 par la commission nationale du débat public (CNDP).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2000" dirty="0" smtClean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fr-FR" sz="2000" b="0" dirty="0" smtClean="0"/>
              <a:t>Adresse postale</a:t>
            </a:r>
            <a:r>
              <a:rPr lang="fr-FR" sz="2000" b="0" dirty="0"/>
              <a:t>: </a:t>
            </a:r>
            <a:r>
              <a:rPr lang="fr-FR" sz="2000" dirty="0" smtClean="0">
                <a:solidFill>
                  <a:schemeClr val="accent1"/>
                </a:solidFill>
              </a:rPr>
              <a:t>	</a:t>
            </a:r>
            <a:r>
              <a:rPr lang="fr-FR" sz="2000" dirty="0"/>
              <a:t>47 rue de </a:t>
            </a:r>
            <a:r>
              <a:rPr lang="fr-FR" sz="2000" dirty="0" err="1"/>
              <a:t>Guidicelli</a:t>
            </a:r>
            <a:endParaRPr lang="fr-FR" sz="2000" dirty="0"/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fr-FR" sz="2000" dirty="0"/>
              <a:t>			13 007  Marseille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fr-FR" sz="2400" kern="1200" dirty="0" smtClean="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r>
              <a:rPr lang="fr-FR" sz="2000" b="0" kern="1200" dirty="0">
                <a:solidFill>
                  <a:schemeClr val="tx1"/>
                </a:solidFill>
              </a:rPr>
              <a:t>Mail : </a:t>
            </a:r>
            <a:r>
              <a:rPr lang="fr-FR" sz="2000" kern="1200" dirty="0">
                <a:solidFill>
                  <a:schemeClr val="tx1"/>
                </a:solidFill>
              </a:rPr>
              <a:t>			</a:t>
            </a:r>
            <a:r>
              <a:rPr lang="fr-FR" sz="2000" kern="1200" dirty="0" smtClean="0">
                <a:hlinkClick r:id="rId3"/>
              </a:rPr>
              <a:t>anne-marie-charvet@orange.fr</a:t>
            </a:r>
            <a:endParaRPr lang="fr-FR" sz="2000" kern="1200" dirty="0" smtClean="0"/>
          </a:p>
          <a:p>
            <a:endParaRPr lang="fr-FR" sz="1600" kern="12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 smtClean="0"/>
              <a:t>La garante de la concertation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1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>
                <a:solidFill>
                  <a:srgbClr val="000000"/>
                </a:solidFill>
              </a:rPr>
              <a:pPr/>
              <a:t>5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gray">
          <a:xfrm>
            <a:off x="165549" y="1532251"/>
            <a:ext cx="8748464" cy="4561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Rappel du contexte </a:t>
            </a: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PRESENTATION: définition du projet entre Mantes et </a:t>
            </a:r>
            <a:r>
              <a:rPr lang="fr-FR" kern="0" cap="all" dirty="0" smtClean="0">
                <a:solidFill>
                  <a:srgbClr val="000000"/>
                </a:solidFill>
              </a:rPr>
              <a:t>Évreux</a:t>
            </a:r>
            <a:endParaRPr lang="fr-FR" kern="0" cap="all" dirty="0" smtClean="0">
              <a:solidFill>
                <a:srgbClr val="000000"/>
              </a:solidFill>
            </a:endParaRP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Echanges et expressions</a:t>
            </a:r>
            <a:endParaRPr lang="fr-FR" kern="0" cap="all" dirty="0" smtClean="0">
              <a:solidFill>
                <a:srgbClr val="000000"/>
              </a:solidFill>
            </a:endParaRP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APPROPRIATION AUTOUR DE LA MAQUETTE 3D </a:t>
            </a:r>
            <a:r>
              <a:rPr lang="fr-FR" kern="0" cap="all" dirty="0" smtClean="0">
                <a:solidFill>
                  <a:srgbClr val="000000"/>
                </a:solidFill>
              </a:rPr>
              <a:t>et cartes papier</a:t>
            </a:r>
            <a:endParaRPr lang="fr-FR" kern="0" cap="all" dirty="0" smtClean="0">
              <a:solidFill>
                <a:srgbClr val="000000"/>
              </a:solidFill>
            </a:endParaRP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Echanges </a:t>
            </a:r>
            <a:r>
              <a:rPr lang="fr-FR" kern="0" cap="all" dirty="0">
                <a:solidFill>
                  <a:srgbClr val="000000"/>
                </a:solidFill>
              </a:rPr>
              <a:t>et </a:t>
            </a:r>
            <a:r>
              <a:rPr lang="fr-FR" kern="0" cap="all" dirty="0" smtClean="0">
                <a:solidFill>
                  <a:srgbClr val="000000"/>
                </a:solidFill>
              </a:rPr>
              <a:t>expressions</a:t>
            </a:r>
            <a:endParaRPr lang="fr-FR" kern="0" cap="all" dirty="0">
              <a:solidFill>
                <a:srgbClr val="000000"/>
              </a:solidFill>
            </a:endParaRPr>
          </a:p>
          <a:p>
            <a:pPr marL="655638" lvl="1" indent="-34290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+mj-lt"/>
              <a:buAutoNum type="arabicPeriod"/>
            </a:pPr>
            <a:r>
              <a:rPr lang="fr-FR" kern="0" cap="all" dirty="0" smtClean="0">
                <a:solidFill>
                  <a:srgbClr val="000000"/>
                </a:solidFill>
              </a:rPr>
              <a:t>SYNTHESE ET SUITE</a:t>
            </a:r>
            <a:endParaRPr lang="fr-FR" kern="0" cap="all" dirty="0">
              <a:solidFill>
                <a:srgbClr val="00B050"/>
              </a:solidFill>
            </a:endParaRPr>
          </a:p>
          <a:p>
            <a:pPr marL="312738" lvl="1" indent="0">
              <a:spcBef>
                <a:spcPts val="600"/>
              </a:spcBef>
              <a:spcAft>
                <a:spcPts val="1800"/>
              </a:spcAft>
              <a:buClr>
                <a:srgbClr val="FA1035"/>
              </a:buClr>
              <a:buFont typeface="Wingdings" charset="0"/>
              <a:buNone/>
            </a:pPr>
            <a:r>
              <a:rPr lang="fr-FR" kern="0" cap="all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60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6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388229" cy="3284538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Rappel du contexte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fr-FR" dirty="0" smtClean="0"/>
          </a:p>
          <a:p>
            <a:pPr>
              <a:defRPr/>
            </a:pPr>
            <a:r>
              <a:rPr lang="fr-FR" dirty="0" smtClean="0"/>
              <a:t>Chapitre 1</a:t>
            </a:r>
            <a:endParaRPr lang="fr-FR" dirty="0"/>
          </a:p>
          <a:p>
            <a:pPr marL="0" indent="0">
              <a:buFont typeface="Wingdings" charset="0"/>
              <a:buNone/>
              <a:defRPr/>
            </a:pP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6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_LNPN_\02_Etudes Prealables EUP\2013_10_10_Options web\2014_12_06_LNPN_CARTE_COM_projet cible et sections prioritaires_sans_calplinn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6" y="974118"/>
            <a:ext cx="8445890" cy="508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7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dirty="0"/>
              <a:t>Un projet en 2 phases: 3 sections prioritaires </a:t>
            </a:r>
            <a:br>
              <a:rPr lang="fr-FR" sz="2000" dirty="0"/>
            </a:br>
            <a:r>
              <a:rPr lang="fr-FR" sz="2000" dirty="0"/>
              <a:t>puis le projet cible</a:t>
            </a:r>
            <a:endParaRPr lang="fr-FR" sz="22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7940675" cy="4752527"/>
          </a:xfrm>
        </p:spPr>
        <p:txBody>
          <a:bodyPr/>
          <a:lstStyle/>
          <a:p>
            <a:pPr marL="655638" lvl="1" indent="-342900">
              <a:buFont typeface="+mj-lt"/>
              <a:buAutoNum type="arabicPeriod"/>
            </a:pPr>
            <a:endParaRPr lang="fr-FR" dirty="0" smtClean="0"/>
          </a:p>
          <a:p>
            <a:pPr lvl="1"/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 bwMode="gray">
          <a:xfrm>
            <a:off x="-103506" y="872716"/>
            <a:ext cx="895998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076325" lvl="1" indent="0">
              <a:buNone/>
            </a:pPr>
            <a:endParaRPr lang="fr-FR" sz="1200" b="0" kern="0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7560332" y="1412776"/>
            <a:ext cx="94288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Projet cible</a:t>
            </a:r>
            <a:endParaRPr lang="fr-FR" sz="1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7551189" y="1111435"/>
            <a:ext cx="126669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Projet prioritaire</a:t>
            </a:r>
            <a:endParaRPr lang="fr-FR" sz="1200" dirty="0"/>
          </a:p>
        </p:txBody>
      </p:sp>
      <p:sp>
        <p:nvSpPr>
          <p:cNvPr id="20" name="Forme libre 19"/>
          <p:cNvSpPr/>
          <p:nvPr/>
        </p:nvSpPr>
        <p:spPr bwMode="auto">
          <a:xfrm flipV="1">
            <a:off x="6841805" y="4875614"/>
            <a:ext cx="1795385" cy="788319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6 w 1540304"/>
              <a:gd name="connsiteY0" fmla="*/ 829202 h 1052198"/>
              <a:gd name="connsiteX1" fmla="*/ 903836 w 1540304"/>
              <a:gd name="connsiteY1" fmla="*/ 963829 h 1052198"/>
              <a:gd name="connsiteX2" fmla="*/ 1540304 w 1540304"/>
              <a:gd name="connsiteY2" fmla="*/ 0 h 1052198"/>
              <a:gd name="connsiteX0" fmla="*/ 0 w 1540148"/>
              <a:gd name="connsiteY0" fmla="*/ 829202 h 829202"/>
              <a:gd name="connsiteX1" fmla="*/ 1540148 w 1540148"/>
              <a:gd name="connsiteY1" fmla="*/ 0 h 829202"/>
              <a:gd name="connsiteX0" fmla="*/ 0 w 1540148"/>
              <a:gd name="connsiteY0" fmla="*/ 829202 h 846468"/>
              <a:gd name="connsiteX1" fmla="*/ 1540148 w 1540148"/>
              <a:gd name="connsiteY1" fmla="*/ 0 h 846468"/>
              <a:gd name="connsiteX0" fmla="*/ 0 w 1540148"/>
              <a:gd name="connsiteY0" fmla="*/ 829202 h 877665"/>
              <a:gd name="connsiteX1" fmla="*/ 1540148 w 1540148"/>
              <a:gd name="connsiteY1" fmla="*/ 0 h 877665"/>
              <a:gd name="connsiteX0" fmla="*/ 0 w 1540148"/>
              <a:gd name="connsiteY0" fmla="*/ 829202 h 944881"/>
              <a:gd name="connsiteX1" fmla="*/ 1540148 w 1540148"/>
              <a:gd name="connsiteY1" fmla="*/ 0 h 944881"/>
              <a:gd name="connsiteX0" fmla="*/ 0 w 1652355"/>
              <a:gd name="connsiteY0" fmla="*/ 869294 h 978514"/>
              <a:gd name="connsiteX1" fmla="*/ 1652355 w 1652355"/>
              <a:gd name="connsiteY1" fmla="*/ 0 h 978514"/>
              <a:gd name="connsiteX0" fmla="*/ 0 w 1652355"/>
              <a:gd name="connsiteY0" fmla="*/ 869294 h 1036935"/>
              <a:gd name="connsiteX1" fmla="*/ 1652355 w 1652355"/>
              <a:gd name="connsiteY1" fmla="*/ 0 h 103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2355" h="1036935">
                <a:moveTo>
                  <a:pt x="0" y="869294"/>
                </a:moveTo>
                <a:cubicBezTo>
                  <a:pt x="618577" y="1164212"/>
                  <a:pt x="1321309" y="1178484"/>
                  <a:pt x="1652355" y="0"/>
                </a:cubicBezTo>
              </a:path>
            </a:pathLst>
          </a:custGeom>
          <a:noFill/>
          <a:ln w="635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Forme libre 22"/>
          <p:cNvSpPr/>
          <p:nvPr/>
        </p:nvSpPr>
        <p:spPr bwMode="auto">
          <a:xfrm flipV="1">
            <a:off x="5430779" y="4632321"/>
            <a:ext cx="1329164" cy="370478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7 w 1540305"/>
              <a:gd name="connsiteY0" fmla="*/ 829202 h 1085721"/>
              <a:gd name="connsiteX1" fmla="*/ 903837 w 1540305"/>
              <a:gd name="connsiteY1" fmla="*/ 963829 h 1085721"/>
              <a:gd name="connsiteX2" fmla="*/ 1540305 w 1540305"/>
              <a:gd name="connsiteY2" fmla="*/ 0 h 1085721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311 w 1415817"/>
              <a:gd name="connsiteY0" fmla="*/ 557895 h 1084966"/>
              <a:gd name="connsiteX1" fmla="*/ 779349 w 1415817"/>
              <a:gd name="connsiteY1" fmla="*/ 963829 h 1084966"/>
              <a:gd name="connsiteX2" fmla="*/ 1415817 w 1415817"/>
              <a:gd name="connsiteY2" fmla="*/ 0 h 1084966"/>
              <a:gd name="connsiteX0" fmla="*/ 0 w 1415506"/>
              <a:gd name="connsiteY0" fmla="*/ 557895 h 557894"/>
              <a:gd name="connsiteX1" fmla="*/ 1415506 w 1415506"/>
              <a:gd name="connsiteY1" fmla="*/ 0 h 557894"/>
              <a:gd name="connsiteX0" fmla="*/ 0 w 1415506"/>
              <a:gd name="connsiteY0" fmla="*/ 557895 h 796348"/>
              <a:gd name="connsiteX1" fmla="*/ 1415506 w 1415506"/>
              <a:gd name="connsiteY1" fmla="*/ 0 h 796348"/>
              <a:gd name="connsiteX0" fmla="*/ 0 w 1415506"/>
              <a:gd name="connsiteY0" fmla="*/ 557895 h 928637"/>
              <a:gd name="connsiteX1" fmla="*/ 1415506 w 1415506"/>
              <a:gd name="connsiteY1" fmla="*/ 0 h 928637"/>
              <a:gd name="connsiteX0" fmla="*/ 0 w 1415506"/>
              <a:gd name="connsiteY0" fmla="*/ 557895 h 1019510"/>
              <a:gd name="connsiteX1" fmla="*/ 1415506 w 1415506"/>
              <a:gd name="connsiteY1" fmla="*/ 0 h 1019510"/>
              <a:gd name="connsiteX0" fmla="*/ 0 w 1415506"/>
              <a:gd name="connsiteY0" fmla="*/ 557895 h 1170815"/>
              <a:gd name="connsiteX1" fmla="*/ 1415506 w 1415506"/>
              <a:gd name="connsiteY1" fmla="*/ 0 h 1170815"/>
              <a:gd name="connsiteX0" fmla="*/ 0 w 1571890"/>
              <a:gd name="connsiteY0" fmla="*/ 621113 h 1212565"/>
              <a:gd name="connsiteX1" fmla="*/ 1571890 w 1571890"/>
              <a:gd name="connsiteY1" fmla="*/ 0 h 1212565"/>
              <a:gd name="connsiteX0" fmla="*/ 0 w 1571890"/>
              <a:gd name="connsiteY0" fmla="*/ 621113 h 1254030"/>
              <a:gd name="connsiteX1" fmla="*/ 1571890 w 1571890"/>
              <a:gd name="connsiteY1" fmla="*/ 0 h 1254030"/>
              <a:gd name="connsiteX0" fmla="*/ 0 w 1672423"/>
              <a:gd name="connsiteY0" fmla="*/ 715939 h 1319069"/>
              <a:gd name="connsiteX1" fmla="*/ 1672423 w 1672423"/>
              <a:gd name="connsiteY1" fmla="*/ 0 h 131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2423" h="1319069">
                <a:moveTo>
                  <a:pt x="0" y="715939"/>
                </a:moveTo>
                <a:cubicBezTo>
                  <a:pt x="446328" y="1872812"/>
                  <a:pt x="1401934" y="1216930"/>
                  <a:pt x="1672423" y="0"/>
                </a:cubicBezTo>
              </a:path>
            </a:pathLst>
          </a:custGeom>
          <a:noFill/>
          <a:ln w="635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635497" y="4650588"/>
            <a:ext cx="858579" cy="306467"/>
          </a:xfrm>
          <a:prstGeom prst="round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-5’ à -10’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030390" y="4384814"/>
            <a:ext cx="432000" cy="306467"/>
          </a:xfrm>
          <a:prstGeom prst="round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-10’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5" name="Forme libre 34"/>
          <p:cNvSpPr/>
          <p:nvPr/>
        </p:nvSpPr>
        <p:spPr bwMode="auto">
          <a:xfrm rot="3398307" flipV="1">
            <a:off x="4589432" y="3641353"/>
            <a:ext cx="1397334" cy="696789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7 w 1540305"/>
              <a:gd name="connsiteY0" fmla="*/ 829202 h 1085721"/>
              <a:gd name="connsiteX1" fmla="*/ 903837 w 1540305"/>
              <a:gd name="connsiteY1" fmla="*/ 963829 h 1085721"/>
              <a:gd name="connsiteX2" fmla="*/ 1540305 w 1540305"/>
              <a:gd name="connsiteY2" fmla="*/ 0 h 1085721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311 w 1415817"/>
              <a:gd name="connsiteY0" fmla="*/ 557895 h 1084966"/>
              <a:gd name="connsiteX1" fmla="*/ 779349 w 1415817"/>
              <a:gd name="connsiteY1" fmla="*/ 963829 h 1084966"/>
              <a:gd name="connsiteX2" fmla="*/ 1415817 w 1415817"/>
              <a:gd name="connsiteY2" fmla="*/ 0 h 1084966"/>
              <a:gd name="connsiteX0" fmla="*/ 0 w 1415506"/>
              <a:gd name="connsiteY0" fmla="*/ 557895 h 557894"/>
              <a:gd name="connsiteX1" fmla="*/ 1415506 w 1415506"/>
              <a:gd name="connsiteY1" fmla="*/ 0 h 557894"/>
              <a:gd name="connsiteX0" fmla="*/ 0 w 1415506"/>
              <a:gd name="connsiteY0" fmla="*/ 557895 h 796348"/>
              <a:gd name="connsiteX1" fmla="*/ 1415506 w 1415506"/>
              <a:gd name="connsiteY1" fmla="*/ 0 h 796348"/>
              <a:gd name="connsiteX0" fmla="*/ 0 w 1415506"/>
              <a:gd name="connsiteY0" fmla="*/ 557895 h 928637"/>
              <a:gd name="connsiteX1" fmla="*/ 1415506 w 1415506"/>
              <a:gd name="connsiteY1" fmla="*/ 0 h 928637"/>
              <a:gd name="connsiteX0" fmla="*/ 0 w 1435203"/>
              <a:gd name="connsiteY0" fmla="*/ 626920 h 978011"/>
              <a:gd name="connsiteX1" fmla="*/ 1435203 w 1435203"/>
              <a:gd name="connsiteY1" fmla="*/ 0 h 978011"/>
              <a:gd name="connsiteX0" fmla="*/ 0 w 1435203"/>
              <a:gd name="connsiteY0" fmla="*/ 626920 h 626919"/>
              <a:gd name="connsiteX1" fmla="*/ 1435203 w 1435203"/>
              <a:gd name="connsiteY1" fmla="*/ 0 h 626919"/>
              <a:gd name="connsiteX0" fmla="*/ 0 w 1435203"/>
              <a:gd name="connsiteY0" fmla="*/ 626920 h 626920"/>
              <a:gd name="connsiteX1" fmla="*/ 1435203 w 1435203"/>
              <a:gd name="connsiteY1" fmla="*/ 0 h 626920"/>
              <a:gd name="connsiteX0" fmla="*/ 0 w 1435203"/>
              <a:gd name="connsiteY0" fmla="*/ 634206 h 634206"/>
              <a:gd name="connsiteX1" fmla="*/ 1435203 w 1435203"/>
              <a:gd name="connsiteY1" fmla="*/ 7286 h 634206"/>
              <a:gd name="connsiteX0" fmla="*/ 0 w 1435203"/>
              <a:gd name="connsiteY0" fmla="*/ 626920 h 626920"/>
              <a:gd name="connsiteX1" fmla="*/ 1435203 w 1435203"/>
              <a:gd name="connsiteY1" fmla="*/ 0 h 626920"/>
              <a:gd name="connsiteX0" fmla="*/ 0 w 1435203"/>
              <a:gd name="connsiteY0" fmla="*/ 626920 h 682989"/>
              <a:gd name="connsiteX1" fmla="*/ 1435203 w 1435203"/>
              <a:gd name="connsiteY1" fmla="*/ 0 h 682989"/>
              <a:gd name="connsiteX0" fmla="*/ 0 w 1435203"/>
              <a:gd name="connsiteY0" fmla="*/ 626920 h 709039"/>
              <a:gd name="connsiteX1" fmla="*/ 1435203 w 1435203"/>
              <a:gd name="connsiteY1" fmla="*/ 0 h 709039"/>
              <a:gd name="connsiteX0" fmla="*/ 0 w 1374697"/>
              <a:gd name="connsiteY0" fmla="*/ 785301 h 845821"/>
              <a:gd name="connsiteX1" fmla="*/ 1374697 w 1374697"/>
              <a:gd name="connsiteY1" fmla="*/ 0 h 845821"/>
              <a:gd name="connsiteX0" fmla="*/ 0 w 1334304"/>
              <a:gd name="connsiteY0" fmla="*/ 876334 h 928452"/>
              <a:gd name="connsiteX1" fmla="*/ 1334304 w 1334304"/>
              <a:gd name="connsiteY1" fmla="*/ 0 h 928452"/>
              <a:gd name="connsiteX0" fmla="*/ 0 w 1284597"/>
              <a:gd name="connsiteY0" fmla="*/ 900268 h 950517"/>
              <a:gd name="connsiteX1" fmla="*/ 1284597 w 1284597"/>
              <a:gd name="connsiteY1" fmla="*/ 0 h 95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4597" h="950517">
                <a:moveTo>
                  <a:pt x="0" y="900268"/>
                </a:moveTo>
                <a:cubicBezTo>
                  <a:pt x="499812" y="1102930"/>
                  <a:pt x="874184" y="670490"/>
                  <a:pt x="1284597" y="0"/>
                </a:cubicBezTo>
              </a:path>
            </a:pathLst>
          </a:custGeom>
          <a:noFill/>
          <a:ln w="63500" cap="flat" cmpd="sng" algn="ctr">
            <a:solidFill>
              <a:srgbClr val="FB3F5E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Forme libre 35"/>
          <p:cNvSpPr/>
          <p:nvPr/>
        </p:nvSpPr>
        <p:spPr bwMode="auto">
          <a:xfrm rot="10455170" flipV="1">
            <a:off x="3697321" y="4174706"/>
            <a:ext cx="1559313" cy="670367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7 w 1540305"/>
              <a:gd name="connsiteY0" fmla="*/ 829202 h 1085721"/>
              <a:gd name="connsiteX1" fmla="*/ 903837 w 1540305"/>
              <a:gd name="connsiteY1" fmla="*/ 963829 h 1085721"/>
              <a:gd name="connsiteX2" fmla="*/ 1540305 w 1540305"/>
              <a:gd name="connsiteY2" fmla="*/ 0 h 1085721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311 w 1415817"/>
              <a:gd name="connsiteY0" fmla="*/ 557895 h 1084966"/>
              <a:gd name="connsiteX1" fmla="*/ 779349 w 1415817"/>
              <a:gd name="connsiteY1" fmla="*/ 963829 h 1084966"/>
              <a:gd name="connsiteX2" fmla="*/ 1415817 w 1415817"/>
              <a:gd name="connsiteY2" fmla="*/ 0 h 1084966"/>
              <a:gd name="connsiteX0" fmla="*/ 0 w 1415506"/>
              <a:gd name="connsiteY0" fmla="*/ 557895 h 557894"/>
              <a:gd name="connsiteX1" fmla="*/ 1415506 w 1415506"/>
              <a:gd name="connsiteY1" fmla="*/ 0 h 557894"/>
              <a:gd name="connsiteX0" fmla="*/ 0 w 1415506"/>
              <a:gd name="connsiteY0" fmla="*/ 557895 h 796348"/>
              <a:gd name="connsiteX1" fmla="*/ 1415506 w 1415506"/>
              <a:gd name="connsiteY1" fmla="*/ 0 h 796348"/>
              <a:gd name="connsiteX0" fmla="*/ 0 w 1415506"/>
              <a:gd name="connsiteY0" fmla="*/ 557895 h 928637"/>
              <a:gd name="connsiteX1" fmla="*/ 1415506 w 1415506"/>
              <a:gd name="connsiteY1" fmla="*/ 0 h 928637"/>
              <a:gd name="connsiteX0" fmla="*/ 0 w 1429917"/>
              <a:gd name="connsiteY0" fmla="*/ 841837 h 1141359"/>
              <a:gd name="connsiteX1" fmla="*/ 1429917 w 1429917"/>
              <a:gd name="connsiteY1" fmla="*/ 0 h 1141359"/>
              <a:gd name="connsiteX0" fmla="*/ 0 w 1433420"/>
              <a:gd name="connsiteY0" fmla="*/ 775037 h 1089169"/>
              <a:gd name="connsiteX1" fmla="*/ 1433420 w 1433420"/>
              <a:gd name="connsiteY1" fmla="*/ 0 h 1089169"/>
              <a:gd name="connsiteX0" fmla="*/ 0 w 1433420"/>
              <a:gd name="connsiteY0" fmla="*/ 775037 h 775036"/>
              <a:gd name="connsiteX1" fmla="*/ 1433420 w 1433420"/>
              <a:gd name="connsiteY1" fmla="*/ 0 h 775036"/>
              <a:gd name="connsiteX0" fmla="*/ 0 w 1433420"/>
              <a:gd name="connsiteY0" fmla="*/ 1202208 h 1202209"/>
              <a:gd name="connsiteX1" fmla="*/ 1433420 w 1433420"/>
              <a:gd name="connsiteY1" fmla="*/ 427171 h 1202209"/>
              <a:gd name="connsiteX0" fmla="*/ 0 w 1450279"/>
              <a:gd name="connsiteY0" fmla="*/ 1145292 h 1145292"/>
              <a:gd name="connsiteX1" fmla="*/ 1450279 w 1450279"/>
              <a:gd name="connsiteY1" fmla="*/ 468216 h 1145292"/>
              <a:gd name="connsiteX0" fmla="*/ 0 w 1444440"/>
              <a:gd name="connsiteY0" fmla="*/ 1219361 h 1219361"/>
              <a:gd name="connsiteX1" fmla="*/ 1444440 w 1444440"/>
              <a:gd name="connsiteY1" fmla="*/ 415955 h 1219361"/>
              <a:gd name="connsiteX0" fmla="*/ 0 w 1444440"/>
              <a:gd name="connsiteY0" fmla="*/ 1232416 h 1232416"/>
              <a:gd name="connsiteX1" fmla="*/ 1444440 w 1444440"/>
              <a:gd name="connsiteY1" fmla="*/ 429010 h 1232416"/>
              <a:gd name="connsiteX0" fmla="*/ 0 w 1426450"/>
              <a:gd name="connsiteY0" fmla="*/ 1237842 h 1237841"/>
              <a:gd name="connsiteX1" fmla="*/ 1426450 w 1426450"/>
              <a:gd name="connsiteY1" fmla="*/ 425616 h 1237841"/>
              <a:gd name="connsiteX0" fmla="*/ 0 w 1426450"/>
              <a:gd name="connsiteY0" fmla="*/ 1227031 h 1227032"/>
              <a:gd name="connsiteX1" fmla="*/ 1426450 w 1426450"/>
              <a:gd name="connsiteY1" fmla="*/ 414805 h 1227032"/>
              <a:gd name="connsiteX0" fmla="*/ 0 w 1426450"/>
              <a:gd name="connsiteY0" fmla="*/ 1220313 h 1220312"/>
              <a:gd name="connsiteX1" fmla="*/ 1426450 w 1426450"/>
              <a:gd name="connsiteY1" fmla="*/ 408087 h 1220312"/>
              <a:gd name="connsiteX0" fmla="*/ 0 w 1260140"/>
              <a:gd name="connsiteY0" fmla="*/ 1253705 h 1253706"/>
              <a:gd name="connsiteX1" fmla="*/ 1260140 w 1260140"/>
              <a:gd name="connsiteY1" fmla="*/ 388725 h 1253706"/>
              <a:gd name="connsiteX0" fmla="*/ 0 w 1260140"/>
              <a:gd name="connsiteY0" fmla="*/ 1229318 h 1229317"/>
              <a:gd name="connsiteX1" fmla="*/ 1260140 w 1260140"/>
              <a:gd name="connsiteY1" fmla="*/ 364338 h 1229317"/>
              <a:gd name="connsiteX0" fmla="*/ 0 w 1193269"/>
              <a:gd name="connsiteY0" fmla="*/ 1117008 h 1117008"/>
              <a:gd name="connsiteX1" fmla="*/ 1193269 w 1193269"/>
              <a:gd name="connsiteY1" fmla="*/ 430224 h 111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3269" h="1117008">
                <a:moveTo>
                  <a:pt x="0" y="1117008"/>
                </a:moveTo>
                <a:cubicBezTo>
                  <a:pt x="163860" y="-333966"/>
                  <a:pt x="912816" y="-149844"/>
                  <a:pt x="1193269" y="430224"/>
                </a:cubicBezTo>
              </a:path>
            </a:pathLst>
          </a:custGeom>
          <a:noFill/>
          <a:ln w="63500" cap="flat" cmpd="sng" algn="ctr">
            <a:solidFill>
              <a:srgbClr val="FB3F5E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Forme libre 36"/>
          <p:cNvSpPr/>
          <p:nvPr/>
        </p:nvSpPr>
        <p:spPr bwMode="auto">
          <a:xfrm rot="10455170" flipV="1">
            <a:off x="3576722" y="3294384"/>
            <a:ext cx="1564914" cy="1153456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7 w 1540305"/>
              <a:gd name="connsiteY0" fmla="*/ 829202 h 1085721"/>
              <a:gd name="connsiteX1" fmla="*/ 903837 w 1540305"/>
              <a:gd name="connsiteY1" fmla="*/ 963829 h 1085721"/>
              <a:gd name="connsiteX2" fmla="*/ 1540305 w 1540305"/>
              <a:gd name="connsiteY2" fmla="*/ 0 h 1085721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311 w 1415817"/>
              <a:gd name="connsiteY0" fmla="*/ 557895 h 1084966"/>
              <a:gd name="connsiteX1" fmla="*/ 779349 w 1415817"/>
              <a:gd name="connsiteY1" fmla="*/ 963829 h 1084966"/>
              <a:gd name="connsiteX2" fmla="*/ 1415817 w 1415817"/>
              <a:gd name="connsiteY2" fmla="*/ 0 h 1084966"/>
              <a:gd name="connsiteX0" fmla="*/ 0 w 1415506"/>
              <a:gd name="connsiteY0" fmla="*/ 557895 h 557894"/>
              <a:gd name="connsiteX1" fmla="*/ 1415506 w 1415506"/>
              <a:gd name="connsiteY1" fmla="*/ 0 h 557894"/>
              <a:gd name="connsiteX0" fmla="*/ 0 w 1415506"/>
              <a:gd name="connsiteY0" fmla="*/ 557895 h 796348"/>
              <a:gd name="connsiteX1" fmla="*/ 1415506 w 1415506"/>
              <a:gd name="connsiteY1" fmla="*/ 0 h 796348"/>
              <a:gd name="connsiteX0" fmla="*/ 0 w 1415506"/>
              <a:gd name="connsiteY0" fmla="*/ 557895 h 928637"/>
              <a:gd name="connsiteX1" fmla="*/ 1415506 w 1415506"/>
              <a:gd name="connsiteY1" fmla="*/ 0 h 928637"/>
              <a:gd name="connsiteX0" fmla="*/ 0 w 1429917"/>
              <a:gd name="connsiteY0" fmla="*/ 841837 h 1141359"/>
              <a:gd name="connsiteX1" fmla="*/ 1429917 w 1429917"/>
              <a:gd name="connsiteY1" fmla="*/ 0 h 1141359"/>
              <a:gd name="connsiteX0" fmla="*/ 0 w 1433420"/>
              <a:gd name="connsiteY0" fmla="*/ 775037 h 1089169"/>
              <a:gd name="connsiteX1" fmla="*/ 1433420 w 1433420"/>
              <a:gd name="connsiteY1" fmla="*/ 0 h 1089169"/>
              <a:gd name="connsiteX0" fmla="*/ 0 w 1433420"/>
              <a:gd name="connsiteY0" fmla="*/ 775037 h 775036"/>
              <a:gd name="connsiteX1" fmla="*/ 1433420 w 1433420"/>
              <a:gd name="connsiteY1" fmla="*/ 0 h 775036"/>
              <a:gd name="connsiteX0" fmla="*/ 0 w 1433420"/>
              <a:gd name="connsiteY0" fmla="*/ 1202208 h 1202209"/>
              <a:gd name="connsiteX1" fmla="*/ 1433420 w 1433420"/>
              <a:gd name="connsiteY1" fmla="*/ 427171 h 1202209"/>
              <a:gd name="connsiteX0" fmla="*/ 0 w 1450279"/>
              <a:gd name="connsiteY0" fmla="*/ 1145292 h 1145292"/>
              <a:gd name="connsiteX1" fmla="*/ 1450279 w 1450279"/>
              <a:gd name="connsiteY1" fmla="*/ 468216 h 1145292"/>
              <a:gd name="connsiteX0" fmla="*/ 0 w 1730898"/>
              <a:gd name="connsiteY0" fmla="*/ 713496 h 1140594"/>
              <a:gd name="connsiteX1" fmla="*/ 1730898 w 1730898"/>
              <a:gd name="connsiteY1" fmla="*/ 1140594 h 1140594"/>
              <a:gd name="connsiteX0" fmla="*/ 103 w 1731001"/>
              <a:gd name="connsiteY0" fmla="*/ 0 h 692126"/>
              <a:gd name="connsiteX1" fmla="*/ 1731001 w 1731001"/>
              <a:gd name="connsiteY1" fmla="*/ 427098 h 692126"/>
              <a:gd name="connsiteX0" fmla="*/ 169 w 1160481"/>
              <a:gd name="connsiteY0" fmla="*/ 0 h 1504481"/>
              <a:gd name="connsiteX1" fmla="*/ 1160481 w 1160481"/>
              <a:gd name="connsiteY1" fmla="*/ 1504480 h 1504481"/>
              <a:gd name="connsiteX0" fmla="*/ 196 w 1160508"/>
              <a:gd name="connsiteY0" fmla="*/ 0 h 1504480"/>
              <a:gd name="connsiteX1" fmla="*/ 1160508 w 1160508"/>
              <a:gd name="connsiteY1" fmla="*/ 1504480 h 1504480"/>
              <a:gd name="connsiteX0" fmla="*/ 37513 w 1197825"/>
              <a:gd name="connsiteY0" fmla="*/ 0 h 1504480"/>
              <a:gd name="connsiteX1" fmla="*/ 1197825 w 1197825"/>
              <a:gd name="connsiteY1" fmla="*/ 1504480 h 1504480"/>
              <a:gd name="connsiteX0" fmla="*/ 0 w 1160312"/>
              <a:gd name="connsiteY0" fmla="*/ 0 h 1504480"/>
              <a:gd name="connsiteX1" fmla="*/ 1160312 w 1160312"/>
              <a:gd name="connsiteY1" fmla="*/ 1504480 h 1504480"/>
              <a:gd name="connsiteX0" fmla="*/ 0 w 1160312"/>
              <a:gd name="connsiteY0" fmla="*/ 0 h 1504480"/>
              <a:gd name="connsiteX1" fmla="*/ 1160312 w 1160312"/>
              <a:gd name="connsiteY1" fmla="*/ 1504480 h 1504480"/>
              <a:gd name="connsiteX0" fmla="*/ 0 w 1197555"/>
              <a:gd name="connsiteY0" fmla="*/ 0 h 1693826"/>
              <a:gd name="connsiteX1" fmla="*/ 1197555 w 1197555"/>
              <a:gd name="connsiteY1" fmla="*/ 1693826 h 1693826"/>
              <a:gd name="connsiteX0" fmla="*/ 0 w 1197555"/>
              <a:gd name="connsiteY0" fmla="*/ 0 h 1693826"/>
              <a:gd name="connsiteX1" fmla="*/ 1197555 w 1197555"/>
              <a:gd name="connsiteY1" fmla="*/ 1693826 h 1693826"/>
              <a:gd name="connsiteX0" fmla="*/ 0 w 1197555"/>
              <a:gd name="connsiteY0" fmla="*/ 0 h 1693826"/>
              <a:gd name="connsiteX1" fmla="*/ 1197555 w 1197555"/>
              <a:gd name="connsiteY1" fmla="*/ 1693826 h 169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7555" h="1693826">
                <a:moveTo>
                  <a:pt x="0" y="0"/>
                </a:moveTo>
                <a:cubicBezTo>
                  <a:pt x="609088" y="176884"/>
                  <a:pt x="1105944" y="938563"/>
                  <a:pt x="1197555" y="1693826"/>
                </a:cubicBezTo>
              </a:path>
            </a:pathLst>
          </a:custGeom>
          <a:noFill/>
          <a:ln w="63500" cap="flat" cmpd="sng" algn="ctr">
            <a:solidFill>
              <a:srgbClr val="FB3F5E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Forme libre 37"/>
          <p:cNvSpPr/>
          <p:nvPr/>
        </p:nvSpPr>
        <p:spPr bwMode="auto">
          <a:xfrm rot="3736754" flipV="1">
            <a:off x="4390791" y="2222053"/>
            <a:ext cx="996393" cy="388567"/>
          </a:xfrm>
          <a:custGeom>
            <a:avLst/>
            <a:gdLst>
              <a:gd name="connsiteX0" fmla="*/ 0 w 2139193"/>
              <a:gd name="connsiteY0" fmla="*/ 0 h 1535186"/>
              <a:gd name="connsiteX1" fmla="*/ 1795244 w 2139193"/>
              <a:gd name="connsiteY1" fmla="*/ 587230 h 1535186"/>
              <a:gd name="connsiteX2" fmla="*/ 2139193 w 2139193"/>
              <a:gd name="connsiteY2" fmla="*/ 1535186 h 1535186"/>
              <a:gd name="connsiteX0" fmla="*/ 0 w 1888223"/>
              <a:gd name="connsiteY0" fmla="*/ 0 h 604225"/>
              <a:gd name="connsiteX1" fmla="*/ 1795244 w 1888223"/>
              <a:gd name="connsiteY1" fmla="*/ 587230 h 604225"/>
              <a:gd name="connsiteX2" fmla="*/ 1728132 w 1888223"/>
              <a:gd name="connsiteY2" fmla="*/ 545285 h 604225"/>
              <a:gd name="connsiteX0" fmla="*/ 0 w 1728132"/>
              <a:gd name="connsiteY0" fmla="*/ 99594 h 644879"/>
              <a:gd name="connsiteX1" fmla="*/ 1057013 w 1728132"/>
              <a:gd name="connsiteY1" fmla="*/ 15705 h 644879"/>
              <a:gd name="connsiteX2" fmla="*/ 1728132 w 1728132"/>
              <a:gd name="connsiteY2" fmla="*/ 644879 h 644879"/>
              <a:gd name="connsiteX0" fmla="*/ 0 w 1728132"/>
              <a:gd name="connsiteY0" fmla="*/ 113128 h 658413"/>
              <a:gd name="connsiteX1" fmla="*/ 1057013 w 1728132"/>
              <a:gd name="connsiteY1" fmla="*/ 29239 h 658413"/>
              <a:gd name="connsiteX2" fmla="*/ 1728132 w 1728132"/>
              <a:gd name="connsiteY2" fmla="*/ 658413 h 658413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1803633"/>
              <a:gd name="connsiteY0" fmla="*/ 114275 h 676338"/>
              <a:gd name="connsiteX1" fmla="*/ 1057013 w 1803633"/>
              <a:gd name="connsiteY1" fmla="*/ 30386 h 676338"/>
              <a:gd name="connsiteX2" fmla="*/ 1803633 w 1803633"/>
              <a:gd name="connsiteY2" fmla="*/ 676338 h 676338"/>
              <a:gd name="connsiteX0" fmla="*/ 0 w 3213333"/>
              <a:gd name="connsiteY0" fmla="*/ 9990 h 781603"/>
              <a:gd name="connsiteX1" fmla="*/ 2466713 w 3213333"/>
              <a:gd name="connsiteY1" fmla="*/ 135651 h 781603"/>
              <a:gd name="connsiteX2" fmla="*/ 3213333 w 3213333"/>
              <a:gd name="connsiteY2" fmla="*/ 781603 h 781603"/>
              <a:gd name="connsiteX0" fmla="*/ 0 w 3213333"/>
              <a:gd name="connsiteY0" fmla="*/ 139632 h 911245"/>
              <a:gd name="connsiteX1" fmla="*/ 1698363 w 3213333"/>
              <a:gd name="connsiteY1" fmla="*/ 43043 h 911245"/>
              <a:gd name="connsiteX2" fmla="*/ 3213333 w 3213333"/>
              <a:gd name="connsiteY2" fmla="*/ 911245 h 911245"/>
              <a:gd name="connsiteX0" fmla="*/ 0 w 3213333"/>
              <a:gd name="connsiteY0" fmla="*/ 224300 h 995913"/>
              <a:gd name="connsiteX1" fmla="*/ 1717413 w 3213333"/>
              <a:gd name="connsiteY1" fmla="*/ 32461 h 995913"/>
              <a:gd name="connsiteX2" fmla="*/ 3213333 w 3213333"/>
              <a:gd name="connsiteY2" fmla="*/ 995913 h 995913"/>
              <a:gd name="connsiteX0" fmla="*/ 0 w 3213333"/>
              <a:gd name="connsiteY0" fmla="*/ 736 h 866735"/>
              <a:gd name="connsiteX1" fmla="*/ 1163739 w 3213333"/>
              <a:gd name="connsiteY1" fmla="*/ 840743 h 866735"/>
              <a:gd name="connsiteX2" fmla="*/ 3213333 w 3213333"/>
              <a:gd name="connsiteY2" fmla="*/ 772349 h 866735"/>
              <a:gd name="connsiteX0" fmla="*/ 127 w 3213460"/>
              <a:gd name="connsiteY0" fmla="*/ 0 h 865999"/>
              <a:gd name="connsiteX1" fmla="*/ 1163866 w 3213460"/>
              <a:gd name="connsiteY1" fmla="*/ 840007 h 865999"/>
              <a:gd name="connsiteX2" fmla="*/ 3213460 w 3213460"/>
              <a:gd name="connsiteY2" fmla="*/ 771613 h 865999"/>
              <a:gd name="connsiteX0" fmla="*/ 127 w 3213460"/>
              <a:gd name="connsiteY0" fmla="*/ 0 h 907338"/>
              <a:gd name="connsiteX1" fmla="*/ 1163866 w 3213460"/>
              <a:gd name="connsiteY1" fmla="*/ 840007 h 907338"/>
              <a:gd name="connsiteX2" fmla="*/ 3213460 w 3213460"/>
              <a:gd name="connsiteY2" fmla="*/ 771613 h 907338"/>
              <a:gd name="connsiteX0" fmla="*/ 127 w 3213460"/>
              <a:gd name="connsiteY0" fmla="*/ 0 h 886839"/>
              <a:gd name="connsiteX1" fmla="*/ 1163866 w 3213460"/>
              <a:gd name="connsiteY1" fmla="*/ 840007 h 886839"/>
              <a:gd name="connsiteX2" fmla="*/ 3213460 w 3213460"/>
              <a:gd name="connsiteY2" fmla="*/ 771613 h 886839"/>
              <a:gd name="connsiteX0" fmla="*/ 125 w 3213458"/>
              <a:gd name="connsiteY0" fmla="*/ 0 h 792290"/>
              <a:gd name="connsiteX1" fmla="*/ 1180642 w 3213458"/>
              <a:gd name="connsiteY1" fmla="*/ 697394 h 792290"/>
              <a:gd name="connsiteX2" fmla="*/ 3213458 w 3213458"/>
              <a:gd name="connsiteY2" fmla="*/ 771613 h 792290"/>
              <a:gd name="connsiteX0" fmla="*/ 123 w 3167736"/>
              <a:gd name="connsiteY0" fmla="*/ 0 h 778259"/>
              <a:gd name="connsiteX1" fmla="*/ 1180640 w 3167736"/>
              <a:gd name="connsiteY1" fmla="*/ 697394 h 778259"/>
              <a:gd name="connsiteX2" fmla="*/ 3167736 w 3167736"/>
              <a:gd name="connsiteY2" fmla="*/ 748753 h 778259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121 w 3083844"/>
              <a:gd name="connsiteY0" fmla="*/ 762995 h 1476400"/>
              <a:gd name="connsiteX1" fmla="*/ 1180638 w 3083844"/>
              <a:gd name="connsiteY1" fmla="*/ 1460389 h 1476400"/>
              <a:gd name="connsiteX2" fmla="*/ 3083844 w 3083844"/>
              <a:gd name="connsiteY2" fmla="*/ 0 h 1476400"/>
              <a:gd name="connsiteX0" fmla="*/ 426115 w 1966263"/>
              <a:gd name="connsiteY0" fmla="*/ 829202 h 1480545"/>
              <a:gd name="connsiteX1" fmla="*/ 63057 w 1966263"/>
              <a:gd name="connsiteY1" fmla="*/ 1460389 h 1480545"/>
              <a:gd name="connsiteX2" fmla="*/ 1966263 w 1966263"/>
              <a:gd name="connsiteY2" fmla="*/ 0 h 1480545"/>
              <a:gd name="connsiteX0" fmla="*/ 124 w 1540272"/>
              <a:gd name="connsiteY0" fmla="*/ 829202 h 1025524"/>
              <a:gd name="connsiteX1" fmla="*/ 903804 w 1540272"/>
              <a:gd name="connsiteY1" fmla="*/ 963829 h 1025524"/>
              <a:gd name="connsiteX2" fmla="*/ 1540272 w 1540272"/>
              <a:gd name="connsiteY2" fmla="*/ 0 h 1025524"/>
              <a:gd name="connsiteX0" fmla="*/ 157 w 1540305"/>
              <a:gd name="connsiteY0" fmla="*/ 829202 h 1085721"/>
              <a:gd name="connsiteX1" fmla="*/ 903837 w 1540305"/>
              <a:gd name="connsiteY1" fmla="*/ 963829 h 1085721"/>
              <a:gd name="connsiteX2" fmla="*/ 1540305 w 1540305"/>
              <a:gd name="connsiteY2" fmla="*/ 0 h 1085721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212 w 1540360"/>
              <a:gd name="connsiteY0" fmla="*/ 829202 h 1133919"/>
              <a:gd name="connsiteX1" fmla="*/ 903892 w 1540360"/>
              <a:gd name="connsiteY1" fmla="*/ 963829 h 1133919"/>
              <a:gd name="connsiteX2" fmla="*/ 1540360 w 1540360"/>
              <a:gd name="connsiteY2" fmla="*/ 0 h 1133919"/>
              <a:gd name="connsiteX0" fmla="*/ 311 w 1415817"/>
              <a:gd name="connsiteY0" fmla="*/ 557895 h 1084966"/>
              <a:gd name="connsiteX1" fmla="*/ 779349 w 1415817"/>
              <a:gd name="connsiteY1" fmla="*/ 963829 h 1084966"/>
              <a:gd name="connsiteX2" fmla="*/ 1415817 w 1415817"/>
              <a:gd name="connsiteY2" fmla="*/ 0 h 1084966"/>
              <a:gd name="connsiteX0" fmla="*/ 0 w 1415506"/>
              <a:gd name="connsiteY0" fmla="*/ 557895 h 557894"/>
              <a:gd name="connsiteX1" fmla="*/ 1415506 w 1415506"/>
              <a:gd name="connsiteY1" fmla="*/ 0 h 557894"/>
              <a:gd name="connsiteX0" fmla="*/ 0 w 1415506"/>
              <a:gd name="connsiteY0" fmla="*/ 557895 h 796348"/>
              <a:gd name="connsiteX1" fmla="*/ 1415506 w 1415506"/>
              <a:gd name="connsiteY1" fmla="*/ 0 h 796348"/>
              <a:gd name="connsiteX0" fmla="*/ 0 w 1415506"/>
              <a:gd name="connsiteY0" fmla="*/ 557895 h 928637"/>
              <a:gd name="connsiteX1" fmla="*/ 1415506 w 1415506"/>
              <a:gd name="connsiteY1" fmla="*/ 0 h 928637"/>
              <a:gd name="connsiteX0" fmla="*/ 0 w 1435203"/>
              <a:gd name="connsiteY0" fmla="*/ 626920 h 978011"/>
              <a:gd name="connsiteX1" fmla="*/ 1435203 w 1435203"/>
              <a:gd name="connsiteY1" fmla="*/ 0 h 978011"/>
              <a:gd name="connsiteX0" fmla="*/ 0 w 1435203"/>
              <a:gd name="connsiteY0" fmla="*/ 626920 h 626919"/>
              <a:gd name="connsiteX1" fmla="*/ 1435203 w 1435203"/>
              <a:gd name="connsiteY1" fmla="*/ 0 h 626919"/>
              <a:gd name="connsiteX0" fmla="*/ 0 w 1435203"/>
              <a:gd name="connsiteY0" fmla="*/ 626920 h 626920"/>
              <a:gd name="connsiteX1" fmla="*/ 1435203 w 1435203"/>
              <a:gd name="connsiteY1" fmla="*/ 0 h 626920"/>
              <a:gd name="connsiteX0" fmla="*/ 0 w 1435203"/>
              <a:gd name="connsiteY0" fmla="*/ 634206 h 634206"/>
              <a:gd name="connsiteX1" fmla="*/ 1435203 w 1435203"/>
              <a:gd name="connsiteY1" fmla="*/ 7286 h 634206"/>
              <a:gd name="connsiteX0" fmla="*/ 0 w 1435203"/>
              <a:gd name="connsiteY0" fmla="*/ 626920 h 626920"/>
              <a:gd name="connsiteX1" fmla="*/ 1435203 w 1435203"/>
              <a:gd name="connsiteY1" fmla="*/ 0 h 626920"/>
              <a:gd name="connsiteX0" fmla="*/ 0 w 1097243"/>
              <a:gd name="connsiteY0" fmla="*/ 15155 h 447626"/>
              <a:gd name="connsiteX1" fmla="*/ 1097243 w 1097243"/>
              <a:gd name="connsiteY1" fmla="*/ 365589 h 447626"/>
              <a:gd name="connsiteX0" fmla="*/ 0 w 1097243"/>
              <a:gd name="connsiteY0" fmla="*/ -1 h 516083"/>
              <a:gd name="connsiteX1" fmla="*/ 1097243 w 1097243"/>
              <a:gd name="connsiteY1" fmla="*/ 350433 h 516083"/>
              <a:gd name="connsiteX0" fmla="*/ 0 w 1097243"/>
              <a:gd name="connsiteY0" fmla="*/ 0 h 651316"/>
              <a:gd name="connsiteX1" fmla="*/ 1097243 w 1097243"/>
              <a:gd name="connsiteY1" fmla="*/ 350434 h 651316"/>
              <a:gd name="connsiteX0" fmla="*/ 0 w 1059279"/>
              <a:gd name="connsiteY0" fmla="*/ 0 h 574677"/>
              <a:gd name="connsiteX1" fmla="*/ 1059279 w 1059279"/>
              <a:gd name="connsiteY1" fmla="*/ 243230 h 574677"/>
              <a:gd name="connsiteX0" fmla="*/ 0 w 978702"/>
              <a:gd name="connsiteY0" fmla="*/ 0 h 561463"/>
              <a:gd name="connsiteX1" fmla="*/ 978702 w 978702"/>
              <a:gd name="connsiteY1" fmla="*/ 223976 h 561463"/>
              <a:gd name="connsiteX0" fmla="*/ 0 w 916004"/>
              <a:gd name="connsiteY0" fmla="*/ 0 h 530060"/>
              <a:gd name="connsiteX1" fmla="*/ 916004 w 916004"/>
              <a:gd name="connsiteY1" fmla="*/ 177101 h 53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6004" h="530060">
                <a:moveTo>
                  <a:pt x="0" y="0"/>
                </a:moveTo>
                <a:cubicBezTo>
                  <a:pt x="51872" y="478504"/>
                  <a:pt x="560104" y="819224"/>
                  <a:pt x="916004" y="177101"/>
                </a:cubicBezTo>
              </a:path>
            </a:pathLst>
          </a:custGeom>
          <a:noFill/>
          <a:ln w="635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510678" y="3701365"/>
            <a:ext cx="525022" cy="306467"/>
          </a:xfrm>
          <a:prstGeom prst="roundRect">
            <a:avLst/>
          </a:prstGeom>
          <a:solidFill>
            <a:srgbClr val="FB3B5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-10’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407475" y="4257458"/>
            <a:ext cx="432000" cy="306467"/>
          </a:xfrm>
          <a:prstGeom prst="roundRect">
            <a:avLst/>
          </a:prstGeom>
          <a:solidFill>
            <a:srgbClr val="FB3B5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-10’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969322" y="3353068"/>
            <a:ext cx="438153" cy="306467"/>
          </a:xfrm>
          <a:prstGeom prst="roundRect">
            <a:avLst/>
          </a:prstGeom>
          <a:solidFill>
            <a:srgbClr val="FB3B5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-30’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976213" y="2084794"/>
            <a:ext cx="432000" cy="306467"/>
          </a:xfrm>
          <a:prstGeom prst="round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-10’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974923" y="1972224"/>
            <a:ext cx="1306426" cy="612934"/>
          </a:xfrm>
          <a:prstGeom prst="round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Gains de temps indicatifs par section (minutes)</a:t>
            </a:r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183896" y="1084544"/>
            <a:ext cx="1908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E41648"/>
                </a:solidFill>
              </a:rPr>
              <a:t> </a:t>
            </a:r>
            <a:r>
              <a:rPr lang="fr-FR" sz="1000" b="1" dirty="0" smtClean="0">
                <a:solidFill>
                  <a:srgbClr val="E41648"/>
                </a:solidFill>
              </a:rPr>
              <a:t>Projet Prioritaire 5.3G€</a:t>
            </a:r>
            <a:r>
              <a:rPr lang="fr-FR" sz="700" b="1" dirty="0" smtClean="0">
                <a:solidFill>
                  <a:srgbClr val="E41648"/>
                </a:solidFill>
              </a:rPr>
              <a:t>2010</a:t>
            </a:r>
          </a:p>
          <a:p>
            <a:r>
              <a:rPr lang="fr-FR" sz="1000" dirty="0" smtClean="0">
                <a:solidFill>
                  <a:srgbClr val="E41648"/>
                </a:solidFill>
              </a:rPr>
              <a:t>Coûts issus du débat public</a:t>
            </a:r>
            <a:endParaRPr lang="fr-FR" sz="1000" dirty="0">
              <a:solidFill>
                <a:srgbClr val="E41648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267484" y="1443677"/>
            <a:ext cx="2696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E41648"/>
                </a:solidFill>
              </a:rPr>
              <a:t> </a:t>
            </a:r>
            <a:r>
              <a:rPr lang="fr-FR" sz="1000" b="1" dirty="0" smtClean="0">
                <a:solidFill>
                  <a:srgbClr val="E41648"/>
                </a:solidFill>
              </a:rPr>
              <a:t>Projet Prioritaire  + Projet  cible 7.6G€</a:t>
            </a:r>
            <a:r>
              <a:rPr lang="fr-FR" sz="700" b="1" dirty="0" smtClean="0">
                <a:solidFill>
                  <a:srgbClr val="E41648"/>
                </a:solidFill>
              </a:rPr>
              <a:t>2010</a:t>
            </a:r>
          </a:p>
          <a:p>
            <a:pPr algn="r"/>
            <a:r>
              <a:rPr lang="fr-FR" sz="1000" dirty="0" smtClean="0">
                <a:solidFill>
                  <a:srgbClr val="E41648"/>
                </a:solidFill>
              </a:rPr>
              <a:t>Coûts issus du débat public</a:t>
            </a:r>
            <a:endParaRPr lang="fr-FR" sz="1000" dirty="0">
              <a:solidFill>
                <a:srgbClr val="E41648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39323" y="2584894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Rouen - Yvetot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112060" y="5445224"/>
            <a:ext cx="1368152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Mantes - Evreux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971506" y="5605660"/>
            <a:ext cx="1224136" cy="276999"/>
          </a:xfrm>
          <a:prstGeom prst="rect">
            <a:avLst/>
          </a:prstGeom>
          <a:solidFill>
            <a:srgbClr val="E4164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Paris - Mantes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gray">
          <a:xfrm>
            <a:off x="-507" y="4257458"/>
            <a:ext cx="3384375" cy="25505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1400" kern="0" dirty="0" smtClean="0"/>
              <a:t>Les bénéfices du projet LNPN</a:t>
            </a:r>
          </a:p>
          <a:p>
            <a:pPr algn="just"/>
            <a:r>
              <a:rPr lang="fr-FR" sz="1000" kern="0" dirty="0" smtClean="0">
                <a:solidFill>
                  <a:schemeClr val="tx1"/>
                </a:solidFill>
              </a:rPr>
              <a:t>Parvenir à résoudre les problèmes posés par le réseau actuel :</a:t>
            </a:r>
          </a:p>
          <a:p>
            <a:pPr marL="444500" lvl="1" indent="-361950" defTabSz="712788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000" b="0" kern="0" dirty="0"/>
              <a:t>Assurer la régularité pour les utilisateurs</a:t>
            </a:r>
          </a:p>
          <a:p>
            <a:pPr marL="444500" lvl="1" indent="-361950" defTabSz="712788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000" b="0" kern="0" dirty="0"/>
              <a:t>Résoudre durablement le manque de capacité des lignes</a:t>
            </a:r>
          </a:p>
          <a:p>
            <a:pPr marL="444500" lvl="1" indent="-361950" defTabSz="712788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000" b="0" kern="0" dirty="0"/>
              <a:t>Renforcer la desserte des territoires et des ports</a:t>
            </a:r>
          </a:p>
          <a:p>
            <a:pPr algn="just"/>
            <a:r>
              <a:rPr lang="fr-FR" sz="1000" kern="0" dirty="0">
                <a:solidFill>
                  <a:schemeClr val="tx1"/>
                </a:solidFill>
              </a:rPr>
              <a:t>Etre un outil au service du maillage fin du </a:t>
            </a:r>
            <a:r>
              <a:rPr lang="fr-FR" sz="1000" kern="0" dirty="0" smtClean="0">
                <a:solidFill>
                  <a:schemeClr val="tx1"/>
                </a:solidFill>
              </a:rPr>
              <a:t>territoire :</a:t>
            </a:r>
            <a:endParaRPr lang="fr-FR" sz="1000" kern="0" dirty="0">
              <a:solidFill>
                <a:schemeClr val="tx1"/>
              </a:solidFill>
            </a:endParaRPr>
          </a:p>
          <a:p>
            <a:pPr marL="444500" lvl="1" indent="-361950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000" b="0" kern="0" dirty="0"/>
              <a:t>Favoriser le report modal de la route vers le rail</a:t>
            </a:r>
          </a:p>
          <a:p>
            <a:pPr marL="444500" lvl="1" indent="-361950">
              <a:spcBef>
                <a:spcPct val="2000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fr-FR" sz="1000" b="0" kern="0" dirty="0"/>
              <a:t>La LNPN doit permettre de meilleurs échanges à l’intérieur de la Normandie et entre la Normandie et l’IDF avec des nœuds de correspondances </a:t>
            </a:r>
            <a:r>
              <a:rPr lang="fr-FR" sz="1000" b="0" kern="0" dirty="0" smtClean="0"/>
              <a:t>performants</a:t>
            </a:r>
            <a:r>
              <a:rPr lang="fr-FR" sz="1000" kern="0" dirty="0" smtClean="0"/>
              <a:t>.</a:t>
            </a:r>
            <a:endParaRPr lang="fr-FR" b="1" kern="0" dirty="0" smtClean="0">
              <a:solidFill>
                <a:srgbClr val="E41648"/>
              </a:solidFill>
            </a:endParaRPr>
          </a:p>
          <a:p>
            <a:pPr lvl="1"/>
            <a:endParaRPr lang="fr-FR" sz="1500" kern="0" dirty="0" smtClean="0"/>
          </a:p>
          <a:p>
            <a:pPr marL="842962" lvl="2" indent="0">
              <a:buFont typeface="Symbol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2601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 bwMode="gray">
          <a:xfrm>
            <a:off x="36513" y="908050"/>
            <a:ext cx="9288462" cy="54546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108000" rIns="288000" bIns="108000"/>
          <a:lstStyle/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Permettre un saut en régularité :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Axes Paris - Le Havre / Caen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Axe Paris - Mantes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Améliorer le temps de parcours et la fréquence sur les longues distances : </a:t>
            </a:r>
          </a:p>
          <a:p>
            <a:pPr marL="1200150" lvl="2" indent="-285750" algn="just" eaLnBrk="0" fontAlgn="base" hangingPunct="0">
              <a:lnSpc>
                <a:spcPts val="14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Axe Paris - Caen</a:t>
            </a:r>
          </a:p>
          <a:p>
            <a:pPr marL="1200150" lvl="2" indent="-285750" algn="just" eaLnBrk="0" fontAlgn="base" hangingPunct="0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Axe Paris - Le Havre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Améliorer les relations entre agglomérations normandes :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Relation Caen - Rouen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Relation Rouen - Evreux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Faciliter le développement des dessertes de chaque territoire :</a:t>
            </a:r>
          </a:p>
          <a:p>
            <a:pPr marL="1257300" lvl="2" indent="-342900" algn="just" eaLnBrk="0" fontAlgn="base" hangingPunct="0">
              <a:lnSpc>
                <a:spcPts val="19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Dégager des capacités pour le trafic voyageurs entre Mantes et Nanterre pour permettre l’évolution du RER E, du RER A et du réseau francilien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Développer et diversifier l’offre autour du nœud de Rouen</a:t>
            </a:r>
          </a:p>
          <a:p>
            <a:pPr marL="1257300" lvl="2" indent="-342900" algn="just" eaLnBrk="0" fontAlgn="base" hangingPunct="0">
              <a:lnSpc>
                <a:spcPts val="1400"/>
              </a:lnSpc>
              <a:spcBef>
                <a:spcPts val="4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000000"/>
                </a:solidFill>
              </a:rPr>
              <a:t>Développer l’offre métropolitaine de Caen 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Faciliter les échanges entre territoires normands et franciliens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Permettre une desserte performante de Mantes 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Permettre le développement du Fret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Faciliter l’accès de la Normandie au quartier d’affaire de La Défense</a:t>
            </a:r>
          </a:p>
          <a:p>
            <a:pPr marL="800100" lvl="1" indent="-342900" eaLnBrk="0" fontAlgn="base" hangingPunct="0">
              <a:lnSpc>
                <a:spcPts val="1400"/>
              </a:lnSpc>
              <a:spcBef>
                <a:spcPct val="20000"/>
              </a:spcBef>
              <a:spcAft>
                <a:spcPts val="384"/>
              </a:spcAft>
              <a:buSzPct val="90000"/>
              <a:buFont typeface="Wingdings" pitchFamily="2" charset="2"/>
              <a:buChar char="Ø"/>
              <a:defRPr/>
            </a:pPr>
            <a:r>
              <a:rPr lang="fr-FR" sz="1600" b="1" dirty="0">
                <a:solidFill>
                  <a:srgbClr val="E60000"/>
                </a:solidFill>
              </a:rPr>
              <a:t>Faciliter l’accès à Roissy (aux aéroports…)</a:t>
            </a:r>
            <a:endParaRPr lang="fr-FR" sz="1600" dirty="0">
              <a:solidFill>
                <a:srgbClr val="E60000"/>
              </a:solidFill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defRPr/>
            </a:pPr>
            <a:endParaRPr lang="fr-FR" kern="0" dirty="0">
              <a:solidFill>
                <a:srgbClr val="000000"/>
              </a:solidFill>
            </a:endParaRP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ü"/>
              <a:defRPr/>
            </a:pPr>
            <a:endParaRPr lang="fr-FR" kern="0" dirty="0">
              <a:solidFill>
                <a:srgbClr val="000000"/>
              </a:solidFill>
            </a:endParaRPr>
          </a:p>
          <a:p>
            <a:pPr marL="2027237" lvl="2" indent="-36195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None/>
              <a:defRPr/>
            </a:pPr>
            <a:endParaRPr lang="fr-FR" sz="1500" kern="0" dirty="0">
              <a:solidFill>
                <a:srgbClr val="000000"/>
              </a:solidFill>
            </a:endParaRP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1065213" y="-73496"/>
            <a:ext cx="7392987" cy="838200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ea typeface="+mj-ea"/>
              </a:rPr>
              <a:t>Grands objectifs « transport » suite à la vague 1 de concertation et validés par le COPIL de juillet 2015</a:t>
            </a:r>
            <a:endParaRPr lang="fr-FR" dirty="0">
              <a:ea typeface="+mj-ea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F5EEA0-CBE8-4CE9-8C8C-BD14570278F1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34950" y="6919913"/>
            <a:ext cx="8905875" cy="115411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endParaRPr lang="fr-FR" sz="1800" i="1" dirty="0" smtClean="0">
              <a:ea typeface="+mn-ea"/>
            </a:endParaRPr>
          </a:p>
          <a:p>
            <a:pPr lvl="1">
              <a:buFont typeface="Wingdings" charset="0"/>
              <a:buChar char="n"/>
              <a:defRPr/>
            </a:pPr>
            <a:endParaRPr lang="fr-FR" sz="1600" b="0" i="1" dirty="0" smtClean="0">
              <a:ea typeface="+mn-ea"/>
            </a:endParaRPr>
          </a:p>
          <a:p>
            <a:pPr marL="2027237" lvl="2" indent="-361950">
              <a:buFont typeface="Symbol" charset="0"/>
              <a:buNone/>
              <a:defRPr/>
            </a:pPr>
            <a:endParaRPr lang="fr-FR" sz="15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623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0"/>
            <a:ext cx="7392987" cy="838200"/>
          </a:xfrm>
        </p:spPr>
        <p:txBody>
          <a:bodyPr/>
          <a:lstStyle/>
          <a:p>
            <a:r>
              <a:rPr lang="fr-FR" dirty="0" smtClean="0"/>
              <a:t>L’avancement du projet LNPN – dates clés à venir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050" name="Picture 2" descr="C:\Users\ccuchet\Documents\EPEUP-concert comm\3.4 - Communication\Site internet\2013-12-18_fri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78" y="2110209"/>
            <a:ext cx="8988426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196752"/>
            <a:ext cx="8352928" cy="83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700" dirty="0" smtClean="0">
                <a:latin typeface="+mn-lt"/>
                <a:ea typeface="+mn-ea"/>
              </a:rPr>
              <a:t>Un </a:t>
            </a:r>
            <a:r>
              <a:rPr lang="fr-FR" sz="1700" dirty="0">
                <a:latin typeface="+mn-lt"/>
                <a:ea typeface="+mn-ea"/>
              </a:rPr>
              <a:t>premier objectif est d'arrêter, </a:t>
            </a:r>
            <a:r>
              <a:rPr lang="fr-FR" sz="1700" b="1" dirty="0" smtClean="0">
                <a:latin typeface="+mn-lt"/>
                <a:ea typeface="+mn-ea"/>
              </a:rPr>
              <a:t>début 2017 une </a:t>
            </a:r>
            <a:r>
              <a:rPr lang="fr-FR" sz="1700" b="1" dirty="0">
                <a:latin typeface="+mn-lt"/>
                <a:ea typeface="+mn-ea"/>
              </a:rPr>
              <a:t>zone de passage </a:t>
            </a:r>
            <a:r>
              <a:rPr lang="fr-FR" sz="1700" b="1" dirty="0" smtClean="0">
                <a:latin typeface="+mn-lt"/>
                <a:ea typeface="+mn-ea"/>
              </a:rPr>
              <a:t>préférentielle (1km à 3 km) </a:t>
            </a:r>
            <a:r>
              <a:rPr lang="fr-FR" sz="1700" b="1" dirty="0">
                <a:latin typeface="+mn-lt"/>
                <a:ea typeface="+mn-ea"/>
              </a:rPr>
              <a:t>pour chacune des trois sections déclarées </a:t>
            </a:r>
            <a:r>
              <a:rPr lang="fr-FR" sz="1700" b="1" dirty="0" smtClean="0">
                <a:latin typeface="+mn-lt"/>
                <a:ea typeface="+mn-ea"/>
              </a:rPr>
              <a:t>prioritaires.</a:t>
            </a:r>
            <a:endParaRPr lang="fr-FR" sz="1700" b="1" dirty="0">
              <a:latin typeface="+mn-lt"/>
              <a:ea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878" y="5226719"/>
            <a:ext cx="941884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2009 - 2011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82788" y="5226719"/>
            <a:ext cx="999728" cy="261610"/>
          </a:xfrm>
          <a:prstGeom prst="rect">
            <a:avLst/>
          </a:prstGeom>
          <a:noFill/>
          <a:ln w="19050">
            <a:solidFill>
              <a:srgbClr val="E4164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2011 - 2012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45521" y="5231065"/>
            <a:ext cx="999728" cy="1200329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2014 - 2017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24128" y="5146426"/>
            <a:ext cx="999728" cy="461665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2020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032576" y="5226719"/>
            <a:ext cx="999728" cy="461665"/>
          </a:xfrm>
          <a:prstGeom prst="rect">
            <a:avLst/>
          </a:prstGeom>
          <a:solidFill>
            <a:srgbClr val="E41648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Horizon 2030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9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1441" y="0"/>
            <a:ext cx="7392987" cy="838200"/>
          </a:xfrm>
        </p:spPr>
        <p:txBody>
          <a:bodyPr/>
          <a:lstStyle/>
          <a:p>
            <a:r>
              <a:rPr lang="fr-FR" dirty="0" smtClean="0"/>
              <a:t>Processus d’élaboration des Zones de passage prioritaires (ZPP)</a:t>
            </a:r>
            <a:endParaRPr lang="fr-FR" dirty="0"/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1691680" y="980728"/>
            <a:ext cx="1980220" cy="12961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Hiérarchisation et analyse des enjeux environnementaux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Rectangle à coins arrondis 63"/>
          <p:cNvSpPr/>
          <p:nvPr/>
        </p:nvSpPr>
        <p:spPr bwMode="auto">
          <a:xfrm>
            <a:off x="4085946" y="980728"/>
            <a:ext cx="2178242" cy="131541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Faisabilité technique des éléments d’infrastructure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5" name="Rectangle à coins arrondis 64"/>
          <p:cNvSpPr/>
          <p:nvPr/>
        </p:nvSpPr>
        <p:spPr bwMode="auto">
          <a:xfrm>
            <a:off x="6660232" y="980728"/>
            <a:ext cx="2088232" cy="12961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Grands objectifs de transport et de dessertes</a:t>
            </a:r>
          </a:p>
        </p:txBody>
      </p:sp>
      <p:sp>
        <p:nvSpPr>
          <p:cNvPr id="77" name="Accolade ouvrante 76"/>
          <p:cNvSpPr/>
          <p:nvPr/>
        </p:nvSpPr>
        <p:spPr bwMode="auto">
          <a:xfrm rot="16200000">
            <a:off x="5109720" y="-1274206"/>
            <a:ext cx="208535" cy="7380818"/>
          </a:xfrm>
          <a:prstGeom prst="leftBrace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0" name="Rectangle à coins arrondis 79"/>
          <p:cNvSpPr/>
          <p:nvPr/>
        </p:nvSpPr>
        <p:spPr bwMode="auto">
          <a:xfrm>
            <a:off x="3167844" y="2591552"/>
            <a:ext cx="4194466" cy="126014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bg1"/>
                </a:solidFill>
              </a:rPr>
              <a:t>Mise au point de zones de passages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100" b="1" dirty="0" smtClean="0">
                <a:solidFill>
                  <a:schemeClr val="bg1"/>
                </a:solidFill>
              </a:rPr>
              <a:t>(sections Paris-Mantes, Mantes-Evreux, Rouen-Yvetot)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bg1"/>
                </a:solidFill>
              </a:rPr>
              <a:t>et de scénarios de dessertes associés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800" b="1" dirty="0" smtClean="0">
              <a:solidFill>
                <a:schemeClr val="bg1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bg1"/>
                </a:solidFill>
              </a:rPr>
              <a:t>Objectif : Copil été 2016</a:t>
            </a:r>
          </a:p>
        </p:txBody>
      </p:sp>
      <p:sp>
        <p:nvSpPr>
          <p:cNvPr id="81" name="Rectangle à coins arrondis 80"/>
          <p:cNvSpPr/>
          <p:nvPr/>
        </p:nvSpPr>
        <p:spPr bwMode="auto">
          <a:xfrm>
            <a:off x="1823529" y="4221088"/>
            <a:ext cx="6780919" cy="5760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rgbClr val="000000"/>
                </a:solidFill>
              </a:rPr>
              <a:t>Analyse multicritère des zones de passage au regard des performances, des conditions d’insertion et des coûts</a:t>
            </a:r>
          </a:p>
        </p:txBody>
      </p:sp>
      <p:sp>
        <p:nvSpPr>
          <p:cNvPr id="82" name="Rectangle à coins arrondis 81"/>
          <p:cNvSpPr/>
          <p:nvPr/>
        </p:nvSpPr>
        <p:spPr bwMode="auto">
          <a:xfrm>
            <a:off x="2915816" y="5085184"/>
            <a:ext cx="4788532" cy="72008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bg1"/>
                </a:solidFill>
              </a:rPr>
              <a:t>Proposition d’une ZPP par section prioritaire</a:t>
            </a:r>
            <a:endParaRPr lang="fr-FR" sz="800" b="1" dirty="0" smtClean="0">
              <a:solidFill>
                <a:schemeClr val="bg1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bg1"/>
                </a:solidFill>
              </a:rPr>
              <a:t>Objectif : Copil fin 2016/début 2017</a:t>
            </a:r>
          </a:p>
        </p:txBody>
      </p:sp>
      <p:sp>
        <p:nvSpPr>
          <p:cNvPr id="83" name="Accolade ouvrante 82"/>
          <p:cNvSpPr/>
          <p:nvPr/>
        </p:nvSpPr>
        <p:spPr bwMode="auto">
          <a:xfrm rot="16200000">
            <a:off x="5081307" y="1767566"/>
            <a:ext cx="349538" cy="4464496"/>
          </a:xfrm>
          <a:prstGeom prst="leftBrace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Flèche vers le bas 1"/>
          <p:cNvSpPr/>
          <p:nvPr/>
        </p:nvSpPr>
        <p:spPr bwMode="auto">
          <a:xfrm>
            <a:off x="5188739" y="4797152"/>
            <a:ext cx="201757" cy="288032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lèche droite 2"/>
          <p:cNvSpPr/>
          <p:nvPr/>
        </p:nvSpPr>
        <p:spPr bwMode="auto">
          <a:xfrm>
            <a:off x="1331640" y="2708920"/>
            <a:ext cx="1800200" cy="5040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59632" y="2802414"/>
            <a:ext cx="1564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Étape en cours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7504" y="145377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smtClean="0"/>
              <a:t>2015</a:t>
            </a:r>
            <a:endParaRPr lang="fr-FR" sz="18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504" y="37797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smtClean="0"/>
              <a:t>2016</a:t>
            </a:r>
            <a:endParaRPr lang="fr-FR" sz="1800" dirty="0"/>
          </a:p>
        </p:txBody>
      </p:sp>
      <p:sp>
        <p:nvSpPr>
          <p:cNvPr id="5" name="Parenthèse ouvrante 4"/>
          <p:cNvSpPr/>
          <p:nvPr/>
        </p:nvSpPr>
        <p:spPr bwMode="auto">
          <a:xfrm>
            <a:off x="805131" y="1033461"/>
            <a:ext cx="526509" cy="1315419"/>
          </a:xfrm>
          <a:prstGeom prst="leftBracke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Parenthèse ouvrante 25"/>
          <p:cNvSpPr/>
          <p:nvPr/>
        </p:nvSpPr>
        <p:spPr bwMode="auto">
          <a:xfrm>
            <a:off x="805131" y="2564904"/>
            <a:ext cx="598517" cy="3240360"/>
          </a:xfrm>
          <a:prstGeom prst="leftBracke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9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80" grpId="0" animBg="1"/>
      <p:bldP spid="81" grpId="0" animBg="1"/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11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conception de la </a:t>
            </a:r>
            <a:r>
              <a:rPr lang="fr-FR" dirty="0"/>
              <a:t>LNPN guidée par </a:t>
            </a:r>
            <a:r>
              <a:rPr lang="fr-FR" dirty="0" smtClean="0"/>
              <a:t>le développement durable</a:t>
            </a:r>
            <a:endParaRPr lang="fr-FR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7"/>
            <a:ext cx="8784976" cy="5689947"/>
          </a:xfrm>
        </p:spPr>
        <p:txBody>
          <a:bodyPr lIns="36000" rIns="36000"/>
          <a:lstStyle/>
          <a:p>
            <a:pPr marL="0" lvl="1" inden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r>
              <a:rPr lang="fr-FR" dirty="0" smtClean="0"/>
              <a:t>Le cap fixé est de concevoir une ligne durable au service du développement économique, social et environnemental des territoires</a:t>
            </a:r>
          </a:p>
          <a:p>
            <a:pPr marL="285750" lvl="1" indent="-28575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</a:pPr>
            <a:r>
              <a:rPr lang="fr-FR" dirty="0">
                <a:solidFill>
                  <a:schemeClr val="accent1"/>
                </a:solidFill>
              </a:rPr>
              <a:t>Une LNPN au service du développement durable des territoires signifie : 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 smtClean="0">
                <a:cs typeface="+mn-cs"/>
              </a:rPr>
              <a:t>Un </a:t>
            </a:r>
            <a:r>
              <a:rPr lang="fr-FR" sz="1600" b="0" kern="1200" dirty="0">
                <a:cs typeface="+mn-cs"/>
              </a:rPr>
              <a:t>investissement soutenable, une ligne adaptable et articulée aux autres réseaux, contribuant à la croissance verte nationale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Une infrastructure é</a:t>
            </a:r>
            <a:r>
              <a:rPr lang="fr-FR" sz="1600" b="0" kern="1200" dirty="0" smtClean="0">
                <a:cs typeface="+mn-cs"/>
              </a:rPr>
              <a:t>co-conçue </a:t>
            </a:r>
            <a:r>
              <a:rPr lang="fr-FR" sz="1600" b="0" kern="1200" dirty="0">
                <a:cs typeface="+mn-cs"/>
              </a:rPr>
              <a:t>qui préserve les patrimoines et les ressources en épargnant les plus exceptionnels et ménage les activités humaines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Un service de qualité et accessible, au bénéfice de la mobilité </a:t>
            </a:r>
            <a:r>
              <a:rPr lang="fr-FR" sz="1600" b="0" kern="1200" dirty="0" smtClean="0">
                <a:cs typeface="+mn-cs"/>
              </a:rPr>
              <a:t>de </a:t>
            </a:r>
            <a:r>
              <a:rPr lang="fr-FR" sz="1600" b="0" kern="1200" dirty="0">
                <a:cs typeface="+mn-cs"/>
              </a:rPr>
              <a:t>tous</a:t>
            </a:r>
          </a:p>
          <a:p>
            <a:pPr marL="1438275" lvl="1" indent="-361950">
              <a:spcAft>
                <a:spcPts val="756"/>
              </a:spcAft>
              <a:buFont typeface="Wingdings" panose="05000000000000000000" pitchFamily="2" charset="2"/>
              <a:buChar char="Ø"/>
            </a:pPr>
            <a:r>
              <a:rPr lang="fr-FR" sz="1600" b="0" kern="1200" dirty="0">
                <a:cs typeface="+mn-cs"/>
              </a:rPr>
              <a:t>Une ligne en cohérence et en dialogue avec le développement économique et </a:t>
            </a:r>
            <a:r>
              <a:rPr lang="fr-FR" sz="1600" b="0" kern="1200" dirty="0" smtClean="0">
                <a:cs typeface="+mn-cs"/>
              </a:rPr>
              <a:t>territorial</a:t>
            </a:r>
          </a:p>
          <a:p>
            <a:pPr marL="285750" lvl="1" indent="-28575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</a:pPr>
            <a:r>
              <a:rPr lang="fr-FR" dirty="0">
                <a:solidFill>
                  <a:schemeClr val="accent1"/>
                </a:solidFill>
              </a:rPr>
              <a:t>Les choix successifs pour orienter le projet s’appuieront sur l’évaluation des solutions envisagées à la lumière de cet objectif</a:t>
            </a:r>
          </a:p>
          <a:p>
            <a:pPr marL="0" lvl="1" inden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400" dirty="0" smtClean="0"/>
          </a:p>
          <a:p>
            <a:pPr marL="312738" lvl="1" indent="0">
              <a:spcBef>
                <a:spcPts val="600"/>
              </a:spcBef>
              <a:spcAft>
                <a:spcPts val="600"/>
              </a:spcAft>
              <a:buNone/>
            </a:pP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21223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435993" y="6249795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12</a:t>
            </a:fld>
            <a:endParaRPr lang="fr-FR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c</a:t>
            </a:r>
            <a:r>
              <a:rPr lang="fr-FR" dirty="0" smtClean="0"/>
              <a:t>alendrier de gouvernance et de concertation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241" y="2045708"/>
            <a:ext cx="8150547" cy="4594448"/>
          </a:xfrm>
        </p:spPr>
        <p:txBody>
          <a:bodyPr/>
          <a:lstStyle/>
          <a:p>
            <a:pPr marL="312738" lvl="1" indent="0" algn="just">
              <a:buNone/>
            </a:pPr>
            <a:endParaRPr lang="fr-FR" dirty="0" smtClean="0"/>
          </a:p>
          <a:p>
            <a:pPr marL="312738" lvl="1" indent="0" algn="just">
              <a:buNone/>
            </a:pPr>
            <a:endParaRPr lang="fr-FR" dirty="0" smtClean="0"/>
          </a:p>
          <a:p>
            <a:pPr marL="842962" lvl="2" indent="0">
              <a:buNone/>
            </a:pPr>
            <a:endParaRPr lang="fr-FR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65523864"/>
              </p:ext>
            </p:extLst>
          </p:nvPr>
        </p:nvGraphicFramePr>
        <p:xfrm>
          <a:off x="513898" y="2101160"/>
          <a:ext cx="8316924" cy="45415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132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  <a:gridCol w="59406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2016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chemeClr val="bg1"/>
                          </a:solidFill>
                        </a:rPr>
                        <a:t>COPIL</a:t>
                      </a:r>
                      <a:endParaRPr lang="fr-F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B4B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2739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COTER</a:t>
                      </a:r>
                      <a:endParaRPr lang="fr-FR" sz="12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300" dirty="0" smtClean="0"/>
                        <a:t>Commission Consultatives</a:t>
                      </a:r>
                      <a:endParaRPr lang="fr-FR" sz="1300" dirty="0"/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Ateliers thématiques</a:t>
                      </a:r>
                    </a:p>
                  </a:txBody>
                  <a:tcPr>
                    <a:solidFill>
                      <a:srgbClr val="B6CA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Site internet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fr-FR" sz="1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en ligne</a:t>
                      </a:r>
                      <a:endParaRPr lang="fr-FR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Réunions publiques</a:t>
                      </a:r>
                      <a:endParaRPr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296B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Étoile à 5 branches 8"/>
          <p:cNvSpPr>
            <a:spLocks noChangeAspect="1"/>
          </p:cNvSpPr>
          <p:nvPr/>
        </p:nvSpPr>
        <p:spPr>
          <a:xfrm>
            <a:off x="2983212" y="2719661"/>
            <a:ext cx="355602" cy="276228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2" name="Ellipse 21"/>
          <p:cNvSpPr>
            <a:spLocks noChangeAspect="1"/>
          </p:cNvSpPr>
          <p:nvPr/>
        </p:nvSpPr>
        <p:spPr>
          <a:xfrm>
            <a:off x="4121814" y="3274668"/>
            <a:ext cx="257493" cy="235316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Ellipse 5"/>
          <p:cNvSpPr/>
          <p:nvPr/>
        </p:nvSpPr>
        <p:spPr bwMode="auto">
          <a:xfrm>
            <a:off x="2937513" y="4205168"/>
            <a:ext cx="1421313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+mn-lt"/>
                <a:ea typeface="+mn-ea"/>
              </a:rPr>
              <a:t>Vague 1</a:t>
            </a:r>
          </a:p>
        </p:txBody>
      </p:sp>
      <p:sp>
        <p:nvSpPr>
          <p:cNvPr id="26" name="Ellipse 25"/>
          <p:cNvSpPr/>
          <p:nvPr/>
        </p:nvSpPr>
        <p:spPr bwMode="auto">
          <a:xfrm>
            <a:off x="4463244" y="4205168"/>
            <a:ext cx="2153780" cy="792088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V</a:t>
            </a:r>
            <a:r>
              <a:rPr lang="fr-FR" sz="1400" b="1" dirty="0" smtClean="0">
                <a:solidFill>
                  <a:schemeClr val="tx1"/>
                </a:solidFill>
                <a:latin typeface="+mn-lt"/>
                <a:ea typeface="+mn-ea"/>
              </a:rPr>
              <a:t>ague 2</a:t>
            </a:r>
          </a:p>
        </p:txBody>
      </p:sp>
      <p:cxnSp>
        <p:nvCxnSpPr>
          <p:cNvPr id="38" name="Connecteur droit avec flèche 37"/>
          <p:cNvCxnSpPr/>
          <p:nvPr/>
        </p:nvCxnSpPr>
        <p:spPr bwMode="auto">
          <a:xfrm>
            <a:off x="2818155" y="5573320"/>
            <a:ext cx="5940660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Flèche vers le haut 2"/>
          <p:cNvSpPr/>
          <p:nvPr/>
        </p:nvSpPr>
        <p:spPr bwMode="auto">
          <a:xfrm>
            <a:off x="4287736" y="4676580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4" name="Flèche vers le haut 53"/>
          <p:cNvSpPr/>
          <p:nvPr/>
        </p:nvSpPr>
        <p:spPr bwMode="auto">
          <a:xfrm>
            <a:off x="6473007" y="4738245"/>
            <a:ext cx="288032" cy="40063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rgbClr val="E416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E41648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793035" y="5074615"/>
            <a:ext cx="1340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Reprise des études avec les sortants de </a:t>
            </a:r>
            <a:r>
              <a:rPr lang="fr-FR" sz="800" b="1" dirty="0"/>
              <a:t>V</a:t>
            </a:r>
            <a:r>
              <a:rPr lang="fr-FR" sz="800" b="1" dirty="0" smtClean="0"/>
              <a:t>1</a:t>
            </a:r>
            <a:endParaRPr lang="fr-FR" sz="800" b="1" dirty="0"/>
          </a:p>
        </p:txBody>
      </p:sp>
      <p:sp>
        <p:nvSpPr>
          <p:cNvPr id="55" name="ZoneTexte 54"/>
          <p:cNvSpPr txBox="1"/>
          <p:nvPr/>
        </p:nvSpPr>
        <p:spPr>
          <a:xfrm>
            <a:off x="6001395" y="5138881"/>
            <a:ext cx="1382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Reprise des études avec les sortants de la V2</a:t>
            </a:r>
            <a:endParaRPr lang="fr-FR" sz="800" b="1" dirty="0"/>
          </a:p>
        </p:txBody>
      </p:sp>
      <p:sp>
        <p:nvSpPr>
          <p:cNvPr id="57" name="ZoneTexte 56"/>
          <p:cNvSpPr txBox="1"/>
          <p:nvPr/>
        </p:nvSpPr>
        <p:spPr>
          <a:xfrm>
            <a:off x="1794134" y="2604245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2</a:t>
            </a:r>
            <a:r>
              <a:rPr lang="fr-FR" sz="900" dirty="0"/>
              <a:t>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7" name="Losange 6"/>
          <p:cNvSpPr>
            <a:spLocks noChangeAspect="1"/>
          </p:cNvSpPr>
          <p:nvPr/>
        </p:nvSpPr>
        <p:spPr bwMode="auto">
          <a:xfrm>
            <a:off x="4582351" y="3671368"/>
            <a:ext cx="216024" cy="324036"/>
          </a:xfrm>
          <a:prstGeom prst="diamond">
            <a:avLst/>
          </a:prstGeom>
          <a:solidFill>
            <a:srgbClr val="B6CA00"/>
          </a:soli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Losange 28"/>
          <p:cNvSpPr>
            <a:spLocks noChangeAspect="1"/>
          </p:cNvSpPr>
          <p:nvPr/>
        </p:nvSpPr>
        <p:spPr bwMode="auto">
          <a:xfrm>
            <a:off x="6230076" y="3693436"/>
            <a:ext cx="216024" cy="324036"/>
          </a:xfrm>
          <a:prstGeom prst="diamond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31" name="Losange 30"/>
          <p:cNvSpPr>
            <a:spLocks noChangeAspect="1"/>
          </p:cNvSpPr>
          <p:nvPr/>
        </p:nvSpPr>
        <p:spPr bwMode="auto">
          <a:xfrm>
            <a:off x="7271870" y="3693436"/>
            <a:ext cx="216024" cy="324036"/>
          </a:xfrm>
          <a:prstGeom prst="diamond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488324" y="3269071"/>
            <a:ext cx="257493" cy="235316"/>
          </a:xfrm>
          <a:prstGeom prst="ellipse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23" name="Ellipse 22"/>
          <p:cNvSpPr>
            <a:spLocks noChangeAspect="1"/>
          </p:cNvSpPr>
          <p:nvPr/>
        </p:nvSpPr>
        <p:spPr>
          <a:xfrm>
            <a:off x="6541566" y="3269071"/>
            <a:ext cx="257493" cy="235316"/>
          </a:xfrm>
          <a:prstGeom prst="ellipse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3" name="ZoneTexte 62"/>
          <p:cNvSpPr txBox="1"/>
          <p:nvPr/>
        </p:nvSpPr>
        <p:spPr>
          <a:xfrm>
            <a:off x="3136859" y="2575449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27 </a:t>
            </a:r>
            <a:r>
              <a:rPr lang="fr-FR" sz="900" dirty="0" err="1" smtClean="0"/>
              <a:t>Fev</a:t>
            </a:r>
            <a:endParaRPr lang="fr-FR" sz="900" dirty="0"/>
          </a:p>
        </p:txBody>
      </p:sp>
      <p:cxnSp>
        <p:nvCxnSpPr>
          <p:cNvPr id="74" name="Connecteur droit avec flèche 73"/>
          <p:cNvCxnSpPr/>
          <p:nvPr/>
        </p:nvCxnSpPr>
        <p:spPr bwMode="auto">
          <a:xfrm>
            <a:off x="4708626" y="5825348"/>
            <a:ext cx="900971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 bwMode="auto">
          <a:xfrm>
            <a:off x="6799059" y="5825348"/>
            <a:ext cx="688835" cy="0"/>
          </a:xfrm>
          <a:prstGeom prst="straightConnector1">
            <a:avLst/>
          </a:prstGeom>
          <a:ln>
            <a:solidFill>
              <a:srgbClr val="8296B3"/>
            </a:solidFill>
            <a:headEnd type="none" w="med" len="med"/>
            <a:tailEnd type="arrow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Parchemin vertical 24"/>
          <p:cNvSpPr/>
          <p:nvPr/>
        </p:nvSpPr>
        <p:spPr bwMode="auto">
          <a:xfrm>
            <a:off x="5013738" y="6324675"/>
            <a:ext cx="273318" cy="165956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Parchemin vertical 75"/>
          <p:cNvSpPr/>
          <p:nvPr/>
        </p:nvSpPr>
        <p:spPr bwMode="auto">
          <a:xfrm>
            <a:off x="7063513" y="6324673"/>
            <a:ext cx="214543" cy="165958"/>
          </a:xfrm>
          <a:prstGeom prst="verticalScroll">
            <a:avLst/>
          </a:prstGeom>
          <a:solidFill>
            <a:srgbClr val="8296B3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5117601" y="6152077"/>
            <a:ext cx="845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 6 réunions publiques</a:t>
            </a:r>
            <a:endParaRPr lang="fr-FR" sz="800" dirty="0"/>
          </a:p>
        </p:txBody>
      </p:sp>
      <p:cxnSp>
        <p:nvCxnSpPr>
          <p:cNvPr id="79" name="Connecteur droit avec flèche 78"/>
          <p:cNvCxnSpPr/>
          <p:nvPr/>
        </p:nvCxnSpPr>
        <p:spPr bwMode="auto">
          <a:xfrm>
            <a:off x="1722615" y="5559367"/>
            <a:ext cx="1074955" cy="0"/>
          </a:xfrm>
          <a:prstGeom prst="straightConnector1">
            <a:avLst/>
          </a:prstGeom>
          <a:ln>
            <a:solidFill>
              <a:srgbClr val="8296B3"/>
            </a:solidFill>
            <a:prstDash val="sysDot"/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Ellipse 82"/>
          <p:cNvSpPr>
            <a:spLocks noChangeAspect="1"/>
          </p:cNvSpPr>
          <p:nvPr/>
        </p:nvSpPr>
        <p:spPr>
          <a:xfrm>
            <a:off x="2191139" y="3275590"/>
            <a:ext cx="257493" cy="235316"/>
          </a:xfrm>
          <a:prstGeom prst="ellipse">
            <a:avLst/>
          </a:prstGeom>
          <a:solidFill>
            <a:srgbClr val="B6CA00"/>
          </a:solidFill>
          <a:ln>
            <a:solidFill>
              <a:srgbClr val="B6CA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86" name="ZoneTexte 85"/>
          <p:cNvSpPr txBox="1"/>
          <p:nvPr/>
        </p:nvSpPr>
        <p:spPr>
          <a:xfrm>
            <a:off x="2161636" y="3038240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Sept-</a:t>
            </a:r>
            <a:r>
              <a:rPr lang="fr-FR" sz="900" dirty="0" err="1" smtClean="0"/>
              <a:t>Oct</a:t>
            </a:r>
            <a:endParaRPr lang="fr-FR" sz="900" dirty="0"/>
          </a:p>
        </p:txBody>
      </p:sp>
      <p:sp>
        <p:nvSpPr>
          <p:cNvPr id="62" name="ZoneTexte 61"/>
          <p:cNvSpPr txBox="1"/>
          <p:nvPr/>
        </p:nvSpPr>
        <p:spPr>
          <a:xfrm>
            <a:off x="108940" y="2472377"/>
            <a:ext cx="369332" cy="4154984"/>
          </a:xfrm>
          <a:prstGeom prst="rect">
            <a:avLst/>
          </a:prstGeom>
          <a:solidFill>
            <a:schemeClr val="accent1"/>
          </a:solidFill>
        </p:spPr>
        <p:txBody>
          <a:bodyPr vert="vert270" wrap="square" rtlCol="0" anchor="ctr" anchorCtr="1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SNCF Réseau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4225133" y="2520680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7 </a:t>
            </a:r>
            <a:r>
              <a:rPr lang="fr-FR" sz="900" dirty="0" err="1" smtClean="0"/>
              <a:t>Juil</a:t>
            </a:r>
            <a:endParaRPr lang="fr-FR" sz="9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4726366" y="5888487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6434451" y="5888488"/>
            <a:ext cx="13719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E41648"/>
                </a:solidFill>
              </a:rPr>
              <a:t>c</a:t>
            </a:r>
            <a:r>
              <a:rPr lang="fr-FR" sz="1200" b="1" dirty="0" smtClean="0">
                <a:solidFill>
                  <a:srgbClr val="E41648"/>
                </a:solidFill>
              </a:rPr>
              <a:t>articipe.lnpn.fr</a:t>
            </a:r>
            <a:endParaRPr lang="fr-FR" sz="1200" b="1" dirty="0">
              <a:solidFill>
                <a:srgbClr val="E41648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406091" y="5316263"/>
            <a:ext cx="1270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E41648"/>
                </a:solidFill>
              </a:rPr>
              <a:t>www.lnpn.fr</a:t>
            </a:r>
            <a:endParaRPr lang="fr-FR" sz="1400" b="1" dirty="0">
              <a:solidFill>
                <a:srgbClr val="E41648"/>
              </a:solidFill>
            </a:endParaRPr>
          </a:p>
        </p:txBody>
      </p:sp>
      <p:sp>
        <p:nvSpPr>
          <p:cNvPr id="111" name="ZoneTexte 110"/>
          <p:cNvSpPr txBox="1"/>
          <p:nvPr/>
        </p:nvSpPr>
        <p:spPr>
          <a:xfrm>
            <a:off x="4009029" y="3044759"/>
            <a:ext cx="699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Juin</a:t>
            </a:r>
            <a:endParaRPr lang="fr-FR" sz="900" dirty="0"/>
          </a:p>
        </p:txBody>
      </p:sp>
      <p:sp>
        <p:nvSpPr>
          <p:cNvPr id="112" name="ZoneTexte 111"/>
          <p:cNvSpPr txBox="1"/>
          <p:nvPr/>
        </p:nvSpPr>
        <p:spPr>
          <a:xfrm>
            <a:off x="4318790" y="3394736"/>
            <a:ext cx="429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Sept</a:t>
            </a:r>
            <a:endParaRPr lang="fr-FR" sz="900" dirty="0"/>
          </a:p>
        </p:txBody>
      </p:sp>
      <p:sp>
        <p:nvSpPr>
          <p:cNvPr id="56" name="Rectangle à coins arrondis 55"/>
          <p:cNvSpPr/>
          <p:nvPr/>
        </p:nvSpPr>
        <p:spPr bwMode="auto">
          <a:xfrm>
            <a:off x="2797570" y="980728"/>
            <a:ext cx="1453388" cy="10649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Recueil des enjeux</a:t>
            </a:r>
          </a:p>
          <a:p>
            <a:pPr algn="ctr"/>
            <a:r>
              <a:rPr lang="fr-FR" sz="1100" dirty="0" smtClean="0"/>
              <a:t>Définition des </a:t>
            </a:r>
            <a:r>
              <a:rPr lang="fr-FR" sz="1100" dirty="0"/>
              <a:t>scénarios  fonctionnels </a:t>
            </a:r>
          </a:p>
        </p:txBody>
      </p:sp>
      <p:sp>
        <p:nvSpPr>
          <p:cNvPr id="58" name="Rectangle à coins arrondis 57"/>
          <p:cNvSpPr/>
          <p:nvPr/>
        </p:nvSpPr>
        <p:spPr bwMode="auto">
          <a:xfrm>
            <a:off x="4318789" y="980728"/>
            <a:ext cx="2298233" cy="10649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Mise au point des Zones de Passages  (ZP) </a:t>
            </a:r>
            <a:r>
              <a:rPr lang="fr-FR" sz="1100" dirty="0" smtClean="0"/>
              <a:t>et </a:t>
            </a:r>
            <a:r>
              <a:rPr lang="fr-FR" sz="1100" dirty="0"/>
              <a:t>de scénarios de dessertes associés</a:t>
            </a: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6674388" y="980728"/>
            <a:ext cx="1366767" cy="10649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Choix d’une ZPP par section </a:t>
            </a:r>
            <a:r>
              <a:rPr lang="fr-FR" sz="1100" dirty="0" smtClean="0"/>
              <a:t>prioritaire et </a:t>
            </a:r>
            <a:r>
              <a:rPr lang="fr-FR" sz="1100" dirty="0"/>
              <a:t>de scénarios de desserte associés</a:t>
            </a:r>
          </a:p>
        </p:txBody>
      </p:sp>
      <p:sp>
        <p:nvSpPr>
          <p:cNvPr id="66" name="Losange 65"/>
          <p:cNvSpPr>
            <a:spLocks noChangeAspect="1"/>
          </p:cNvSpPr>
          <p:nvPr/>
        </p:nvSpPr>
        <p:spPr bwMode="auto">
          <a:xfrm>
            <a:off x="5646422" y="3677662"/>
            <a:ext cx="216024" cy="324036"/>
          </a:xfrm>
          <a:prstGeom prst="diamond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7" name="Ellipse 66"/>
          <p:cNvSpPr/>
          <p:nvPr/>
        </p:nvSpPr>
        <p:spPr bwMode="auto">
          <a:xfrm>
            <a:off x="6670459" y="4223463"/>
            <a:ext cx="1030410" cy="792088"/>
          </a:xfrm>
          <a:prstGeom prst="ellipse">
            <a:avLst/>
          </a:prstGeom>
          <a:gradFill flip="none" rotWithShape="1">
            <a:gsLst>
              <a:gs pos="0">
                <a:srgbClr val="B6CA00">
                  <a:tint val="66000"/>
                  <a:satMod val="160000"/>
                </a:srgbClr>
              </a:gs>
              <a:gs pos="50000">
                <a:srgbClr val="B6CA00">
                  <a:tint val="44500"/>
                  <a:satMod val="160000"/>
                </a:srgbClr>
              </a:gs>
              <a:gs pos="100000">
                <a:srgbClr val="B6CA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B6CA00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tx1"/>
                </a:solidFill>
                <a:latin typeface="+mn-lt"/>
                <a:ea typeface="+mn-ea"/>
              </a:rPr>
              <a:t>Vague 3</a:t>
            </a:r>
          </a:p>
        </p:txBody>
      </p:sp>
      <p:sp>
        <p:nvSpPr>
          <p:cNvPr id="68" name="Étoile à 5 branches 67"/>
          <p:cNvSpPr>
            <a:spLocks noChangeAspect="1"/>
          </p:cNvSpPr>
          <p:nvPr/>
        </p:nvSpPr>
        <p:spPr>
          <a:xfrm>
            <a:off x="1668245" y="2719661"/>
            <a:ext cx="355602" cy="276228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69" name="Étoile à 5 branches 68"/>
          <p:cNvSpPr>
            <a:spLocks noChangeAspect="1"/>
          </p:cNvSpPr>
          <p:nvPr/>
        </p:nvSpPr>
        <p:spPr>
          <a:xfrm>
            <a:off x="4073157" y="2735255"/>
            <a:ext cx="355602" cy="276228"/>
          </a:xfrm>
          <a:prstGeom prst="star5">
            <a:avLst/>
          </a:prstGeom>
          <a:solidFill>
            <a:srgbClr val="4B4B83"/>
          </a:soli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0" name="Étoile à 5 branches 69"/>
          <p:cNvSpPr>
            <a:spLocks noChangeAspect="1"/>
          </p:cNvSpPr>
          <p:nvPr/>
        </p:nvSpPr>
        <p:spPr>
          <a:xfrm>
            <a:off x="5823594" y="2737201"/>
            <a:ext cx="355602" cy="276228"/>
          </a:xfrm>
          <a:prstGeom prst="star5">
            <a:avLst/>
          </a:prstGeom>
          <a:gradFill flip="none" rotWithShape="1">
            <a:gsLst>
              <a:gs pos="0">
                <a:srgbClr val="4B4B83">
                  <a:tint val="66000"/>
                  <a:satMod val="160000"/>
                </a:srgbClr>
              </a:gs>
              <a:gs pos="50000">
                <a:srgbClr val="4B4B83">
                  <a:tint val="44500"/>
                  <a:satMod val="160000"/>
                </a:srgbClr>
              </a:gs>
              <a:gs pos="100000">
                <a:srgbClr val="4B4B83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1" name="Étoile à 5 branches 70"/>
          <p:cNvSpPr>
            <a:spLocks noChangeAspect="1"/>
          </p:cNvSpPr>
          <p:nvPr/>
        </p:nvSpPr>
        <p:spPr>
          <a:xfrm>
            <a:off x="6628666" y="2739172"/>
            <a:ext cx="355602" cy="276228"/>
          </a:xfrm>
          <a:prstGeom prst="star5">
            <a:avLst/>
          </a:prstGeom>
          <a:gradFill flip="none" rotWithShape="1">
            <a:gsLst>
              <a:gs pos="0">
                <a:srgbClr val="4B4B83">
                  <a:tint val="66000"/>
                  <a:satMod val="160000"/>
                </a:srgbClr>
              </a:gs>
              <a:gs pos="50000">
                <a:srgbClr val="4B4B83">
                  <a:tint val="44500"/>
                  <a:satMod val="160000"/>
                </a:srgbClr>
              </a:gs>
              <a:gs pos="100000">
                <a:srgbClr val="4B4B83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72" name="Étoile à 5 branches 71"/>
          <p:cNvSpPr>
            <a:spLocks noChangeAspect="1"/>
          </p:cNvSpPr>
          <p:nvPr/>
        </p:nvSpPr>
        <p:spPr>
          <a:xfrm>
            <a:off x="7492762" y="2726832"/>
            <a:ext cx="355602" cy="276228"/>
          </a:xfrm>
          <a:prstGeom prst="star5">
            <a:avLst/>
          </a:prstGeom>
          <a:gradFill flip="none" rotWithShape="1">
            <a:gsLst>
              <a:gs pos="0">
                <a:srgbClr val="4B4B83">
                  <a:tint val="66000"/>
                  <a:satMod val="160000"/>
                </a:srgbClr>
              </a:gs>
              <a:gs pos="50000">
                <a:srgbClr val="4B4B83">
                  <a:tint val="44500"/>
                  <a:satMod val="160000"/>
                </a:srgbClr>
              </a:gs>
              <a:gs pos="100000">
                <a:srgbClr val="4B4B83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4B4B83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100"/>
          </a:p>
        </p:txBody>
      </p:sp>
      <p:sp>
        <p:nvSpPr>
          <p:cNvPr id="81" name="ZoneTexte 80"/>
          <p:cNvSpPr txBox="1"/>
          <p:nvPr/>
        </p:nvSpPr>
        <p:spPr>
          <a:xfrm>
            <a:off x="4260177" y="563839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15 sept</a:t>
            </a:r>
            <a:endParaRPr lang="fr-FR" sz="900" dirty="0"/>
          </a:p>
        </p:txBody>
      </p:sp>
      <p:sp>
        <p:nvSpPr>
          <p:cNvPr id="82" name="ZoneTexte 81"/>
          <p:cNvSpPr txBox="1"/>
          <p:nvPr/>
        </p:nvSpPr>
        <p:spPr>
          <a:xfrm>
            <a:off x="5430790" y="5657656"/>
            <a:ext cx="63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 15 </a:t>
            </a:r>
            <a:r>
              <a:rPr lang="fr-FR" sz="900" dirty="0" err="1" smtClean="0"/>
              <a:t>janv</a:t>
            </a:r>
            <a:endParaRPr lang="fr-FR" sz="900" dirty="0"/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460013" y="1025011"/>
            <a:ext cx="1334121" cy="1020697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sz="1500" dirty="0">
                <a:solidFill>
                  <a:schemeClr val="bg1"/>
                </a:solidFill>
              </a:rPr>
              <a:t>Objectifs </a:t>
            </a:r>
            <a:endParaRPr lang="fr-FR" sz="1500" dirty="0" smtClean="0">
              <a:solidFill>
                <a:schemeClr val="bg1"/>
              </a:solidFill>
            </a:endParaRPr>
          </a:p>
          <a:p>
            <a:r>
              <a:rPr lang="fr-FR" sz="1500" dirty="0" smtClean="0">
                <a:solidFill>
                  <a:schemeClr val="bg1"/>
                </a:solidFill>
              </a:rPr>
              <a:t>des </a:t>
            </a:r>
            <a:r>
              <a:rPr lang="fr-FR" sz="1500" dirty="0">
                <a:solidFill>
                  <a:schemeClr val="bg1"/>
                </a:solidFill>
              </a:rPr>
              <a:t>études </a:t>
            </a:r>
            <a:endParaRPr lang="fr-FR" sz="1500" dirty="0" smtClean="0">
              <a:solidFill>
                <a:schemeClr val="bg1"/>
              </a:solidFill>
            </a:endParaRPr>
          </a:p>
          <a:p>
            <a:r>
              <a:rPr lang="fr-FR" sz="1500" dirty="0" smtClean="0">
                <a:solidFill>
                  <a:schemeClr val="bg1"/>
                </a:solidFill>
              </a:rPr>
              <a:t>et </a:t>
            </a:r>
            <a:r>
              <a:rPr lang="fr-FR" sz="1500" dirty="0">
                <a:solidFill>
                  <a:schemeClr val="bg1"/>
                </a:solidFill>
              </a:rPr>
              <a:t>de la concertation</a:t>
            </a:r>
          </a:p>
        </p:txBody>
      </p:sp>
    </p:spTree>
    <p:extLst>
      <p:ext uri="{BB962C8B-B14F-4D97-AF65-F5344CB8AC3E}">
        <p14:creationId xmlns:p14="http://schemas.microsoft.com/office/powerpoint/2010/main" val="15049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13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575239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sz="6600" dirty="0"/>
              <a:t>D</a:t>
            </a:r>
            <a:r>
              <a:rPr lang="fr-FR" sz="6600" dirty="0" smtClean="0"/>
              <a:t>éfinition du projet entre Mantes-Evreux</a:t>
            </a:r>
            <a:endParaRPr lang="fr-FR" sz="6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5" y="0"/>
            <a:ext cx="7392987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fr-FR" dirty="0" smtClean="0">
                <a:solidFill>
                  <a:schemeClr val="bg1"/>
                </a:solidFill>
              </a:rPr>
              <a:t>Chapitre </a:t>
            </a:r>
            <a:r>
              <a:rPr lang="fr-FR" dirty="0" smtClean="0"/>
              <a:t>2</a:t>
            </a: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90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Besoins en infrastructure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87525" y="877032"/>
            <a:ext cx="8568952" cy="5144256"/>
          </a:xfrm>
        </p:spPr>
        <p:txBody>
          <a:bodyPr/>
          <a:lstStyle/>
          <a:p>
            <a:r>
              <a:rPr lang="fr-FR" sz="1800" dirty="0" smtClean="0"/>
              <a:t>A </a:t>
            </a:r>
            <a:r>
              <a:rPr lang="fr-FR" sz="1800" dirty="0"/>
              <a:t>l’horizon prioritaire, pour atteindre les objectifs « transport », la liaison entre la gare actuelle de Mantes-la-Jolie et la gare actuelle d’Evreux nécessite la création d’une ligne nouvelle composée des éléments suivants :</a:t>
            </a:r>
          </a:p>
          <a:p>
            <a:pPr marL="0" lvl="1" indent="0">
              <a:lnSpc>
                <a:spcPct val="100000"/>
              </a:lnSpc>
              <a:spcBef>
                <a:spcPct val="20000"/>
              </a:spcBef>
              <a:spcAft>
                <a:spcPct val="35000"/>
              </a:spcAft>
              <a:buClrTx/>
              <a:buNone/>
            </a:pPr>
            <a:endParaRPr lang="fr-FR" sz="1200" dirty="0">
              <a:solidFill>
                <a:schemeClr val="accent1"/>
              </a:solidFill>
            </a:endParaRPr>
          </a:p>
          <a:p>
            <a:pPr lvl="1" algn="just"/>
            <a:r>
              <a:rPr lang="fr-FR" sz="1800" dirty="0" smtClean="0"/>
              <a:t>Raccordement </a:t>
            </a:r>
            <a:r>
              <a:rPr lang="fr-FR" dirty="0"/>
              <a:t>à la ligne existante à </a:t>
            </a:r>
            <a:r>
              <a:rPr lang="fr-FR" sz="1800" dirty="0"/>
              <a:t>l’ouest de </a:t>
            </a:r>
            <a:r>
              <a:rPr lang="fr-FR" sz="1800" dirty="0" smtClean="0"/>
              <a:t>Mantes</a:t>
            </a:r>
            <a:endParaRPr lang="fr-FR" sz="1600" b="0" dirty="0" smtClean="0"/>
          </a:p>
          <a:p>
            <a:pPr lvl="1" algn="just"/>
            <a:r>
              <a:rPr lang="fr-FR" sz="1800" dirty="0" smtClean="0"/>
              <a:t>Section de ligne nouvelle</a:t>
            </a:r>
          </a:p>
          <a:p>
            <a:pPr lvl="1" algn="just"/>
            <a:r>
              <a:rPr lang="fr-FR" sz="1800" dirty="0" smtClean="0"/>
              <a:t>Raccordement à la ligne existante à l’Est d’Evreux</a:t>
            </a:r>
            <a:endParaRPr lang="fr-FR" sz="1800" b="0" dirty="0"/>
          </a:p>
          <a:p>
            <a:pPr lvl="1" algn="just"/>
            <a:endParaRPr lang="fr-FR" sz="1600" b="0" dirty="0"/>
          </a:p>
          <a:p>
            <a:pPr marL="312738" lvl="1" indent="0" algn="just">
              <a:buNone/>
            </a:pPr>
            <a:r>
              <a:rPr lang="fr-FR" sz="2000" dirty="0" smtClean="0">
                <a:solidFill>
                  <a:srgbClr val="FF0000"/>
                </a:solidFill>
                <a:sym typeface="Wingdings"/>
              </a:rPr>
              <a:t> Ces éléments s’inscrivent dans l’aire d’étude de Mantes-Evreux en tenant compte des enjeux du territoire.</a:t>
            </a:r>
            <a:endParaRPr lang="fr-FR" sz="2000" dirty="0"/>
          </a:p>
          <a:p>
            <a:pPr lvl="1" algn="just"/>
            <a:endParaRPr lang="fr-FR" sz="1600" b="0" dirty="0"/>
          </a:p>
          <a:p>
            <a:pPr marL="312738" lvl="1" indent="0" algn="just">
              <a:buNone/>
            </a:pPr>
            <a:r>
              <a:rPr lang="fr-FR" sz="2000" dirty="0">
                <a:solidFill>
                  <a:srgbClr val="FF0000"/>
                </a:solidFill>
                <a:sym typeface="Wingdings"/>
              </a:rPr>
              <a:t> </a:t>
            </a:r>
            <a:r>
              <a:rPr lang="fr-FR" sz="2000" dirty="0" smtClean="0">
                <a:solidFill>
                  <a:srgbClr val="FF0000"/>
                </a:solidFill>
                <a:sym typeface="Wingdings"/>
              </a:rPr>
              <a:t>Et en tenant compte de la vision cible du projet.</a:t>
            </a:r>
            <a:endParaRPr lang="fr-FR" sz="1600" b="0" dirty="0"/>
          </a:p>
        </p:txBody>
      </p:sp>
    </p:spTree>
    <p:extLst>
      <p:ext uri="{BB962C8B-B14F-4D97-AF65-F5344CB8AC3E}">
        <p14:creationId xmlns:p14="http://schemas.microsoft.com/office/powerpoint/2010/main" val="9325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3013" y="1241569"/>
            <a:ext cx="8241030" cy="51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Besoins en infrastructure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17525" y="877032"/>
            <a:ext cx="7940675" cy="5144256"/>
          </a:xfrm>
        </p:spPr>
        <p:txBody>
          <a:bodyPr/>
          <a:lstStyle/>
          <a:p>
            <a:pPr lvl="1" algn="just"/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  <p:sp>
        <p:nvSpPr>
          <p:cNvPr id="6" name="Ellipse 5"/>
          <p:cNvSpPr>
            <a:spLocks noChangeAspect="1"/>
          </p:cNvSpPr>
          <p:nvPr/>
        </p:nvSpPr>
        <p:spPr bwMode="auto">
          <a:xfrm>
            <a:off x="8701980" y="4252886"/>
            <a:ext cx="315050" cy="25922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Ellipse 7"/>
          <p:cNvSpPr>
            <a:spLocks noChangeAspect="1"/>
          </p:cNvSpPr>
          <p:nvPr/>
        </p:nvSpPr>
        <p:spPr bwMode="auto">
          <a:xfrm>
            <a:off x="74959" y="3571811"/>
            <a:ext cx="315050" cy="25922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54597" y="3098937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Evreux</a:t>
            </a:r>
            <a:endParaRPr lang="fr-FR" sz="2200" dirty="0"/>
          </a:p>
        </p:txBody>
      </p:sp>
      <p:sp>
        <p:nvSpPr>
          <p:cNvPr id="2048" name="ZoneTexte 2047"/>
          <p:cNvSpPr txBox="1"/>
          <p:nvPr/>
        </p:nvSpPr>
        <p:spPr>
          <a:xfrm>
            <a:off x="7188457" y="5364008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Ouest de Mantes</a:t>
            </a:r>
            <a:endParaRPr lang="fr-FR" sz="1200" dirty="0"/>
          </a:p>
        </p:txBody>
      </p:sp>
      <p:sp>
        <p:nvSpPr>
          <p:cNvPr id="34" name="ZoneTexte 33"/>
          <p:cNvSpPr txBox="1"/>
          <p:nvPr/>
        </p:nvSpPr>
        <p:spPr>
          <a:xfrm>
            <a:off x="2591780" y="4902343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Section de ligne nouvelle</a:t>
            </a:r>
            <a:endParaRPr lang="fr-FR" sz="1200" dirty="0"/>
          </a:p>
        </p:txBody>
      </p:sp>
      <p:sp>
        <p:nvSpPr>
          <p:cNvPr id="35" name="Ellipse 34"/>
          <p:cNvSpPr/>
          <p:nvPr/>
        </p:nvSpPr>
        <p:spPr bwMode="auto">
          <a:xfrm>
            <a:off x="1145235" y="3411111"/>
            <a:ext cx="756084" cy="671945"/>
          </a:xfrm>
          <a:prstGeom prst="ellipse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29479" y="4746750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à l’est d’Evreux</a:t>
            </a:r>
            <a:endParaRPr lang="fr-FR" sz="1200" dirty="0"/>
          </a:p>
        </p:txBody>
      </p:sp>
      <p:cxnSp>
        <p:nvCxnSpPr>
          <p:cNvPr id="37" name="Connecteur droit avec flèche 36"/>
          <p:cNvCxnSpPr/>
          <p:nvPr/>
        </p:nvCxnSpPr>
        <p:spPr bwMode="auto">
          <a:xfrm flipV="1">
            <a:off x="1065213" y="4083056"/>
            <a:ext cx="290264" cy="6636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55" name="Connecteur droit avec flèche 2054"/>
          <p:cNvCxnSpPr/>
          <p:nvPr/>
        </p:nvCxnSpPr>
        <p:spPr bwMode="auto">
          <a:xfrm flipV="1">
            <a:off x="3041581" y="4083056"/>
            <a:ext cx="774335" cy="8945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Ellipse 32"/>
          <p:cNvSpPr/>
          <p:nvPr/>
        </p:nvSpPr>
        <p:spPr bwMode="auto">
          <a:xfrm rot="1133687">
            <a:off x="7270468" y="3895846"/>
            <a:ext cx="487544" cy="894253"/>
          </a:xfrm>
          <a:prstGeom prst="ellipse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8" name="Connecteur droit avec flèche 37"/>
          <p:cNvCxnSpPr/>
          <p:nvPr/>
        </p:nvCxnSpPr>
        <p:spPr bwMode="auto">
          <a:xfrm flipH="1" flipV="1">
            <a:off x="7601177" y="4673741"/>
            <a:ext cx="188558" cy="468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Connecteur droit 38"/>
          <p:cNvCxnSpPr>
            <a:stCxn id="35" idx="6"/>
          </p:cNvCxnSpPr>
          <p:nvPr/>
        </p:nvCxnSpPr>
        <p:spPr bwMode="auto">
          <a:xfrm>
            <a:off x="1901319" y="3747084"/>
            <a:ext cx="5369149" cy="599594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8" name="ZoneTexte 57"/>
          <p:cNvSpPr txBox="1"/>
          <p:nvPr/>
        </p:nvSpPr>
        <p:spPr>
          <a:xfrm>
            <a:off x="8064389" y="3625554"/>
            <a:ext cx="1170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Mantes</a:t>
            </a:r>
            <a:endParaRPr lang="fr-FR" sz="2200" dirty="0"/>
          </a:p>
        </p:txBody>
      </p:sp>
      <p:cxnSp>
        <p:nvCxnSpPr>
          <p:cNvPr id="61" name="Connecteur droit 60"/>
          <p:cNvCxnSpPr/>
          <p:nvPr/>
        </p:nvCxnSpPr>
        <p:spPr bwMode="auto">
          <a:xfrm>
            <a:off x="1065213" y="2168860"/>
            <a:ext cx="1016261" cy="1242251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63"/>
          <p:cNvCxnSpPr/>
          <p:nvPr/>
        </p:nvCxnSpPr>
        <p:spPr bwMode="auto">
          <a:xfrm>
            <a:off x="7789735" y="4658935"/>
            <a:ext cx="571223" cy="372024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67" name="Rectangle 2066"/>
          <p:cNvSpPr/>
          <p:nvPr/>
        </p:nvSpPr>
        <p:spPr>
          <a:xfrm>
            <a:off x="232484" y="886343"/>
            <a:ext cx="87845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/>
              <a:t>Représentation schématique des besoins en infrastructure:</a:t>
            </a:r>
          </a:p>
          <a:p>
            <a:pPr marL="981075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b="1" dirty="0">
                <a:latin typeface="+mn-lt"/>
                <a:ea typeface="+mn-ea"/>
              </a:rPr>
              <a:t>A l’horizon </a:t>
            </a:r>
            <a:r>
              <a:rPr lang="fr-FR" sz="1600" b="1" dirty="0" smtClean="0">
                <a:latin typeface="+mn-lt"/>
                <a:ea typeface="+mn-ea"/>
              </a:rPr>
              <a:t>prioritaire </a:t>
            </a:r>
            <a:endParaRPr lang="fr-FR" sz="1600" b="1" dirty="0">
              <a:latin typeface="+mn-lt"/>
              <a:ea typeface="+mn-ea"/>
            </a:endParaRPr>
          </a:p>
          <a:p>
            <a:pPr marL="981075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600" b="1" dirty="0">
                <a:latin typeface="+mn-lt"/>
                <a:ea typeface="+mn-ea"/>
              </a:rPr>
              <a:t>A l’horizon </a:t>
            </a:r>
            <a:r>
              <a:rPr lang="fr-FR" sz="1600" b="1" dirty="0" smtClean="0">
                <a:latin typeface="+mn-lt"/>
                <a:ea typeface="+mn-ea"/>
              </a:rPr>
              <a:t>cible </a:t>
            </a:r>
            <a:endParaRPr lang="fr-FR" sz="1600" b="1" dirty="0">
              <a:latin typeface="+mn-lt"/>
              <a:ea typeface="+mn-ea"/>
            </a:endParaRPr>
          </a:p>
        </p:txBody>
      </p:sp>
      <p:cxnSp>
        <p:nvCxnSpPr>
          <p:cNvPr id="68" name="Connecteur droit 67"/>
          <p:cNvCxnSpPr/>
          <p:nvPr/>
        </p:nvCxnSpPr>
        <p:spPr bwMode="auto">
          <a:xfrm>
            <a:off x="3581890" y="1424952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9" name="Connecteur droit 68"/>
          <p:cNvCxnSpPr/>
          <p:nvPr/>
        </p:nvCxnSpPr>
        <p:spPr bwMode="auto">
          <a:xfrm>
            <a:off x="3581890" y="1808820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5343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2048" grpId="0"/>
      <p:bldP spid="34" grpId="0"/>
      <p:bldP spid="35" grpId="0" animBg="1"/>
      <p:bldP spid="36" grpId="0"/>
      <p:bldP spid="33" grpId="0" animBg="1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91" y="1409388"/>
            <a:ext cx="8234362" cy="534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850" y="1421633"/>
            <a:ext cx="8227695" cy="536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Besoins en infrastructure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17525" y="877032"/>
            <a:ext cx="7940675" cy="5144256"/>
          </a:xfrm>
        </p:spPr>
        <p:txBody>
          <a:bodyPr/>
          <a:lstStyle/>
          <a:p>
            <a:pPr lvl="1" algn="just"/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834097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/>
              <a:t>Les éléments d’infrastructure doivent s’insérer dans le territoire en tenant compte des enjeux environnementaux</a:t>
            </a:r>
            <a:r>
              <a:rPr lang="fr-FR" sz="1500" dirty="0"/>
              <a:t>. </a:t>
            </a:r>
            <a:r>
              <a:rPr lang="fr-FR" sz="1500" b="1" dirty="0"/>
              <a:t>Au niveau macro, plusieurs scénarios se dégagent, </a:t>
            </a:r>
            <a:r>
              <a:rPr lang="fr-FR" sz="1500" b="1" dirty="0" smtClean="0"/>
              <a:t>leurs </a:t>
            </a:r>
            <a:r>
              <a:rPr lang="fr-FR" sz="1500" b="1" dirty="0"/>
              <a:t>principes étant schématisés comme illustré ici</a:t>
            </a:r>
            <a:r>
              <a:rPr lang="fr-FR" sz="1600" b="1" dirty="0" smtClean="0"/>
              <a:t>.</a:t>
            </a:r>
            <a:endParaRPr lang="fr-FR" sz="1600" dirty="0"/>
          </a:p>
        </p:txBody>
      </p:sp>
      <p:sp>
        <p:nvSpPr>
          <p:cNvPr id="6" name="Ellipse 5"/>
          <p:cNvSpPr>
            <a:spLocks noChangeAspect="1"/>
          </p:cNvSpPr>
          <p:nvPr/>
        </p:nvSpPr>
        <p:spPr bwMode="auto">
          <a:xfrm>
            <a:off x="8539205" y="4393837"/>
            <a:ext cx="315050" cy="25922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004455" y="3711970"/>
            <a:ext cx="1173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Mantes</a:t>
            </a:r>
            <a:endParaRPr lang="fr-FR" sz="2200" dirty="0"/>
          </a:p>
        </p:txBody>
      </p:sp>
      <p:sp>
        <p:nvSpPr>
          <p:cNvPr id="9" name="ZoneTexte 8"/>
          <p:cNvSpPr txBox="1"/>
          <p:nvPr/>
        </p:nvSpPr>
        <p:spPr>
          <a:xfrm>
            <a:off x="-12675" y="2898154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Evreux</a:t>
            </a:r>
            <a:endParaRPr lang="fr-FR" sz="2200" dirty="0"/>
          </a:p>
        </p:txBody>
      </p:sp>
      <p:sp>
        <p:nvSpPr>
          <p:cNvPr id="8" name="Ellipse 7"/>
          <p:cNvSpPr>
            <a:spLocks noChangeAspect="1"/>
          </p:cNvSpPr>
          <p:nvPr/>
        </p:nvSpPr>
        <p:spPr bwMode="auto">
          <a:xfrm>
            <a:off x="19944" y="3603378"/>
            <a:ext cx="315050" cy="25922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2" name="Connecteur droit 41"/>
          <p:cNvCxnSpPr/>
          <p:nvPr/>
        </p:nvCxnSpPr>
        <p:spPr bwMode="auto">
          <a:xfrm>
            <a:off x="5814788" y="1952836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Connecteur droit 42"/>
          <p:cNvCxnSpPr/>
          <p:nvPr/>
        </p:nvCxnSpPr>
        <p:spPr bwMode="auto">
          <a:xfrm>
            <a:off x="5814788" y="2312876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" name="ZoneTexte 43"/>
          <p:cNvSpPr txBox="1"/>
          <p:nvPr/>
        </p:nvSpPr>
        <p:spPr>
          <a:xfrm>
            <a:off x="6411014" y="1772816"/>
            <a:ext cx="1999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prioritaire</a:t>
            </a:r>
            <a:endParaRPr lang="fr-FR" sz="1600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6426206" y="2143599"/>
            <a:ext cx="1999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cible</a:t>
            </a:r>
            <a:endParaRPr lang="fr-FR" sz="1600" b="1" dirty="0"/>
          </a:p>
        </p:txBody>
      </p:sp>
      <p:cxnSp>
        <p:nvCxnSpPr>
          <p:cNvPr id="46" name="Connecteur droit avec flèche 45"/>
          <p:cNvCxnSpPr/>
          <p:nvPr/>
        </p:nvCxnSpPr>
        <p:spPr bwMode="auto">
          <a:xfrm flipH="1">
            <a:off x="3298740" y="5085184"/>
            <a:ext cx="5076695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ZoneTexte 46"/>
          <p:cNvSpPr txBox="1"/>
          <p:nvPr/>
        </p:nvSpPr>
        <p:spPr>
          <a:xfrm>
            <a:off x="4281885" y="5127839"/>
            <a:ext cx="190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Secteur C1</a:t>
            </a:r>
            <a:endParaRPr lang="fr-FR" dirty="0"/>
          </a:p>
        </p:txBody>
      </p:sp>
      <p:cxnSp>
        <p:nvCxnSpPr>
          <p:cNvPr id="48" name="Connecteur droit avec flèche 47"/>
          <p:cNvCxnSpPr/>
          <p:nvPr/>
        </p:nvCxnSpPr>
        <p:spPr bwMode="auto">
          <a:xfrm flipH="1">
            <a:off x="356648" y="5085184"/>
            <a:ext cx="280227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ZoneTexte 48"/>
          <p:cNvSpPr txBox="1"/>
          <p:nvPr/>
        </p:nvSpPr>
        <p:spPr>
          <a:xfrm>
            <a:off x="715281" y="5229200"/>
            <a:ext cx="19026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Secteur C2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19944" y="6082436"/>
            <a:ext cx="89479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Chaque scénario se matérialise par le dessin d’une ou plusieurs zones de passage au moyen d’un travail associant étroitement l’environnement et la technique</a:t>
            </a:r>
            <a:endParaRPr lang="fr-FR" sz="1600" dirty="0"/>
          </a:p>
          <a:p>
            <a:r>
              <a:rPr lang="fr-FR" sz="1800" dirty="0" smtClean="0"/>
              <a:t>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64951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8" grpId="0" animBg="1"/>
      <p:bldP spid="44" grpId="0"/>
      <p:bldP spid="45" grpId="0"/>
      <p:bldP spid="47" grpId="0"/>
      <p:bldP spid="49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4136" y="980728"/>
            <a:ext cx="7940675" cy="4369147"/>
          </a:xfrm>
        </p:spPr>
        <p:txBody>
          <a:bodyPr/>
          <a:lstStyle/>
          <a:p>
            <a:pPr marL="74613" lvl="1" indent="0">
              <a:buClr>
                <a:srgbClr val="FA1035"/>
              </a:buClr>
              <a:buNone/>
            </a:pPr>
            <a:r>
              <a:rPr lang="fr-FR" sz="1600" dirty="0" smtClean="0">
                <a:solidFill>
                  <a:srgbClr val="000000"/>
                </a:solidFill>
              </a:rPr>
              <a:t>Les étapes </a:t>
            </a:r>
            <a:r>
              <a:rPr lang="fr-FR" sz="1600" dirty="0">
                <a:solidFill>
                  <a:srgbClr val="000000"/>
                </a:solidFill>
              </a:rPr>
              <a:t>préalables à la définition des zones de </a:t>
            </a:r>
            <a:r>
              <a:rPr lang="fr-FR" sz="1600" dirty="0" smtClean="0">
                <a:solidFill>
                  <a:srgbClr val="000000"/>
                </a:solidFill>
              </a:rPr>
              <a:t>passage sont: </a:t>
            </a:r>
            <a:endParaRPr lang="fr-FR" sz="1600" dirty="0">
              <a:solidFill>
                <a:srgbClr val="000000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dirty="0" smtClean="0"/>
              <a:t>Le diagnostic </a:t>
            </a:r>
            <a:r>
              <a:rPr lang="fr-FR" sz="1600" dirty="0"/>
              <a:t>des enjeux</a:t>
            </a: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sz="1600" dirty="0" smtClean="0"/>
              <a:t>La hiérarchisation </a:t>
            </a:r>
            <a:r>
              <a:rPr lang="fr-FR" sz="1600" dirty="0"/>
              <a:t>des </a:t>
            </a:r>
            <a:r>
              <a:rPr lang="fr-FR" sz="1600" dirty="0" smtClean="0"/>
              <a:t>enjeux (cf. carte ci-dessous)</a:t>
            </a:r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17</a:t>
            </a:fld>
            <a:endParaRPr lang="fr-FR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822"/>
          <a:stretch/>
        </p:blipFill>
        <p:spPr bwMode="auto">
          <a:xfrm>
            <a:off x="761225" y="2044503"/>
            <a:ext cx="7649623" cy="474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1600" y="159023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>
                <a:solidFill>
                  <a:srgbClr val="FFFFFF"/>
                </a:solidFill>
                <a:cs typeface="+mj-cs"/>
              </a:rPr>
              <a:t>P</a:t>
            </a:r>
            <a:r>
              <a:rPr lang="fr-FR" sz="2400" b="1" kern="0" dirty="0" smtClean="0">
                <a:solidFill>
                  <a:srgbClr val="FFFFFF"/>
                </a:solidFill>
                <a:cs typeface="+mj-cs"/>
              </a:rPr>
              <a:t>rise en compte des enjeux du territoire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8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23528" y="1016732"/>
            <a:ext cx="8424936" cy="4824536"/>
          </a:xfrm>
          <a:prstGeom prst="rect">
            <a:avLst/>
          </a:prstGeom>
          <a:noFill/>
        </p:spPr>
        <p:txBody>
          <a:bodyPr wrap="square" lIns="56675" tIns="28337" rIns="56675" bIns="28337" rtlCol="0">
            <a:noAutofit/>
          </a:bodyPr>
          <a:lstStyle/>
          <a:p>
            <a:pPr indent="-14446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</a:pPr>
            <a:r>
              <a:rPr lang="fr-FR" sz="2000" b="1" dirty="0" smtClean="0">
                <a:solidFill>
                  <a:schemeClr val="accent1"/>
                </a:solidFill>
                <a:latin typeface="+mn-lt"/>
                <a:ea typeface="+mn-ea"/>
              </a:rPr>
              <a:t>Les </a:t>
            </a:r>
            <a:r>
              <a:rPr lang="fr-FR" sz="2000" b="1" dirty="0">
                <a:solidFill>
                  <a:schemeClr val="accent1"/>
                </a:solidFill>
                <a:latin typeface="+mn-lt"/>
                <a:ea typeface="+mn-ea"/>
              </a:rPr>
              <a:t>zones de passage sont proposées selon les principes </a:t>
            </a:r>
            <a:r>
              <a:rPr lang="fr-FR" sz="2000" b="1" dirty="0" smtClean="0">
                <a:solidFill>
                  <a:schemeClr val="accent1"/>
                </a:solidFill>
                <a:latin typeface="+mn-lt"/>
                <a:ea typeface="+mn-ea"/>
              </a:rPr>
              <a:t>suivants :</a:t>
            </a:r>
          </a:p>
          <a:p>
            <a:pPr indent="-14446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</a:pPr>
            <a:endParaRPr lang="fr-FR" sz="2000" b="1" dirty="0">
              <a:solidFill>
                <a:schemeClr val="accent1"/>
              </a:solidFill>
              <a:latin typeface="+mn-lt"/>
              <a:ea typeface="+mn-ea"/>
            </a:endParaRPr>
          </a:p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b="1" dirty="0" smtClean="0">
                <a:latin typeface="+mn-lt"/>
                <a:ea typeface="+mn-ea"/>
              </a:rPr>
              <a:t>Répondre </a:t>
            </a:r>
            <a:r>
              <a:rPr lang="fr-FR" sz="1800" b="1" dirty="0">
                <a:latin typeface="+mn-lt"/>
                <a:ea typeface="+mn-ea"/>
              </a:rPr>
              <a:t>au mieux aux </a:t>
            </a:r>
            <a:r>
              <a:rPr lang="fr-FR" sz="1800" b="1" dirty="0">
                <a:solidFill>
                  <a:schemeClr val="accent1"/>
                </a:solidFill>
                <a:latin typeface="+mn-lt"/>
                <a:ea typeface="+mn-ea"/>
              </a:rPr>
              <a:t>objectifs transport </a:t>
            </a:r>
            <a:r>
              <a:rPr lang="fr-FR" sz="1800" b="1" dirty="0">
                <a:latin typeface="+mn-lt"/>
                <a:ea typeface="+mn-ea"/>
              </a:rPr>
              <a:t>(temps de parcours, dessertes…)</a:t>
            </a:r>
          </a:p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b="1" dirty="0">
                <a:latin typeface="+mn-lt"/>
                <a:ea typeface="+mn-ea"/>
              </a:rPr>
              <a:t>Prioriser le principe d’</a:t>
            </a:r>
            <a:r>
              <a:rPr lang="fr-FR" sz="1800" b="1" dirty="0">
                <a:solidFill>
                  <a:schemeClr val="accent1"/>
                </a:solidFill>
                <a:latin typeface="+mn-lt"/>
                <a:ea typeface="+mn-ea"/>
              </a:rPr>
              <a:t>évitement</a:t>
            </a:r>
            <a:r>
              <a:rPr lang="fr-FR" sz="1800" b="1" dirty="0">
                <a:latin typeface="+mn-lt"/>
                <a:ea typeface="+mn-ea"/>
              </a:rPr>
              <a:t> des enjeux les plus forts (cf. hiérarchisation)</a:t>
            </a:r>
          </a:p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b="1" dirty="0">
                <a:latin typeface="+mn-lt"/>
                <a:ea typeface="+mn-ea"/>
              </a:rPr>
              <a:t>Intégrer la </a:t>
            </a:r>
            <a:r>
              <a:rPr lang="fr-FR" sz="1800" b="1" dirty="0">
                <a:solidFill>
                  <a:schemeClr val="accent1"/>
                </a:solidFill>
                <a:latin typeface="+mn-lt"/>
                <a:ea typeface="+mn-ea"/>
              </a:rPr>
              <a:t>faisabilité technique </a:t>
            </a:r>
            <a:r>
              <a:rPr lang="fr-FR" sz="1800" b="1" dirty="0">
                <a:latin typeface="+mn-lt"/>
                <a:ea typeface="+mn-ea"/>
              </a:rPr>
              <a:t>du projet (rayons de courbure, pentes maximales, et les possibles choix techniques </a:t>
            </a:r>
            <a:r>
              <a:rPr lang="fr-FR" sz="1800" b="1" dirty="0" smtClean="0">
                <a:latin typeface="+mn-lt"/>
                <a:ea typeface="+mn-ea"/>
              </a:rPr>
              <a:t>ex : </a:t>
            </a:r>
            <a:r>
              <a:rPr lang="fr-FR" sz="1800" b="1" dirty="0">
                <a:latin typeface="+mn-lt"/>
                <a:ea typeface="+mn-ea"/>
              </a:rPr>
              <a:t>souterrain, aérien…)</a:t>
            </a:r>
          </a:p>
          <a:p>
            <a:pPr marL="550863" lvl="1" indent="-238125" algn="just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</a:pPr>
            <a:r>
              <a:rPr lang="fr-FR" sz="1800" b="1" dirty="0">
                <a:latin typeface="+mn-lt"/>
                <a:ea typeface="+mn-ea"/>
              </a:rPr>
              <a:t>Prévoir la </a:t>
            </a:r>
            <a:r>
              <a:rPr lang="fr-FR" sz="1800" b="1" dirty="0" smtClean="0">
                <a:solidFill>
                  <a:schemeClr val="accent1"/>
                </a:solidFill>
                <a:latin typeface="+mn-lt"/>
                <a:ea typeface="+mn-ea"/>
              </a:rPr>
              <a:t>compatibilité</a:t>
            </a:r>
            <a:r>
              <a:rPr lang="fr-FR" sz="1800" b="1" dirty="0" smtClean="0">
                <a:latin typeface="+mn-lt"/>
                <a:ea typeface="+mn-ea"/>
              </a:rPr>
              <a:t> </a:t>
            </a:r>
            <a:r>
              <a:rPr lang="fr-FR" sz="1800" b="1" dirty="0">
                <a:latin typeface="+mn-lt"/>
                <a:ea typeface="+mn-ea"/>
              </a:rPr>
              <a:t>aux différents horizons (prioritaire/cible)</a:t>
            </a:r>
          </a:p>
          <a:p>
            <a:pPr marL="1139825" lvl="2" indent="-296863">
              <a:spcBef>
                <a:spcPct val="30000"/>
              </a:spcBef>
              <a:buClr>
                <a:srgbClr val="FA1035"/>
              </a:buClr>
              <a:buFont typeface="Symbol" charset="0"/>
              <a:buChar char="¾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1139825" lvl="2" indent="-296863">
              <a:spcBef>
                <a:spcPct val="30000"/>
              </a:spcBef>
              <a:buClr>
                <a:srgbClr val="FA1035"/>
              </a:buClr>
              <a:buFont typeface="Symbol" charset="0"/>
              <a:buChar char="¾"/>
            </a:pPr>
            <a:endParaRPr lang="fr-FR" sz="1600" dirty="0">
              <a:solidFill>
                <a:srgbClr val="FF0000"/>
              </a:solidFill>
            </a:endParaRPr>
          </a:p>
          <a:p>
            <a:pPr marL="842962" lvl="2">
              <a:spcBef>
                <a:spcPct val="30000"/>
              </a:spcBef>
              <a:buClr>
                <a:srgbClr val="FA1035"/>
              </a:buClr>
            </a:pPr>
            <a:endParaRPr lang="fr-FR" sz="1600" dirty="0">
              <a:solidFill>
                <a:srgbClr val="FF0000"/>
              </a:solidFill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</a:pPr>
            <a:endParaRPr lang="fr-FR" sz="180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769938" lvl="2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</a:pPr>
            <a:endParaRPr lang="fr-FR" sz="180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rgbClr val="FA1035"/>
              </a:buClr>
              <a:buSzPct val="90000"/>
              <a:buFont typeface="Wingdings" charset="0"/>
              <a:buChar char="n"/>
            </a:pPr>
            <a:endParaRPr lang="fr-FR" sz="1600" dirty="0" smtClean="0">
              <a:solidFill>
                <a:srgbClr val="808080">
                  <a:lumMod val="50000"/>
                </a:srgbClr>
              </a:solidFill>
              <a:latin typeface="Arial"/>
              <a:ea typeface="ＭＳ Ｐゴシック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71600" y="178532"/>
            <a:ext cx="7392987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kern="0" dirty="0" smtClean="0"/>
              <a:t>Principe de définition des zones de passage</a:t>
            </a:r>
            <a:endParaRPr lang="fr-FR" strike="sngStrike" kern="0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>
                <a:solidFill>
                  <a:srgbClr val="000000"/>
                </a:solidFill>
              </a:rPr>
              <a:pPr/>
              <a:t>18</a:t>
            </a:fld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743" y="6105282"/>
            <a:ext cx="840721" cy="7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1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800" y="796340"/>
            <a:ext cx="8704811" cy="585744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Enjeux du territoire entre Mantes et Evreux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310" y="1069219"/>
            <a:ext cx="7940675" cy="5144256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</p:spTree>
    <p:extLst>
      <p:ext uri="{BB962C8B-B14F-4D97-AF65-F5344CB8AC3E}">
        <p14:creationId xmlns:p14="http://schemas.microsoft.com/office/powerpoint/2010/main" val="185032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65" y="935567"/>
            <a:ext cx="8476082" cy="572165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Construction des zones de passage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17525" y="877032"/>
            <a:ext cx="7940675" cy="5144256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</p:spTree>
    <p:extLst>
      <p:ext uri="{BB962C8B-B14F-4D97-AF65-F5344CB8AC3E}">
        <p14:creationId xmlns:p14="http://schemas.microsoft.com/office/powerpoint/2010/main" val="21249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21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251203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Secteur C1</a:t>
            </a:r>
            <a:endParaRPr 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0" y="0"/>
            <a:ext cx="7392988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016" y="932592"/>
            <a:ext cx="8241030" cy="534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5194" y="924978"/>
            <a:ext cx="7940675" cy="5144256"/>
          </a:xfrm>
        </p:spPr>
        <p:txBody>
          <a:bodyPr/>
          <a:lstStyle/>
          <a:p>
            <a:pPr indent="-238125"/>
            <a:r>
              <a:rPr lang="fr-FR" sz="1600" dirty="0" smtClean="0">
                <a:solidFill>
                  <a:srgbClr val="000000"/>
                </a:solidFill>
              </a:rPr>
              <a:t>Le </a:t>
            </a:r>
            <a:r>
              <a:rPr lang="fr-FR" sz="1600" dirty="0">
                <a:solidFill>
                  <a:srgbClr val="000000"/>
                </a:solidFill>
              </a:rPr>
              <a:t>secteur C1 </a:t>
            </a:r>
            <a:r>
              <a:rPr lang="fr-FR" sz="1600" dirty="0" smtClean="0">
                <a:solidFill>
                  <a:srgbClr val="000000"/>
                </a:solidFill>
              </a:rPr>
              <a:t>se </a:t>
            </a:r>
            <a:r>
              <a:rPr lang="fr-FR" sz="1600" dirty="0">
                <a:solidFill>
                  <a:srgbClr val="000000"/>
                </a:solidFill>
              </a:rPr>
              <a:t>subdivise en deux familles : </a:t>
            </a:r>
          </a:p>
          <a:p>
            <a:pPr marL="887412" indent="-361950">
              <a:buFont typeface="Wingdings" panose="05000000000000000000" pitchFamily="2" charset="2"/>
              <a:buChar char="Ø"/>
            </a:pPr>
            <a:r>
              <a:rPr lang="fr-FR" sz="1600" dirty="0" smtClean="0"/>
              <a:t>Nord</a:t>
            </a:r>
            <a:r>
              <a:rPr lang="fr-FR" sz="1600" dirty="0" smtClean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partant d’un raccordement sur la ligne vers Rouen</a:t>
            </a:r>
          </a:p>
          <a:p>
            <a:pPr marL="887412" indent="-361950">
              <a:buFont typeface="Wingdings" panose="05000000000000000000" pitchFamily="2" charset="2"/>
              <a:buChar char="Ø"/>
            </a:pPr>
            <a:r>
              <a:rPr lang="fr-FR" sz="1600" dirty="0" smtClean="0"/>
              <a:t>Sud </a:t>
            </a:r>
            <a:r>
              <a:rPr lang="fr-FR" sz="1600" dirty="0">
                <a:solidFill>
                  <a:schemeClr val="tx1"/>
                </a:solidFill>
              </a:rPr>
              <a:t>partant d’un raccordement sur la ligne vers Caen.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877736" y="211013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4BC7FF"/>
                </a:solidFill>
              </a:rPr>
              <a:t>Eure</a:t>
            </a:r>
            <a:endParaRPr lang="fr-FR" sz="1800" dirty="0">
              <a:solidFill>
                <a:srgbClr val="4BC7FF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36026" y="2140908"/>
            <a:ext cx="213606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Schéma d’infra Nord</a:t>
            </a:r>
            <a:endParaRPr lang="fr-FR" sz="1600" i="1" dirty="0"/>
          </a:p>
        </p:txBody>
      </p:sp>
      <p:cxnSp>
        <p:nvCxnSpPr>
          <p:cNvPr id="34" name="Connecteur droit avec flèche 33"/>
          <p:cNvCxnSpPr/>
          <p:nvPr/>
        </p:nvCxnSpPr>
        <p:spPr bwMode="auto">
          <a:xfrm>
            <a:off x="4319588" y="2422584"/>
            <a:ext cx="174784" cy="2197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6" name="ZoneTexte 35"/>
          <p:cNvSpPr txBox="1"/>
          <p:nvPr/>
        </p:nvSpPr>
        <p:spPr>
          <a:xfrm>
            <a:off x="3453363" y="4869452"/>
            <a:ext cx="121730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Schéma d’infra Sud</a:t>
            </a:r>
            <a:endParaRPr lang="fr-FR" sz="1600" i="1" dirty="0"/>
          </a:p>
        </p:txBody>
      </p:sp>
      <p:cxnSp>
        <p:nvCxnSpPr>
          <p:cNvPr id="37" name="Connecteur droit avec flèche 36"/>
          <p:cNvCxnSpPr/>
          <p:nvPr/>
        </p:nvCxnSpPr>
        <p:spPr bwMode="auto">
          <a:xfrm flipH="1" flipV="1">
            <a:off x="3919324" y="4389532"/>
            <a:ext cx="142690" cy="4799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ZoneTexte 27"/>
          <p:cNvSpPr txBox="1"/>
          <p:nvPr/>
        </p:nvSpPr>
        <p:spPr>
          <a:xfrm>
            <a:off x="6663861" y="2422584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ligne vers Rouen</a:t>
            </a:r>
            <a:endParaRPr lang="fr-FR" sz="1200" dirty="0"/>
          </a:p>
        </p:txBody>
      </p:sp>
      <p:cxnSp>
        <p:nvCxnSpPr>
          <p:cNvPr id="29" name="Connecteur droit avec flèche 28"/>
          <p:cNvCxnSpPr/>
          <p:nvPr/>
        </p:nvCxnSpPr>
        <p:spPr bwMode="auto">
          <a:xfrm>
            <a:off x="7281528" y="2884249"/>
            <a:ext cx="108331" cy="7537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ZoneTexte 32"/>
          <p:cNvSpPr txBox="1"/>
          <p:nvPr/>
        </p:nvSpPr>
        <p:spPr>
          <a:xfrm>
            <a:off x="7244841" y="4952086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ligne vers Caen</a:t>
            </a:r>
            <a:endParaRPr lang="fr-FR" sz="1200" dirty="0"/>
          </a:p>
        </p:txBody>
      </p:sp>
      <p:cxnSp>
        <p:nvCxnSpPr>
          <p:cNvPr id="35" name="Connecteur droit avec flèche 34"/>
          <p:cNvCxnSpPr/>
          <p:nvPr/>
        </p:nvCxnSpPr>
        <p:spPr bwMode="auto">
          <a:xfrm flipH="1" flipV="1">
            <a:off x="7746379" y="4025343"/>
            <a:ext cx="224460" cy="9267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H="1">
            <a:off x="1275211" y="6380970"/>
            <a:ext cx="6591989" cy="1586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ZoneTexte 16"/>
          <p:cNvSpPr txBox="1"/>
          <p:nvPr/>
        </p:nvSpPr>
        <p:spPr>
          <a:xfrm>
            <a:off x="2837333" y="6324848"/>
            <a:ext cx="190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Secteur C1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07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395536" y="1112907"/>
            <a:ext cx="7455060" cy="57503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4282225" y="6406076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00776" y="887767"/>
            <a:ext cx="7449819" cy="663135"/>
          </a:xfrm>
          <a:solidFill>
            <a:schemeClr val="bg1"/>
          </a:solidFill>
        </p:spPr>
        <p:txBody>
          <a:bodyPr/>
          <a:lstStyle/>
          <a:p>
            <a:pPr marL="312738" lvl="1" indent="0">
              <a:buNone/>
            </a:pPr>
            <a:r>
              <a:rPr lang="fr-FR" sz="2000" b="0" dirty="0" smtClean="0"/>
              <a:t>Les scénarios d’infrastructure Nord  et Sud permettent de proposer trois  zones de passage chacun.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231834" y="2076625"/>
            <a:ext cx="1148124" cy="646331"/>
          </a:xfrm>
          <a:prstGeom prst="rect">
            <a:avLst/>
          </a:prstGeom>
          <a:solidFill>
            <a:schemeClr val="bg1"/>
          </a:solidFill>
          <a:ln>
            <a:solidFill>
              <a:srgbClr val="0AD922"/>
            </a:solidFill>
          </a:ln>
        </p:spPr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0AD922"/>
                </a:solidFill>
              </a:rPr>
              <a:t>Forêt de Rosny</a:t>
            </a:r>
            <a:endParaRPr lang="fr-FR" sz="1800" dirty="0">
              <a:solidFill>
                <a:srgbClr val="0AD922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26759" y="1551172"/>
            <a:ext cx="6769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4BC7FF"/>
                </a:solidFill>
              </a:rPr>
              <a:t>Eure</a:t>
            </a:r>
            <a:endParaRPr lang="fr-FR" sz="1800" dirty="0">
              <a:solidFill>
                <a:srgbClr val="4BC7FF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630859" y="2245569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ligne vers Rouen</a:t>
            </a:r>
            <a:endParaRPr lang="fr-FR" sz="1200" dirty="0"/>
          </a:p>
        </p:txBody>
      </p:sp>
      <p:cxnSp>
        <p:nvCxnSpPr>
          <p:cNvPr id="33" name="Connecteur droit avec flèche 32"/>
          <p:cNvCxnSpPr>
            <a:stCxn id="32" idx="1"/>
          </p:cNvCxnSpPr>
          <p:nvPr/>
        </p:nvCxnSpPr>
        <p:spPr bwMode="auto">
          <a:xfrm flipH="1">
            <a:off x="5559097" y="2476402"/>
            <a:ext cx="1071762" cy="10446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5" name="ZoneTexte 34"/>
          <p:cNvSpPr txBox="1"/>
          <p:nvPr/>
        </p:nvSpPr>
        <p:spPr>
          <a:xfrm>
            <a:off x="6584952" y="4686238"/>
            <a:ext cx="145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Racc</a:t>
            </a:r>
            <a:r>
              <a:rPr lang="fr-FR" sz="1200" dirty="0" smtClean="0"/>
              <a:t> ligne vers Caen</a:t>
            </a:r>
            <a:endParaRPr lang="fr-FR" sz="1200" dirty="0"/>
          </a:p>
        </p:txBody>
      </p:sp>
      <p:cxnSp>
        <p:nvCxnSpPr>
          <p:cNvPr id="38" name="Connecteur droit avec flèche 37"/>
          <p:cNvCxnSpPr/>
          <p:nvPr/>
        </p:nvCxnSpPr>
        <p:spPr bwMode="auto">
          <a:xfrm flipH="1" flipV="1">
            <a:off x="5724128" y="3897052"/>
            <a:ext cx="910126" cy="78918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avec flèche 28"/>
          <p:cNvCxnSpPr/>
          <p:nvPr/>
        </p:nvCxnSpPr>
        <p:spPr bwMode="auto">
          <a:xfrm flipH="1">
            <a:off x="4680012" y="2722956"/>
            <a:ext cx="1125884" cy="7098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AD92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>
          <a:xfrm>
            <a:off x="-4885573" y="-3629027"/>
            <a:ext cx="94027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Améliorer la visibilité des </a:t>
            </a:r>
            <a:r>
              <a:rPr lang="fr-FR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differentes</a:t>
            </a:r>
            <a:endParaRPr lang="fr-FR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ZP dans les zones de superposition</a:t>
            </a:r>
            <a:endParaRPr lang="fr-FR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396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4" name="Connecteur droit 233"/>
          <p:cNvCxnSpPr/>
          <p:nvPr/>
        </p:nvCxnSpPr>
        <p:spPr bwMode="auto">
          <a:xfrm rot="10800000" flipV="1">
            <a:off x="3311861" y="2513698"/>
            <a:ext cx="503237" cy="61890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Connecteur droit 234"/>
          <p:cNvCxnSpPr/>
          <p:nvPr/>
        </p:nvCxnSpPr>
        <p:spPr bwMode="auto">
          <a:xfrm>
            <a:off x="3023809" y="2520737"/>
            <a:ext cx="372970" cy="45119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4" name="Connecteur droit 143"/>
          <p:cNvCxnSpPr/>
          <p:nvPr/>
        </p:nvCxnSpPr>
        <p:spPr bwMode="auto">
          <a:xfrm flipH="1">
            <a:off x="680652" y="2356832"/>
            <a:ext cx="34904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9" name="Connecteur droit 148"/>
          <p:cNvCxnSpPr/>
          <p:nvPr/>
        </p:nvCxnSpPr>
        <p:spPr bwMode="auto">
          <a:xfrm flipH="1">
            <a:off x="3031760" y="2518797"/>
            <a:ext cx="4811774" cy="194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0" name="Connecteur droit 149"/>
          <p:cNvCxnSpPr/>
          <p:nvPr/>
        </p:nvCxnSpPr>
        <p:spPr bwMode="auto">
          <a:xfrm flipH="1" flipV="1">
            <a:off x="579925" y="2518797"/>
            <a:ext cx="2495461" cy="194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24</a:t>
            </a:fld>
            <a:endParaRPr lang="fr-FR"/>
          </a:p>
        </p:txBody>
      </p:sp>
      <p:cxnSp>
        <p:nvCxnSpPr>
          <p:cNvPr id="28" name="Connecteur droit 27"/>
          <p:cNvCxnSpPr/>
          <p:nvPr/>
        </p:nvCxnSpPr>
        <p:spPr bwMode="auto">
          <a:xfrm flipV="1">
            <a:off x="359532" y="2168860"/>
            <a:ext cx="326504" cy="48492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7" name="Connecteur droit 36"/>
          <p:cNvCxnSpPr/>
          <p:nvPr/>
        </p:nvCxnSpPr>
        <p:spPr bwMode="auto">
          <a:xfrm flipH="1" flipV="1">
            <a:off x="885373" y="2653786"/>
            <a:ext cx="1166347" cy="951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ZoneTexte 41"/>
          <p:cNvSpPr txBox="1"/>
          <p:nvPr/>
        </p:nvSpPr>
        <p:spPr>
          <a:xfrm>
            <a:off x="75883" y="1340768"/>
            <a:ext cx="12095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Rouen, Le Havre ligne existante</a:t>
            </a:r>
            <a:endParaRPr lang="fr-FR" sz="1100" dirty="0"/>
          </a:p>
        </p:txBody>
      </p:sp>
      <p:cxnSp>
        <p:nvCxnSpPr>
          <p:cNvPr id="63" name="Connecteur droit 62"/>
          <p:cNvCxnSpPr/>
          <p:nvPr/>
        </p:nvCxnSpPr>
        <p:spPr bwMode="auto">
          <a:xfrm flipH="1" flipV="1">
            <a:off x="2051721" y="2658543"/>
            <a:ext cx="715249" cy="60141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6" name="Connecteur droit 65"/>
          <p:cNvCxnSpPr/>
          <p:nvPr/>
        </p:nvCxnSpPr>
        <p:spPr bwMode="auto">
          <a:xfrm flipH="1">
            <a:off x="686037" y="2169833"/>
            <a:ext cx="26433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" name="Connecteur droit 66"/>
          <p:cNvCxnSpPr/>
          <p:nvPr/>
        </p:nvCxnSpPr>
        <p:spPr bwMode="auto">
          <a:xfrm flipV="1">
            <a:off x="179826" y="2633752"/>
            <a:ext cx="693219" cy="87434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0" name="Rectangle 139"/>
          <p:cNvSpPr/>
          <p:nvPr/>
        </p:nvSpPr>
        <p:spPr bwMode="auto">
          <a:xfrm rot="10800000">
            <a:off x="5567331" y="2545772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1" name="Rectangle 140"/>
          <p:cNvSpPr/>
          <p:nvPr/>
        </p:nvSpPr>
        <p:spPr bwMode="auto">
          <a:xfrm rot="10800000">
            <a:off x="5567331" y="2204864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2" name="Connecteur droit 141"/>
          <p:cNvCxnSpPr/>
          <p:nvPr/>
        </p:nvCxnSpPr>
        <p:spPr bwMode="auto">
          <a:xfrm flipH="1">
            <a:off x="3329401" y="2166230"/>
            <a:ext cx="1323410" cy="720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3" name="Connecteur droit 142"/>
          <p:cNvCxnSpPr/>
          <p:nvPr/>
        </p:nvCxnSpPr>
        <p:spPr bwMode="auto">
          <a:xfrm flipH="1" flipV="1">
            <a:off x="4652811" y="2148766"/>
            <a:ext cx="170014" cy="20539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5" name="Connecteur droit 144"/>
          <p:cNvCxnSpPr/>
          <p:nvPr/>
        </p:nvCxnSpPr>
        <p:spPr bwMode="auto">
          <a:xfrm rot="10800000">
            <a:off x="5476322" y="2338777"/>
            <a:ext cx="125035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6" name="Connecteur droit 145"/>
          <p:cNvCxnSpPr/>
          <p:nvPr/>
        </p:nvCxnSpPr>
        <p:spPr bwMode="auto">
          <a:xfrm flipH="1">
            <a:off x="4143860" y="2346952"/>
            <a:ext cx="1323410" cy="720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7" name="Connecteur droit 146"/>
          <p:cNvCxnSpPr/>
          <p:nvPr/>
        </p:nvCxnSpPr>
        <p:spPr bwMode="auto">
          <a:xfrm rot="10800000">
            <a:off x="6715259" y="2338777"/>
            <a:ext cx="144016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" name="Connecteur droit 147"/>
          <p:cNvCxnSpPr/>
          <p:nvPr/>
        </p:nvCxnSpPr>
        <p:spPr bwMode="auto">
          <a:xfrm rot="10800000" flipV="1">
            <a:off x="5335342" y="2338777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1" name="ZoneTexte 150"/>
          <p:cNvSpPr txBox="1"/>
          <p:nvPr/>
        </p:nvSpPr>
        <p:spPr>
          <a:xfrm>
            <a:off x="5567331" y="1880828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Sens pair</a:t>
            </a:r>
            <a:endParaRPr lang="fr-FR" sz="1200" i="1" dirty="0"/>
          </a:p>
        </p:txBody>
      </p:sp>
      <p:sp>
        <p:nvSpPr>
          <p:cNvPr id="152" name="Flèche droite 151"/>
          <p:cNvSpPr/>
          <p:nvPr/>
        </p:nvSpPr>
        <p:spPr bwMode="auto">
          <a:xfrm>
            <a:off x="5775404" y="1700808"/>
            <a:ext cx="648072" cy="16673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67" name="Connecteur droit 166"/>
          <p:cNvCxnSpPr/>
          <p:nvPr/>
        </p:nvCxnSpPr>
        <p:spPr bwMode="auto">
          <a:xfrm rot="10800000">
            <a:off x="7843534" y="2520737"/>
            <a:ext cx="54006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8" name="ZoneTexte 167"/>
          <p:cNvSpPr txBox="1"/>
          <p:nvPr/>
        </p:nvSpPr>
        <p:spPr>
          <a:xfrm>
            <a:off x="7555502" y="1848366"/>
            <a:ext cx="6865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C00000"/>
                </a:solidFill>
              </a:rPr>
              <a:t>4</a:t>
            </a:r>
            <a:r>
              <a:rPr lang="fr-FR" sz="1100" baseline="30000" dirty="0" smtClean="0">
                <a:solidFill>
                  <a:srgbClr val="C00000"/>
                </a:solidFill>
              </a:rPr>
              <a:t>e</a:t>
            </a:r>
            <a:r>
              <a:rPr lang="fr-FR" sz="1100" dirty="0" smtClean="0">
                <a:solidFill>
                  <a:srgbClr val="C00000"/>
                </a:solidFill>
              </a:rPr>
              <a:t> voie Mantes Epône</a:t>
            </a:r>
            <a:endParaRPr lang="fr-FR" sz="1100" dirty="0">
              <a:solidFill>
                <a:srgbClr val="C00000"/>
              </a:solidFill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8059558" y="1873627"/>
            <a:ext cx="7896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L</a:t>
            </a:r>
            <a:r>
              <a:rPr lang="fr-FR" sz="1100" dirty="0" smtClean="0">
                <a:solidFill>
                  <a:srgbClr val="C00000"/>
                </a:solidFill>
              </a:rPr>
              <a:t>igne nouvelle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178" name="Connecteur droit 177"/>
          <p:cNvCxnSpPr/>
          <p:nvPr/>
        </p:nvCxnSpPr>
        <p:spPr bwMode="auto">
          <a:xfrm rot="10800000">
            <a:off x="5179238" y="3012508"/>
            <a:ext cx="3204356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9" name="Connecteur droit 178"/>
          <p:cNvCxnSpPr/>
          <p:nvPr/>
        </p:nvCxnSpPr>
        <p:spPr bwMode="auto">
          <a:xfrm rot="10800000" flipV="1">
            <a:off x="5179238" y="2850778"/>
            <a:ext cx="3204356" cy="53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0" name="Connecteur droit 179"/>
          <p:cNvCxnSpPr/>
          <p:nvPr/>
        </p:nvCxnSpPr>
        <p:spPr bwMode="auto">
          <a:xfrm rot="10800000">
            <a:off x="5791306" y="2856145"/>
            <a:ext cx="180020" cy="14401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1" name="Connecteur droit 180"/>
          <p:cNvCxnSpPr/>
          <p:nvPr/>
        </p:nvCxnSpPr>
        <p:spPr bwMode="auto">
          <a:xfrm rot="10800000" flipV="1">
            <a:off x="5811408" y="2856145"/>
            <a:ext cx="180020" cy="14401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2" name="Triangle isocèle 181"/>
          <p:cNvSpPr/>
          <p:nvPr/>
        </p:nvSpPr>
        <p:spPr bwMode="auto">
          <a:xfrm rot="16200000">
            <a:off x="7195462" y="297193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3" name="Triangle isocèle 182"/>
          <p:cNvSpPr/>
          <p:nvPr/>
        </p:nvSpPr>
        <p:spPr bwMode="auto">
          <a:xfrm rot="5400000" flipH="1">
            <a:off x="7231466" y="2808570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84" name="Connecteur droit 183"/>
          <p:cNvCxnSpPr/>
          <p:nvPr/>
        </p:nvCxnSpPr>
        <p:spPr bwMode="auto">
          <a:xfrm rot="10800000">
            <a:off x="5179238" y="2970095"/>
            <a:ext cx="0" cy="7804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5" name="Connecteur droit 184"/>
          <p:cNvCxnSpPr/>
          <p:nvPr/>
        </p:nvCxnSpPr>
        <p:spPr bwMode="auto">
          <a:xfrm rot="10800000">
            <a:off x="5179238" y="2811757"/>
            <a:ext cx="0" cy="7804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6" name="Connecteur droit 185"/>
          <p:cNvCxnSpPr/>
          <p:nvPr/>
        </p:nvCxnSpPr>
        <p:spPr bwMode="auto">
          <a:xfrm rot="10800000">
            <a:off x="3127010" y="3295967"/>
            <a:ext cx="522058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7" name="Connecteur droit 186"/>
          <p:cNvCxnSpPr/>
          <p:nvPr/>
        </p:nvCxnSpPr>
        <p:spPr bwMode="auto">
          <a:xfrm rot="10800000" flipV="1">
            <a:off x="3742660" y="3420638"/>
            <a:ext cx="446807" cy="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8" name="Connecteur droit 187"/>
          <p:cNvCxnSpPr/>
          <p:nvPr/>
        </p:nvCxnSpPr>
        <p:spPr bwMode="auto">
          <a:xfrm rot="10800000" flipV="1">
            <a:off x="4189467" y="3291281"/>
            <a:ext cx="161679" cy="13439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9" name="Connecteur droit 188"/>
          <p:cNvCxnSpPr/>
          <p:nvPr/>
        </p:nvCxnSpPr>
        <p:spPr bwMode="auto">
          <a:xfrm rot="10800000" flipH="1" flipV="1">
            <a:off x="3677839" y="3335144"/>
            <a:ext cx="73799" cy="9817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0" name="Connecteur droit 189"/>
          <p:cNvCxnSpPr/>
          <p:nvPr/>
        </p:nvCxnSpPr>
        <p:spPr bwMode="auto">
          <a:xfrm rot="10800000" flipV="1">
            <a:off x="2010886" y="3313969"/>
            <a:ext cx="1116124" cy="114904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2" name="Connecteur droit 191"/>
          <p:cNvCxnSpPr/>
          <p:nvPr/>
        </p:nvCxnSpPr>
        <p:spPr bwMode="auto">
          <a:xfrm rot="10800000" flipV="1">
            <a:off x="1807624" y="3132606"/>
            <a:ext cx="1224136" cy="125839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4" name="Triangle isocèle 193"/>
          <p:cNvSpPr/>
          <p:nvPr/>
        </p:nvSpPr>
        <p:spPr bwMode="auto">
          <a:xfrm rot="2700000">
            <a:off x="2636587" y="340700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95" name="Connecteur droit 194"/>
          <p:cNvCxnSpPr/>
          <p:nvPr/>
        </p:nvCxnSpPr>
        <p:spPr bwMode="auto">
          <a:xfrm rot="10800000" flipV="1">
            <a:off x="3018998" y="3132606"/>
            <a:ext cx="900100" cy="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9" name="Triangle isocèle 198"/>
          <p:cNvSpPr/>
          <p:nvPr/>
        </p:nvSpPr>
        <p:spPr bwMode="auto">
          <a:xfrm rot="16200000">
            <a:off x="3883094" y="3384634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0" name="Triangle isocèle 199"/>
          <p:cNvSpPr/>
          <p:nvPr/>
        </p:nvSpPr>
        <p:spPr bwMode="auto">
          <a:xfrm rot="5400000" flipH="1">
            <a:off x="3669888" y="230492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1" name="Triangle isocèle 200"/>
          <p:cNvSpPr/>
          <p:nvPr/>
        </p:nvSpPr>
        <p:spPr bwMode="auto">
          <a:xfrm rot="5400000" flipH="1">
            <a:off x="4886419" y="2457067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4" name="Triangle isocèle 203"/>
          <p:cNvSpPr/>
          <p:nvPr/>
        </p:nvSpPr>
        <p:spPr bwMode="auto">
          <a:xfrm rot="2700000">
            <a:off x="525919" y="229050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5" name="Triangle isocèle 204"/>
          <p:cNvSpPr/>
          <p:nvPr/>
        </p:nvSpPr>
        <p:spPr bwMode="auto">
          <a:xfrm rot="16200000">
            <a:off x="7187511" y="325996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6" name="Triangle isocèle 205"/>
          <p:cNvSpPr/>
          <p:nvPr/>
        </p:nvSpPr>
        <p:spPr bwMode="auto">
          <a:xfrm rot="16200000">
            <a:off x="4864553" y="325014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7" name="Connecteur droit 206"/>
          <p:cNvCxnSpPr/>
          <p:nvPr/>
        </p:nvCxnSpPr>
        <p:spPr bwMode="auto">
          <a:xfrm rot="10800000" flipV="1">
            <a:off x="8328949" y="3292470"/>
            <a:ext cx="190710" cy="18351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8" name="Connecteur droit 207"/>
          <p:cNvCxnSpPr/>
          <p:nvPr/>
        </p:nvCxnSpPr>
        <p:spPr bwMode="auto">
          <a:xfrm rot="10800000" flipH="1" flipV="1">
            <a:off x="8117781" y="3328653"/>
            <a:ext cx="102177" cy="14733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9" name="Connecteur droit 208"/>
          <p:cNvCxnSpPr/>
          <p:nvPr/>
        </p:nvCxnSpPr>
        <p:spPr bwMode="auto">
          <a:xfrm rot="10800000" flipH="1">
            <a:off x="8219961" y="3463375"/>
            <a:ext cx="11967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0" name="ZoneTexte 209"/>
          <p:cNvSpPr txBox="1"/>
          <p:nvPr/>
        </p:nvSpPr>
        <p:spPr>
          <a:xfrm>
            <a:off x="8159619" y="3477148"/>
            <a:ext cx="576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Paris</a:t>
            </a:r>
            <a:endParaRPr lang="fr-FR" sz="1100" dirty="0"/>
          </a:p>
        </p:txBody>
      </p:sp>
      <p:cxnSp>
        <p:nvCxnSpPr>
          <p:cNvPr id="211" name="Connecteur droit 210"/>
          <p:cNvCxnSpPr/>
          <p:nvPr/>
        </p:nvCxnSpPr>
        <p:spPr bwMode="auto">
          <a:xfrm rot="10800000" flipV="1">
            <a:off x="8364953" y="2426376"/>
            <a:ext cx="82698" cy="9416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2" name="Triangle isocèle 211"/>
          <p:cNvSpPr/>
          <p:nvPr/>
        </p:nvSpPr>
        <p:spPr bwMode="auto">
          <a:xfrm rot="5400000" flipH="1">
            <a:off x="7223515" y="2455497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3" name="Rectangle 212"/>
          <p:cNvSpPr/>
          <p:nvPr/>
        </p:nvSpPr>
        <p:spPr bwMode="auto">
          <a:xfrm rot="10800000">
            <a:off x="5551429" y="3342548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4" name="Connecteur droit 213"/>
          <p:cNvCxnSpPr/>
          <p:nvPr/>
        </p:nvCxnSpPr>
        <p:spPr bwMode="auto">
          <a:xfrm rot="10800000" flipV="1">
            <a:off x="6707308" y="3295967"/>
            <a:ext cx="144016" cy="18001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5" name="Connecteur droit 214"/>
          <p:cNvCxnSpPr/>
          <p:nvPr/>
        </p:nvCxnSpPr>
        <p:spPr bwMode="auto">
          <a:xfrm flipH="1">
            <a:off x="5263204" y="3488749"/>
            <a:ext cx="145552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7" name="ZoneTexte 216"/>
          <p:cNvSpPr txBox="1"/>
          <p:nvPr/>
        </p:nvSpPr>
        <p:spPr>
          <a:xfrm>
            <a:off x="5593136" y="3564654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Sens impair</a:t>
            </a:r>
            <a:endParaRPr lang="fr-FR" sz="1200" i="1" dirty="0"/>
          </a:p>
        </p:txBody>
      </p:sp>
      <p:sp>
        <p:nvSpPr>
          <p:cNvPr id="218" name="Flèche droite 217"/>
          <p:cNvSpPr/>
          <p:nvPr/>
        </p:nvSpPr>
        <p:spPr bwMode="auto">
          <a:xfrm rot="10800000">
            <a:off x="5783355" y="3874333"/>
            <a:ext cx="648072" cy="16673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9" name="Triangle isocèle 218"/>
          <p:cNvSpPr/>
          <p:nvPr/>
        </p:nvSpPr>
        <p:spPr bwMode="auto">
          <a:xfrm rot="13500000" flipH="1">
            <a:off x="2772652" y="3570809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4" name="Triangle isocèle 223"/>
          <p:cNvSpPr/>
          <p:nvPr/>
        </p:nvSpPr>
        <p:spPr bwMode="auto">
          <a:xfrm rot="16200000">
            <a:off x="1444873" y="245689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5" name="Triangle isocèle 224"/>
          <p:cNvSpPr/>
          <p:nvPr/>
        </p:nvSpPr>
        <p:spPr bwMode="auto">
          <a:xfrm rot="5400000" flipH="1">
            <a:off x="1480877" y="2292774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27" name="Connecteur droit 226"/>
          <p:cNvCxnSpPr/>
          <p:nvPr/>
        </p:nvCxnSpPr>
        <p:spPr bwMode="auto">
          <a:xfrm flipH="1" flipV="1">
            <a:off x="3011047" y="3132608"/>
            <a:ext cx="2101013" cy="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Connecteur droit 227"/>
          <p:cNvCxnSpPr/>
          <p:nvPr/>
        </p:nvCxnSpPr>
        <p:spPr bwMode="auto">
          <a:xfrm rot="10800000">
            <a:off x="5095272" y="3306543"/>
            <a:ext cx="167932" cy="1800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Connecteur droit 228"/>
          <p:cNvCxnSpPr/>
          <p:nvPr/>
        </p:nvCxnSpPr>
        <p:spPr bwMode="auto">
          <a:xfrm rot="10800000">
            <a:off x="5099526" y="3124129"/>
            <a:ext cx="167932" cy="1800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1" name="Triangle isocèle 230"/>
          <p:cNvSpPr/>
          <p:nvPr/>
        </p:nvSpPr>
        <p:spPr bwMode="auto">
          <a:xfrm rot="16200000">
            <a:off x="4870653" y="307691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2" name="Triangle isocèle 231"/>
          <p:cNvSpPr/>
          <p:nvPr/>
        </p:nvSpPr>
        <p:spPr bwMode="auto">
          <a:xfrm rot="18900000" flipH="1">
            <a:off x="3210317" y="275938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3" name="Triangle isocèle 232"/>
          <p:cNvSpPr/>
          <p:nvPr/>
        </p:nvSpPr>
        <p:spPr bwMode="auto">
          <a:xfrm rot="2700000">
            <a:off x="3541517" y="273129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36" name="Connecteur droit 235"/>
          <p:cNvCxnSpPr/>
          <p:nvPr/>
        </p:nvCxnSpPr>
        <p:spPr bwMode="auto">
          <a:xfrm rot="10800000" flipH="1" flipV="1">
            <a:off x="3457383" y="3014664"/>
            <a:ext cx="73799" cy="9817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7" name="Connecteur droit 236"/>
          <p:cNvCxnSpPr/>
          <p:nvPr/>
        </p:nvCxnSpPr>
        <p:spPr bwMode="auto">
          <a:xfrm rot="10800000" flipV="1">
            <a:off x="4641830" y="3119975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8" name="Triangle isocèle 237"/>
          <p:cNvSpPr/>
          <p:nvPr/>
        </p:nvSpPr>
        <p:spPr bwMode="auto">
          <a:xfrm rot="16200000">
            <a:off x="1451803" y="260929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9" name="Triangle isocèle 238"/>
          <p:cNvSpPr/>
          <p:nvPr/>
        </p:nvSpPr>
        <p:spPr bwMode="auto">
          <a:xfrm rot="5400000" flipH="1">
            <a:off x="1475656" y="210480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4" name="Connecteur droit 243"/>
          <p:cNvCxnSpPr/>
          <p:nvPr/>
        </p:nvCxnSpPr>
        <p:spPr bwMode="auto">
          <a:xfrm flipH="1">
            <a:off x="3387954" y="3317665"/>
            <a:ext cx="138858" cy="17498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5" name="Connecteur droit 244"/>
          <p:cNvCxnSpPr/>
          <p:nvPr/>
        </p:nvCxnSpPr>
        <p:spPr bwMode="auto">
          <a:xfrm flipH="1">
            <a:off x="3119060" y="3508094"/>
            <a:ext cx="277719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6" name="Connecteur droit 245"/>
          <p:cNvCxnSpPr/>
          <p:nvPr/>
        </p:nvCxnSpPr>
        <p:spPr bwMode="auto">
          <a:xfrm flipH="1">
            <a:off x="3329401" y="3128226"/>
            <a:ext cx="138858" cy="17498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8" name="Connecteur droit 247"/>
          <p:cNvCxnSpPr/>
          <p:nvPr/>
        </p:nvCxnSpPr>
        <p:spPr bwMode="auto">
          <a:xfrm>
            <a:off x="3031760" y="3433315"/>
            <a:ext cx="134548" cy="10155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1" name="Triangle isocèle 250"/>
          <p:cNvSpPr/>
          <p:nvPr/>
        </p:nvSpPr>
        <p:spPr bwMode="auto">
          <a:xfrm rot="5400000" flipH="1">
            <a:off x="3679170" y="210900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53" name="Connecteur droit 252"/>
          <p:cNvCxnSpPr/>
          <p:nvPr/>
        </p:nvCxnSpPr>
        <p:spPr bwMode="auto">
          <a:xfrm flipH="1">
            <a:off x="2010885" y="2506727"/>
            <a:ext cx="138858" cy="17498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5" name="ZoneTexte 254"/>
          <p:cNvSpPr txBox="1"/>
          <p:nvPr/>
        </p:nvSpPr>
        <p:spPr>
          <a:xfrm>
            <a:off x="71500" y="3609020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L</a:t>
            </a:r>
            <a:r>
              <a:rPr lang="fr-FR" sz="1100" dirty="0" smtClean="0">
                <a:solidFill>
                  <a:srgbClr val="C00000"/>
                </a:solidFill>
              </a:rPr>
              <a:t>igne nouvelle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256" name="Connecteur droit 255"/>
          <p:cNvCxnSpPr/>
          <p:nvPr/>
        </p:nvCxnSpPr>
        <p:spPr bwMode="auto">
          <a:xfrm rot="10800000" flipV="1">
            <a:off x="3181413" y="2166097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0" name="ZoneTexte 259"/>
          <p:cNvSpPr txBox="1"/>
          <p:nvPr/>
        </p:nvSpPr>
        <p:spPr>
          <a:xfrm>
            <a:off x="2442770" y="1271520"/>
            <a:ext cx="266929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Ajout de 2 voies sur ligne vers Rouen</a:t>
            </a:r>
            <a:endParaRPr lang="fr-FR" sz="1200" dirty="0"/>
          </a:p>
        </p:txBody>
      </p:sp>
      <p:cxnSp>
        <p:nvCxnSpPr>
          <p:cNvPr id="261" name="Connecteur en angle 260"/>
          <p:cNvCxnSpPr>
            <a:stCxn id="239" idx="5"/>
            <a:endCxn id="260" idx="1"/>
          </p:cNvCxnSpPr>
          <p:nvPr/>
        </p:nvCxnSpPr>
        <p:spPr bwMode="auto">
          <a:xfrm rot="5400000" flipH="1" flipV="1">
            <a:off x="1671490" y="1360526"/>
            <a:ext cx="629453" cy="91310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6" name="ZoneTexte 265"/>
          <p:cNvSpPr txBox="1"/>
          <p:nvPr/>
        </p:nvSpPr>
        <p:spPr>
          <a:xfrm>
            <a:off x="729596" y="3025936"/>
            <a:ext cx="1312745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Ajout d’un raccordement,</a:t>
            </a:r>
          </a:p>
          <a:p>
            <a:pPr algn="ctr"/>
            <a:r>
              <a:rPr lang="fr-FR" sz="1200" dirty="0"/>
              <a:t>à</a:t>
            </a:r>
            <a:r>
              <a:rPr lang="fr-FR" sz="1200" dirty="0" smtClean="0"/>
              <a:t> confirmer</a:t>
            </a:r>
            <a:endParaRPr lang="fr-FR" sz="1200" dirty="0"/>
          </a:p>
        </p:txBody>
      </p:sp>
      <p:sp>
        <p:nvSpPr>
          <p:cNvPr id="267" name="Triangle isocèle 266"/>
          <p:cNvSpPr/>
          <p:nvPr/>
        </p:nvSpPr>
        <p:spPr bwMode="auto">
          <a:xfrm rot="18900000" flipH="1">
            <a:off x="2383187" y="2911386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69" name="Connecteur en angle 268"/>
          <p:cNvCxnSpPr>
            <a:endCxn id="267" idx="5"/>
          </p:cNvCxnSpPr>
          <p:nvPr/>
        </p:nvCxnSpPr>
        <p:spPr bwMode="auto">
          <a:xfrm rot="5400000" flipH="1" flipV="1">
            <a:off x="2034538" y="2993042"/>
            <a:ext cx="392116" cy="37500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2" name="Connecteur droit 271"/>
          <p:cNvCxnSpPr/>
          <p:nvPr/>
        </p:nvCxnSpPr>
        <p:spPr bwMode="auto">
          <a:xfrm flipH="1" flipV="1">
            <a:off x="359532" y="2633752"/>
            <a:ext cx="76991" cy="31850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5" name="Connecteur droit 274"/>
          <p:cNvCxnSpPr/>
          <p:nvPr/>
        </p:nvCxnSpPr>
        <p:spPr bwMode="auto">
          <a:xfrm flipV="1">
            <a:off x="75883" y="2945404"/>
            <a:ext cx="360641" cy="48791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9" name="Triangle isocèle 278"/>
          <p:cNvSpPr/>
          <p:nvPr/>
        </p:nvSpPr>
        <p:spPr bwMode="auto">
          <a:xfrm rot="2700000">
            <a:off x="202197" y="316013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1" name="Triangle isocèle 280"/>
          <p:cNvSpPr/>
          <p:nvPr/>
        </p:nvSpPr>
        <p:spPr bwMode="auto">
          <a:xfrm rot="13500000" flipH="1">
            <a:off x="278572" y="327961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4" name="Rectangle 3"/>
          <p:cNvSpPr txBox="1">
            <a:spLocks noChangeArrowheads="1"/>
          </p:cNvSpPr>
          <p:nvPr/>
        </p:nvSpPr>
        <p:spPr bwMode="gray">
          <a:xfrm>
            <a:off x="-113350" y="895518"/>
            <a:ext cx="8962528" cy="37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Font typeface="Wingdings" charset="0"/>
              <a:buNone/>
            </a:pPr>
            <a:r>
              <a:rPr lang="fr-FR" sz="1600" kern="0" dirty="0" smtClean="0">
                <a:solidFill>
                  <a:schemeClr val="accent1"/>
                </a:solidFill>
              </a:rPr>
              <a:t> </a:t>
            </a:r>
            <a:r>
              <a:rPr lang="fr-FR" kern="0" dirty="0" smtClean="0">
                <a:solidFill>
                  <a:schemeClr val="accent1"/>
                </a:solidFill>
              </a:rPr>
              <a:t>Zoom sur les raccordements à l’ouest de Mantes – </a:t>
            </a:r>
            <a:r>
              <a:rPr lang="fr-FR" sz="1400" kern="0" dirty="0" smtClean="0">
                <a:solidFill>
                  <a:schemeClr val="accent1"/>
                </a:solidFill>
              </a:rPr>
              <a:t>Scénario LN + L. </a:t>
            </a:r>
            <a:r>
              <a:rPr lang="fr-FR" sz="1400" kern="0" dirty="0" err="1" smtClean="0">
                <a:solidFill>
                  <a:schemeClr val="accent1"/>
                </a:solidFill>
              </a:rPr>
              <a:t>exist</a:t>
            </a:r>
            <a:r>
              <a:rPr lang="fr-FR" sz="1400" kern="0" dirty="0" smtClean="0">
                <a:solidFill>
                  <a:schemeClr val="accent1"/>
                </a:solidFill>
              </a:rPr>
              <a:t>. vers Rouen</a:t>
            </a:r>
          </a:p>
        </p:txBody>
      </p:sp>
      <p:sp>
        <p:nvSpPr>
          <p:cNvPr id="9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Secteur C1 – éclairages fonctionnels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8117781" y="2811757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 smtClean="0"/>
              <a:t>EOLE</a:t>
            </a:r>
            <a:endParaRPr lang="fr-FR" sz="1200" b="1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276" y="4485019"/>
            <a:ext cx="26955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 bwMode="auto">
          <a:xfrm>
            <a:off x="4143860" y="4790103"/>
            <a:ext cx="1269374" cy="814103"/>
          </a:xfrm>
          <a:prstGeom prst="ellipse">
            <a:avLst/>
          </a:prstGeom>
          <a:noFill/>
          <a:ln w="57150" cap="flat" cmpd="sng" algn="ctr">
            <a:solidFill>
              <a:srgbClr val="94A5BE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99" name="Connecteur droit 98"/>
          <p:cNvCxnSpPr/>
          <p:nvPr/>
        </p:nvCxnSpPr>
        <p:spPr bwMode="auto">
          <a:xfrm flipH="1" flipV="1">
            <a:off x="59601" y="2349051"/>
            <a:ext cx="349354" cy="988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3" name="Connecteur droit 102"/>
          <p:cNvCxnSpPr/>
          <p:nvPr/>
        </p:nvCxnSpPr>
        <p:spPr bwMode="auto">
          <a:xfrm flipH="1" flipV="1">
            <a:off x="35496" y="2501451"/>
            <a:ext cx="324036" cy="527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8" name="ZoneTexte 107"/>
          <p:cNvSpPr txBox="1"/>
          <p:nvPr/>
        </p:nvSpPr>
        <p:spPr>
          <a:xfrm>
            <a:off x="899592" y="4737048"/>
            <a:ext cx="12095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Evreux, Caen, ligne existante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91108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94887" y="4671388"/>
            <a:ext cx="2838450" cy="204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75883" y="6355229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25</a:t>
            </a:fld>
            <a:endParaRPr lang="fr-FR" dirty="0"/>
          </a:p>
        </p:txBody>
      </p:sp>
      <p:cxnSp>
        <p:nvCxnSpPr>
          <p:cNvPr id="5" name="Connecteur droit 4"/>
          <p:cNvCxnSpPr/>
          <p:nvPr/>
        </p:nvCxnSpPr>
        <p:spPr bwMode="auto">
          <a:xfrm rot="10800000" flipV="1">
            <a:off x="3734709" y="3420638"/>
            <a:ext cx="446807" cy="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" name="Connecteur droit 5"/>
          <p:cNvCxnSpPr/>
          <p:nvPr/>
        </p:nvCxnSpPr>
        <p:spPr bwMode="auto">
          <a:xfrm rot="10800000">
            <a:off x="3119059" y="3295967"/>
            <a:ext cx="522058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Connecteur droit 6"/>
          <p:cNvCxnSpPr/>
          <p:nvPr/>
        </p:nvCxnSpPr>
        <p:spPr bwMode="auto">
          <a:xfrm flipH="1">
            <a:off x="1752155" y="3313969"/>
            <a:ext cx="1366904" cy="135741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Connecteur droit 7"/>
          <p:cNvCxnSpPr/>
          <p:nvPr/>
        </p:nvCxnSpPr>
        <p:spPr bwMode="auto">
          <a:xfrm flipH="1">
            <a:off x="3023809" y="2518797"/>
            <a:ext cx="4811774" cy="194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Connecteur droit 8"/>
          <p:cNvCxnSpPr/>
          <p:nvPr/>
        </p:nvCxnSpPr>
        <p:spPr bwMode="auto">
          <a:xfrm flipH="1" flipV="1">
            <a:off x="783629" y="2346952"/>
            <a:ext cx="3379546" cy="987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9"/>
          <p:cNvCxnSpPr/>
          <p:nvPr/>
        </p:nvCxnSpPr>
        <p:spPr bwMode="auto">
          <a:xfrm rot="10800000" flipV="1">
            <a:off x="8328949" y="3292470"/>
            <a:ext cx="190710" cy="18351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Connecteur droit 10"/>
          <p:cNvCxnSpPr/>
          <p:nvPr/>
        </p:nvCxnSpPr>
        <p:spPr bwMode="auto">
          <a:xfrm rot="10800000" flipH="1" flipV="1">
            <a:off x="8117781" y="3328653"/>
            <a:ext cx="102177" cy="14733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11"/>
          <p:cNvCxnSpPr/>
          <p:nvPr/>
        </p:nvCxnSpPr>
        <p:spPr bwMode="auto">
          <a:xfrm rot="10800000" flipH="1">
            <a:off x="8219961" y="3463375"/>
            <a:ext cx="11967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Connecteur droit 12"/>
          <p:cNvCxnSpPr/>
          <p:nvPr/>
        </p:nvCxnSpPr>
        <p:spPr bwMode="auto">
          <a:xfrm rot="10800000" flipV="1">
            <a:off x="3311861" y="2513698"/>
            <a:ext cx="503237" cy="61890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Connecteur droit 13"/>
          <p:cNvCxnSpPr/>
          <p:nvPr/>
        </p:nvCxnSpPr>
        <p:spPr bwMode="auto">
          <a:xfrm flipV="1">
            <a:off x="2121773" y="4357773"/>
            <a:ext cx="217979" cy="1186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Connecteur droit 15"/>
          <p:cNvCxnSpPr/>
          <p:nvPr/>
        </p:nvCxnSpPr>
        <p:spPr bwMode="auto">
          <a:xfrm rot="10800000">
            <a:off x="2059501" y="4210985"/>
            <a:ext cx="180020" cy="593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16"/>
          <p:cNvCxnSpPr/>
          <p:nvPr/>
        </p:nvCxnSpPr>
        <p:spPr bwMode="auto">
          <a:xfrm rot="10800000">
            <a:off x="928148" y="4066969"/>
            <a:ext cx="1188132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Connecteur droit 17"/>
          <p:cNvCxnSpPr/>
          <p:nvPr/>
        </p:nvCxnSpPr>
        <p:spPr bwMode="auto">
          <a:xfrm flipH="1">
            <a:off x="1504361" y="3132606"/>
            <a:ext cx="1519448" cy="153878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Connecteur droit 18"/>
          <p:cNvCxnSpPr/>
          <p:nvPr/>
        </p:nvCxnSpPr>
        <p:spPr bwMode="auto">
          <a:xfrm flipH="1">
            <a:off x="928150" y="4206231"/>
            <a:ext cx="900382" cy="475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 flipH="1" flipV="1">
            <a:off x="783629" y="2520538"/>
            <a:ext cx="2283805" cy="19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Triangle isocèle 20"/>
          <p:cNvSpPr/>
          <p:nvPr/>
        </p:nvSpPr>
        <p:spPr bwMode="auto">
          <a:xfrm rot="16200000">
            <a:off x="7187511" y="325996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Triangle isocèle 21"/>
          <p:cNvSpPr/>
          <p:nvPr/>
        </p:nvSpPr>
        <p:spPr bwMode="auto">
          <a:xfrm rot="5400000" flipH="1">
            <a:off x="7223515" y="2455497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3" name="Connecteur droit 22"/>
          <p:cNvCxnSpPr/>
          <p:nvPr/>
        </p:nvCxnSpPr>
        <p:spPr bwMode="auto">
          <a:xfrm rot="10800000">
            <a:off x="5171287" y="3012508"/>
            <a:ext cx="3204356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onnecteur droit 23"/>
          <p:cNvCxnSpPr/>
          <p:nvPr/>
        </p:nvCxnSpPr>
        <p:spPr bwMode="auto">
          <a:xfrm rot="10800000" flipV="1">
            <a:off x="5171287" y="2850778"/>
            <a:ext cx="3204356" cy="53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cteur droit 24"/>
          <p:cNvCxnSpPr/>
          <p:nvPr/>
        </p:nvCxnSpPr>
        <p:spPr bwMode="auto">
          <a:xfrm rot="10800000">
            <a:off x="5783355" y="2856145"/>
            <a:ext cx="180020" cy="14401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Connecteur droit 25"/>
          <p:cNvCxnSpPr/>
          <p:nvPr/>
        </p:nvCxnSpPr>
        <p:spPr bwMode="auto">
          <a:xfrm rot="10800000" flipV="1">
            <a:off x="5803457" y="2856145"/>
            <a:ext cx="180020" cy="14401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Connecteur droit 26"/>
          <p:cNvCxnSpPr/>
          <p:nvPr/>
        </p:nvCxnSpPr>
        <p:spPr bwMode="auto">
          <a:xfrm rot="10800000">
            <a:off x="5171287" y="2970095"/>
            <a:ext cx="0" cy="7804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Connecteur droit 27"/>
          <p:cNvCxnSpPr/>
          <p:nvPr/>
        </p:nvCxnSpPr>
        <p:spPr bwMode="auto">
          <a:xfrm rot="10800000">
            <a:off x="5171287" y="2811757"/>
            <a:ext cx="0" cy="7804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Triangle isocèle 28"/>
          <p:cNvSpPr/>
          <p:nvPr/>
        </p:nvSpPr>
        <p:spPr bwMode="auto">
          <a:xfrm rot="16200000">
            <a:off x="3875143" y="3384634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Triangle isocèle 29"/>
          <p:cNvSpPr/>
          <p:nvPr/>
        </p:nvSpPr>
        <p:spPr bwMode="auto">
          <a:xfrm rot="5400000" flipH="1">
            <a:off x="4886419" y="2457067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2606265" y="2171066"/>
            <a:ext cx="688622" cy="123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Connecteur droit 32"/>
          <p:cNvCxnSpPr/>
          <p:nvPr/>
        </p:nvCxnSpPr>
        <p:spPr bwMode="auto">
          <a:xfrm flipV="1">
            <a:off x="2473402" y="2148448"/>
            <a:ext cx="124204" cy="13857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Rectangle 33"/>
          <p:cNvSpPr/>
          <p:nvPr/>
        </p:nvSpPr>
        <p:spPr bwMode="auto">
          <a:xfrm rot="10800000">
            <a:off x="5551429" y="3342548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 rot="10800000">
            <a:off x="5559380" y="2204864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 rot="10800000" flipV="1">
            <a:off x="6707308" y="3295967"/>
            <a:ext cx="144016" cy="18001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7" name="Connecteur droit 36"/>
          <p:cNvCxnSpPr/>
          <p:nvPr/>
        </p:nvCxnSpPr>
        <p:spPr bwMode="auto">
          <a:xfrm rot="10800000">
            <a:off x="6707308" y="2338777"/>
            <a:ext cx="144016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Connecteur droit 38"/>
          <p:cNvCxnSpPr/>
          <p:nvPr/>
        </p:nvCxnSpPr>
        <p:spPr bwMode="auto">
          <a:xfrm rot="10800000">
            <a:off x="5468371" y="2338777"/>
            <a:ext cx="125035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Connecteur droit 39"/>
          <p:cNvCxnSpPr/>
          <p:nvPr/>
        </p:nvCxnSpPr>
        <p:spPr bwMode="auto">
          <a:xfrm rot="10800000" flipV="1">
            <a:off x="5327391" y="2338777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Connecteur droit 41"/>
          <p:cNvCxnSpPr/>
          <p:nvPr/>
        </p:nvCxnSpPr>
        <p:spPr bwMode="auto">
          <a:xfrm flipH="1">
            <a:off x="3119060" y="3508094"/>
            <a:ext cx="277719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Connecteur droit 42"/>
          <p:cNvCxnSpPr/>
          <p:nvPr/>
        </p:nvCxnSpPr>
        <p:spPr bwMode="auto">
          <a:xfrm flipH="1">
            <a:off x="2339752" y="3527567"/>
            <a:ext cx="779308" cy="83020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ZoneTexte 44"/>
          <p:cNvSpPr txBox="1"/>
          <p:nvPr/>
        </p:nvSpPr>
        <p:spPr>
          <a:xfrm>
            <a:off x="8159619" y="3477148"/>
            <a:ext cx="576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Paris</a:t>
            </a:r>
            <a:endParaRPr lang="fr-FR" sz="1100" dirty="0"/>
          </a:p>
        </p:txBody>
      </p:sp>
      <p:sp>
        <p:nvSpPr>
          <p:cNvPr id="46" name="ZoneTexte 45"/>
          <p:cNvSpPr txBox="1"/>
          <p:nvPr/>
        </p:nvSpPr>
        <p:spPr>
          <a:xfrm>
            <a:off x="899592" y="4737048"/>
            <a:ext cx="12095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Evreux, Caen, ligne existante</a:t>
            </a:r>
            <a:endParaRPr lang="fr-FR" sz="1100" dirty="0"/>
          </a:p>
        </p:txBody>
      </p:sp>
      <p:sp>
        <p:nvSpPr>
          <p:cNvPr id="47" name="ZoneTexte 46"/>
          <p:cNvSpPr txBox="1"/>
          <p:nvPr/>
        </p:nvSpPr>
        <p:spPr>
          <a:xfrm>
            <a:off x="71500" y="3609020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L</a:t>
            </a:r>
            <a:r>
              <a:rPr lang="fr-FR" sz="1100" dirty="0" smtClean="0">
                <a:solidFill>
                  <a:srgbClr val="C00000"/>
                </a:solidFill>
              </a:rPr>
              <a:t>igne nouvelle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48" name="Connecteur droit 47"/>
          <p:cNvCxnSpPr/>
          <p:nvPr/>
        </p:nvCxnSpPr>
        <p:spPr bwMode="auto">
          <a:xfrm rot="10800000">
            <a:off x="7835583" y="2520737"/>
            <a:ext cx="54006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ZoneTexte 49"/>
          <p:cNvSpPr txBox="1"/>
          <p:nvPr/>
        </p:nvSpPr>
        <p:spPr>
          <a:xfrm>
            <a:off x="7547551" y="1848366"/>
            <a:ext cx="6865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C00000"/>
                </a:solidFill>
              </a:rPr>
              <a:t>4</a:t>
            </a:r>
            <a:r>
              <a:rPr lang="fr-FR" sz="1100" baseline="30000" dirty="0" smtClean="0">
                <a:solidFill>
                  <a:srgbClr val="C00000"/>
                </a:solidFill>
              </a:rPr>
              <a:t>e</a:t>
            </a:r>
            <a:r>
              <a:rPr lang="fr-FR" sz="1100" dirty="0" smtClean="0">
                <a:solidFill>
                  <a:srgbClr val="C00000"/>
                </a:solidFill>
              </a:rPr>
              <a:t> voie Mantes Epône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51" name="Connecteur droit 50"/>
          <p:cNvCxnSpPr/>
          <p:nvPr/>
        </p:nvCxnSpPr>
        <p:spPr bwMode="auto">
          <a:xfrm rot="10800000" flipV="1">
            <a:off x="8364953" y="2426376"/>
            <a:ext cx="82698" cy="9416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ZoneTexte 51"/>
          <p:cNvSpPr txBox="1"/>
          <p:nvPr/>
        </p:nvSpPr>
        <p:spPr>
          <a:xfrm>
            <a:off x="8051607" y="1873627"/>
            <a:ext cx="7896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L</a:t>
            </a:r>
            <a:r>
              <a:rPr lang="fr-FR" sz="1100" dirty="0" smtClean="0">
                <a:solidFill>
                  <a:srgbClr val="C00000"/>
                </a:solidFill>
              </a:rPr>
              <a:t>igne nouvelle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53" name="Connecteur droit 52"/>
          <p:cNvCxnSpPr/>
          <p:nvPr/>
        </p:nvCxnSpPr>
        <p:spPr bwMode="auto">
          <a:xfrm rot="10800000" flipV="1">
            <a:off x="4181516" y="3291281"/>
            <a:ext cx="161679" cy="13439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4" name="Triangle isocèle 53"/>
          <p:cNvSpPr/>
          <p:nvPr/>
        </p:nvSpPr>
        <p:spPr bwMode="auto">
          <a:xfrm rot="16200000">
            <a:off x="7187511" y="297193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5" name="Triangle isocèle 54"/>
          <p:cNvSpPr/>
          <p:nvPr/>
        </p:nvSpPr>
        <p:spPr bwMode="auto">
          <a:xfrm rot="5400000" flipH="1">
            <a:off x="7223515" y="2808570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6" name="Triangle isocèle 55"/>
          <p:cNvSpPr/>
          <p:nvPr/>
        </p:nvSpPr>
        <p:spPr bwMode="auto">
          <a:xfrm rot="13500000" flipH="1">
            <a:off x="2772652" y="3570809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7" name="Triangle isocèle 56"/>
          <p:cNvSpPr/>
          <p:nvPr/>
        </p:nvSpPr>
        <p:spPr bwMode="auto">
          <a:xfrm rot="2700000">
            <a:off x="2628636" y="340700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8" name="Connecteur droit 57"/>
          <p:cNvCxnSpPr/>
          <p:nvPr/>
        </p:nvCxnSpPr>
        <p:spPr bwMode="auto">
          <a:xfrm flipH="1" flipV="1">
            <a:off x="3011047" y="3132608"/>
            <a:ext cx="2101013" cy="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Connecteur droit 58"/>
          <p:cNvCxnSpPr/>
          <p:nvPr/>
        </p:nvCxnSpPr>
        <p:spPr bwMode="auto">
          <a:xfrm>
            <a:off x="3023809" y="2520737"/>
            <a:ext cx="372970" cy="45119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0" name="Connecteur droit 59"/>
          <p:cNvCxnSpPr/>
          <p:nvPr/>
        </p:nvCxnSpPr>
        <p:spPr bwMode="auto">
          <a:xfrm rot="10800000" flipH="1" flipV="1">
            <a:off x="3669888" y="3335144"/>
            <a:ext cx="73799" cy="9817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1" name="Triangle isocèle 60"/>
          <p:cNvSpPr/>
          <p:nvPr/>
        </p:nvSpPr>
        <p:spPr bwMode="auto">
          <a:xfrm rot="18900000" flipH="1">
            <a:off x="3210317" y="275938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2" name="Triangle isocèle 61"/>
          <p:cNvSpPr/>
          <p:nvPr/>
        </p:nvSpPr>
        <p:spPr bwMode="auto">
          <a:xfrm rot="16200000">
            <a:off x="4864553" y="325014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3" name="Triangle isocèle 62"/>
          <p:cNvSpPr/>
          <p:nvPr/>
        </p:nvSpPr>
        <p:spPr bwMode="auto">
          <a:xfrm rot="2700000">
            <a:off x="3541517" y="273129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5593136" y="3564654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Sens impair</a:t>
            </a:r>
            <a:endParaRPr lang="fr-FR" sz="1200" i="1" dirty="0"/>
          </a:p>
        </p:txBody>
      </p:sp>
      <p:sp>
        <p:nvSpPr>
          <p:cNvPr id="65" name="ZoneTexte 64"/>
          <p:cNvSpPr txBox="1"/>
          <p:nvPr/>
        </p:nvSpPr>
        <p:spPr>
          <a:xfrm>
            <a:off x="5559380" y="1880828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Sens pair</a:t>
            </a:r>
            <a:endParaRPr lang="fr-FR" sz="1200" i="1" dirty="0"/>
          </a:p>
        </p:txBody>
      </p:sp>
      <p:sp>
        <p:nvSpPr>
          <p:cNvPr id="66" name="Flèche droite 65"/>
          <p:cNvSpPr/>
          <p:nvPr/>
        </p:nvSpPr>
        <p:spPr bwMode="auto">
          <a:xfrm rot="10800000">
            <a:off x="5783355" y="3874333"/>
            <a:ext cx="648072" cy="16673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7" name="Flèche droite 66"/>
          <p:cNvSpPr/>
          <p:nvPr/>
        </p:nvSpPr>
        <p:spPr bwMode="auto">
          <a:xfrm>
            <a:off x="5767453" y="1700808"/>
            <a:ext cx="648072" cy="16673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Triangle isocèle 67"/>
          <p:cNvSpPr/>
          <p:nvPr/>
        </p:nvSpPr>
        <p:spPr bwMode="auto">
          <a:xfrm rot="16200000">
            <a:off x="1414202" y="415401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9" name="Triangle isocèle 68"/>
          <p:cNvSpPr/>
          <p:nvPr/>
        </p:nvSpPr>
        <p:spPr bwMode="auto">
          <a:xfrm rot="5400000" flipH="1">
            <a:off x="1450206" y="399065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0" name="Triangle isocèle 69"/>
          <p:cNvSpPr/>
          <p:nvPr/>
        </p:nvSpPr>
        <p:spPr bwMode="auto">
          <a:xfrm rot="16200000">
            <a:off x="1444873" y="2456892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1" name="Triangle isocèle 70"/>
          <p:cNvSpPr/>
          <p:nvPr/>
        </p:nvSpPr>
        <p:spPr bwMode="auto">
          <a:xfrm rot="5400000" flipH="1">
            <a:off x="1480877" y="230492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72" name="Connecteur droit 71"/>
          <p:cNvCxnSpPr/>
          <p:nvPr/>
        </p:nvCxnSpPr>
        <p:spPr bwMode="auto">
          <a:xfrm flipH="1">
            <a:off x="1115616" y="2617068"/>
            <a:ext cx="1147758" cy="143292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3" name="Triangle isocèle 72"/>
          <p:cNvSpPr/>
          <p:nvPr/>
        </p:nvSpPr>
        <p:spPr bwMode="auto">
          <a:xfrm rot="2700000">
            <a:off x="1698149" y="322552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4" name="Triangle isocèle 73"/>
          <p:cNvSpPr/>
          <p:nvPr/>
        </p:nvSpPr>
        <p:spPr bwMode="auto">
          <a:xfrm rot="5400000" flipH="1">
            <a:off x="3669888" y="230492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77" name="Connecteur droit 76"/>
          <p:cNvCxnSpPr/>
          <p:nvPr/>
        </p:nvCxnSpPr>
        <p:spPr bwMode="auto">
          <a:xfrm flipH="1">
            <a:off x="4135909" y="2346952"/>
            <a:ext cx="1323410" cy="720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0" name="Rectangle 79"/>
          <p:cNvSpPr/>
          <p:nvPr/>
        </p:nvSpPr>
        <p:spPr bwMode="auto">
          <a:xfrm rot="10800000">
            <a:off x="5567331" y="2545772"/>
            <a:ext cx="1080120" cy="108012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6" name="Connecteur droit 85"/>
          <p:cNvCxnSpPr/>
          <p:nvPr/>
        </p:nvCxnSpPr>
        <p:spPr bwMode="auto">
          <a:xfrm flipH="1">
            <a:off x="3329401" y="2166230"/>
            <a:ext cx="1323410" cy="720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8" name="Connecteur droit 87"/>
          <p:cNvCxnSpPr/>
          <p:nvPr/>
        </p:nvCxnSpPr>
        <p:spPr bwMode="auto">
          <a:xfrm flipH="1" flipV="1">
            <a:off x="4652811" y="2148766"/>
            <a:ext cx="170014" cy="20539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0" name="Triangle isocèle 99"/>
          <p:cNvSpPr/>
          <p:nvPr/>
        </p:nvSpPr>
        <p:spPr bwMode="auto">
          <a:xfrm rot="16200000">
            <a:off x="4870653" y="3076911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14" name="Connecteur droit 113"/>
          <p:cNvCxnSpPr/>
          <p:nvPr/>
        </p:nvCxnSpPr>
        <p:spPr bwMode="auto">
          <a:xfrm flipH="1">
            <a:off x="3387954" y="3317665"/>
            <a:ext cx="138858" cy="17498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7" name="Connecteur droit 116"/>
          <p:cNvCxnSpPr/>
          <p:nvPr/>
        </p:nvCxnSpPr>
        <p:spPr bwMode="auto">
          <a:xfrm rot="10800000">
            <a:off x="5099526" y="3124129"/>
            <a:ext cx="167932" cy="1800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8" name="Connecteur droit 117"/>
          <p:cNvCxnSpPr/>
          <p:nvPr/>
        </p:nvCxnSpPr>
        <p:spPr bwMode="auto">
          <a:xfrm rot="10800000">
            <a:off x="5095272" y="3306543"/>
            <a:ext cx="167932" cy="1800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9" name="Connecteur droit 118"/>
          <p:cNvCxnSpPr/>
          <p:nvPr/>
        </p:nvCxnSpPr>
        <p:spPr bwMode="auto">
          <a:xfrm flipH="1">
            <a:off x="5263204" y="3488749"/>
            <a:ext cx="145552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1" name="Connecteur droit 120"/>
          <p:cNvCxnSpPr/>
          <p:nvPr/>
        </p:nvCxnSpPr>
        <p:spPr bwMode="auto">
          <a:xfrm rot="10800000" flipH="1" flipV="1">
            <a:off x="3457383" y="3014664"/>
            <a:ext cx="73799" cy="9817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2" name="Connecteur droit 121"/>
          <p:cNvCxnSpPr/>
          <p:nvPr/>
        </p:nvCxnSpPr>
        <p:spPr bwMode="auto">
          <a:xfrm flipH="1">
            <a:off x="3329401" y="3128226"/>
            <a:ext cx="138858" cy="174981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7A37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5" name="Connecteur droit 124"/>
          <p:cNvCxnSpPr/>
          <p:nvPr/>
        </p:nvCxnSpPr>
        <p:spPr bwMode="auto">
          <a:xfrm rot="10800000" flipV="1">
            <a:off x="4641830" y="3119975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6" name="Triangle isocèle 125"/>
          <p:cNvSpPr/>
          <p:nvPr/>
        </p:nvSpPr>
        <p:spPr bwMode="auto">
          <a:xfrm rot="13500000" flipH="1">
            <a:off x="2893445" y="3667395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7" name="Triangle isocèle 126"/>
          <p:cNvSpPr/>
          <p:nvPr/>
        </p:nvSpPr>
        <p:spPr bwMode="auto">
          <a:xfrm rot="5400000" flipH="1">
            <a:off x="3679170" y="2109003"/>
            <a:ext cx="108012" cy="108012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28" name="Connecteur droit 127"/>
          <p:cNvCxnSpPr/>
          <p:nvPr/>
        </p:nvCxnSpPr>
        <p:spPr bwMode="auto">
          <a:xfrm rot="10800000" flipV="1">
            <a:off x="3181413" y="2166097"/>
            <a:ext cx="155784" cy="17072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2" name="Connecteur en angle 131"/>
          <p:cNvCxnSpPr>
            <a:stCxn id="73" idx="1"/>
            <a:endCxn id="136" idx="1"/>
          </p:cNvCxnSpPr>
          <p:nvPr/>
        </p:nvCxnSpPr>
        <p:spPr bwMode="auto">
          <a:xfrm rot="5400000" flipH="1" flipV="1">
            <a:off x="1147192" y="1995888"/>
            <a:ext cx="1850417" cy="67867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6" name="ZoneTexte 135"/>
          <p:cNvSpPr txBox="1"/>
          <p:nvPr/>
        </p:nvSpPr>
        <p:spPr>
          <a:xfrm>
            <a:off x="2411740" y="1179185"/>
            <a:ext cx="217682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Ajout d’un raccordement,</a:t>
            </a:r>
          </a:p>
          <a:p>
            <a:pPr algn="ctr"/>
            <a:r>
              <a:rPr lang="fr-FR" sz="1200" dirty="0" smtClean="0"/>
              <a:t> à confirmer</a:t>
            </a:r>
            <a:endParaRPr lang="fr-FR" sz="1200" dirty="0"/>
          </a:p>
        </p:txBody>
      </p:sp>
      <p:sp>
        <p:nvSpPr>
          <p:cNvPr id="140" name="ZoneTexte 139"/>
          <p:cNvSpPr txBox="1"/>
          <p:nvPr/>
        </p:nvSpPr>
        <p:spPr>
          <a:xfrm>
            <a:off x="3649406" y="3749991"/>
            <a:ext cx="1534085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/>
              <a:t>Ajout d’une voie sur ligne vers Evreux,</a:t>
            </a:r>
          </a:p>
          <a:p>
            <a:r>
              <a:rPr lang="fr-FR" sz="1200" dirty="0" smtClean="0"/>
              <a:t> à confirmer</a:t>
            </a:r>
            <a:endParaRPr lang="fr-FR" sz="1200" dirty="0"/>
          </a:p>
        </p:txBody>
      </p:sp>
      <p:cxnSp>
        <p:nvCxnSpPr>
          <p:cNvPr id="142" name="Connecteur en angle 141"/>
          <p:cNvCxnSpPr>
            <a:endCxn id="140" idx="1"/>
          </p:cNvCxnSpPr>
          <p:nvPr/>
        </p:nvCxnSpPr>
        <p:spPr bwMode="auto">
          <a:xfrm>
            <a:off x="3067434" y="3735833"/>
            <a:ext cx="581972" cy="337324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 dirty="0"/>
              <a:t>Secteur C1 – éclairages fonctionnels</a:t>
            </a:r>
          </a:p>
        </p:txBody>
      </p:sp>
      <p:sp>
        <p:nvSpPr>
          <p:cNvPr id="93" name="Rectangle 3"/>
          <p:cNvSpPr txBox="1">
            <a:spLocks noChangeArrowheads="1"/>
          </p:cNvSpPr>
          <p:nvPr/>
        </p:nvSpPr>
        <p:spPr bwMode="gray">
          <a:xfrm>
            <a:off x="-113350" y="895518"/>
            <a:ext cx="8962528" cy="37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2738" lvl="1" indent="0" algn="just">
              <a:buNone/>
            </a:pPr>
            <a:r>
              <a:rPr lang="fr-FR" sz="1600" kern="0" dirty="0" smtClean="0">
                <a:solidFill>
                  <a:schemeClr val="accent1"/>
                </a:solidFill>
              </a:rPr>
              <a:t> </a:t>
            </a:r>
            <a:r>
              <a:rPr lang="fr-FR" kern="0" dirty="0" smtClean="0">
                <a:solidFill>
                  <a:schemeClr val="accent1"/>
                </a:solidFill>
              </a:rPr>
              <a:t>Zoom sur les raccordements à l’ouest de Mantes – </a:t>
            </a:r>
            <a:r>
              <a:rPr lang="fr-FR" sz="1400" kern="0" dirty="0" smtClean="0">
                <a:solidFill>
                  <a:schemeClr val="accent1"/>
                </a:solidFill>
              </a:rPr>
              <a:t>Scénario LN + L</a:t>
            </a:r>
            <a:r>
              <a:rPr lang="fr-FR" sz="1400" kern="0" dirty="0">
                <a:solidFill>
                  <a:schemeClr val="accent1"/>
                </a:solidFill>
              </a:rPr>
              <a:t>. </a:t>
            </a:r>
            <a:r>
              <a:rPr lang="fr-FR" sz="1400" kern="0" dirty="0" err="1">
                <a:solidFill>
                  <a:schemeClr val="accent1"/>
                </a:solidFill>
              </a:rPr>
              <a:t>exist</a:t>
            </a:r>
            <a:r>
              <a:rPr lang="fr-FR" sz="1400" kern="0" dirty="0">
                <a:solidFill>
                  <a:schemeClr val="accent1"/>
                </a:solidFill>
              </a:rPr>
              <a:t> </a:t>
            </a:r>
            <a:r>
              <a:rPr lang="fr-FR" sz="1400" kern="0" dirty="0" smtClean="0">
                <a:solidFill>
                  <a:schemeClr val="accent1"/>
                </a:solidFill>
              </a:rPr>
              <a:t>vers Evreux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8117781" y="2811757"/>
            <a:ext cx="1038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 smtClean="0"/>
              <a:t>EOLE</a:t>
            </a:r>
            <a:endParaRPr lang="fr-FR" sz="1200" b="1" i="1" dirty="0"/>
          </a:p>
        </p:txBody>
      </p:sp>
      <p:sp>
        <p:nvSpPr>
          <p:cNvPr id="96" name="Ellipse 95"/>
          <p:cNvSpPr/>
          <p:nvPr/>
        </p:nvSpPr>
        <p:spPr bwMode="auto">
          <a:xfrm>
            <a:off x="3649405" y="4869160"/>
            <a:ext cx="1755877" cy="972108"/>
          </a:xfrm>
          <a:prstGeom prst="ellipse">
            <a:avLst/>
          </a:prstGeom>
          <a:noFill/>
          <a:ln w="57150" cap="flat" cmpd="sng" algn="ctr">
            <a:solidFill>
              <a:srgbClr val="94A5BE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75883" y="1340768"/>
            <a:ext cx="12095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Vers Rouen, Le Havre ligne existante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71865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26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251203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Détail des ZP – Secteur C1</a:t>
            </a:r>
            <a:endParaRPr 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0" y="0"/>
            <a:ext cx="7392988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9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27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zones de passage C1 Nord</a:t>
            </a:r>
            <a:br>
              <a:rPr lang="fr-FR" dirty="0" smtClean="0"/>
            </a:br>
            <a:r>
              <a:rPr lang="fr-FR" dirty="0" smtClean="0"/>
              <a:t>et les communes concernées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230"/>
          <a:stretch/>
        </p:blipFill>
        <p:spPr>
          <a:xfrm>
            <a:off x="1" y="980727"/>
            <a:ext cx="6192180" cy="5643697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624745"/>
              </p:ext>
            </p:extLst>
          </p:nvPr>
        </p:nvGraphicFramePr>
        <p:xfrm>
          <a:off x="6192180" y="8620"/>
          <a:ext cx="2916324" cy="6904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540060"/>
                <a:gridCol w="540060"/>
                <a:gridCol w="540060"/>
              </a:tblGrid>
              <a:tr h="432048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Communes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C1N</a:t>
                      </a:r>
                      <a:r>
                        <a:rPr lang="fr-FR" dirty="0" smtClean="0"/>
                        <a:t>A</a:t>
                      </a:r>
                      <a:endParaRPr lang="fr-FR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C1N</a:t>
                      </a:r>
                      <a:r>
                        <a:rPr lang="fr-FR" dirty="0" smtClean="0"/>
                        <a:t>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C1N</a:t>
                      </a:r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Mantes-La-Jolie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Buchelay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Rosny / Seine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Rolleboise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Bonnières</a:t>
                      </a:r>
                      <a:r>
                        <a:rPr lang="fr-FR" sz="1050" dirty="0" smtClean="0"/>
                        <a:t> / Seine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2389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Jeufosse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La Villeneuve</a:t>
                      </a:r>
                      <a:r>
                        <a:rPr lang="fr-FR" sz="900" dirty="0" smtClean="0"/>
                        <a:t>-en-C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Lommoye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Blaru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Chaufour-lès-B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Cravent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Villegats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Chaignes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Douains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Pacy-sur-Eure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Ménilles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Aigleville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Hécourt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Gadencourt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Fains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St-Aquilin-de-</a:t>
                      </a:r>
                      <a:r>
                        <a:rPr lang="fr-FR" sz="1050" dirty="0" err="1" smtClean="0"/>
                        <a:t>Pacy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Le Plessis-Hébert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Croisy</a:t>
                      </a:r>
                      <a:r>
                        <a:rPr lang="fr-FR" sz="1050" dirty="0" smtClean="0"/>
                        <a:t> / Eure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Vaux</a:t>
                      </a:r>
                      <a:r>
                        <a:rPr lang="fr-FR" sz="1050" baseline="0" dirty="0" smtClean="0"/>
                        <a:t> / Eure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050" dirty="0" err="1" smtClean="0"/>
                        <a:t>Caillouet-Orgeville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50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</a:t>
            </a:r>
            <a:r>
              <a:rPr lang="fr-FR" dirty="0" smtClean="0"/>
              <a:t>environnementaux des zones de passage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Deux enjeux communs </a:t>
            </a:r>
            <a:r>
              <a:rPr lang="fr-FR" dirty="0">
                <a:solidFill>
                  <a:schemeClr val="tx1"/>
                </a:solidFill>
              </a:rPr>
              <a:t>à l’ensemble des ZP 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</a:p>
          <a:p>
            <a:endParaRPr lang="fr-FR" dirty="0" smtClean="0">
              <a:solidFill>
                <a:schemeClr val="tx1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b="0" dirty="0"/>
              <a:t> les terres </a:t>
            </a:r>
            <a:r>
              <a:rPr lang="fr-FR" b="0" dirty="0" smtClean="0"/>
              <a:t>agricoles</a:t>
            </a:r>
            <a:endParaRPr lang="fr-FR" b="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b="0" dirty="0"/>
              <a:t> Les réservoirs de biodiversité et les corridors (SRCE</a:t>
            </a:r>
            <a:r>
              <a:rPr lang="fr-FR" sz="1600" b="0" dirty="0"/>
              <a:t>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563" y="833900"/>
            <a:ext cx="7959158" cy="6024099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29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</a:t>
            </a:r>
            <a:r>
              <a:rPr lang="fr-FR" dirty="0"/>
              <a:t>Nord </a:t>
            </a:r>
            <a:r>
              <a:rPr lang="fr-FR" dirty="0" smtClean="0"/>
              <a:t>A</a:t>
            </a:r>
            <a:br>
              <a:rPr lang="fr-FR" dirty="0" smtClean="0"/>
            </a:br>
            <a:r>
              <a:rPr lang="fr-FR" dirty="0" smtClean="0"/>
              <a:t>Enjeux environnementaux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130062" y="1635023"/>
            <a:ext cx="21242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nord</a:t>
            </a:r>
            <a:endParaRPr lang="fr-FR" sz="1400" dirty="0"/>
          </a:p>
        </p:txBody>
      </p:sp>
      <p:cxnSp>
        <p:nvCxnSpPr>
          <p:cNvPr id="12" name="Connecteur droit avec flèche 11"/>
          <p:cNvCxnSpPr/>
          <p:nvPr/>
        </p:nvCxnSpPr>
        <p:spPr bwMode="auto">
          <a:xfrm flipH="1">
            <a:off x="5468112" y="2373687"/>
            <a:ext cx="292020" cy="5444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4587499" y="4649731"/>
            <a:ext cx="14239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</a:t>
            </a:r>
            <a:r>
              <a:rPr lang="fr-FR" sz="1400" dirty="0" err="1" smtClean="0"/>
              <a:t>Natura</a:t>
            </a:r>
            <a:r>
              <a:rPr lang="fr-FR" sz="1400" dirty="0" smtClean="0"/>
              <a:t> 2000 de la forêt de Rosny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V="1">
            <a:off x="5078114" y="2959891"/>
            <a:ext cx="128036" cy="168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3162161" y="3305821"/>
            <a:ext cx="1588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Recherche de Jumelage ou passage au nord de l’ A13</a:t>
            </a:r>
            <a:endParaRPr lang="fr-FR" sz="1400" dirty="0"/>
          </a:p>
        </p:txBody>
      </p:sp>
      <p:cxnSp>
        <p:nvCxnSpPr>
          <p:cNvPr id="16" name="Connecteur droit avec flèche 15"/>
          <p:cNvCxnSpPr/>
          <p:nvPr/>
        </p:nvCxnSpPr>
        <p:spPr bwMode="auto">
          <a:xfrm>
            <a:off x="2997434" y="2937243"/>
            <a:ext cx="175344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avec flèche 16"/>
          <p:cNvCxnSpPr/>
          <p:nvPr/>
        </p:nvCxnSpPr>
        <p:spPr bwMode="auto">
          <a:xfrm flipH="1" flipV="1">
            <a:off x="5882159" y="3385145"/>
            <a:ext cx="1210629" cy="5847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1559235" y="3385145"/>
            <a:ext cx="14782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 </a:t>
            </a:r>
            <a:endParaRPr lang="fr-FR" sz="140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 flipH="1" flipV="1">
            <a:off x="1559236" y="2547560"/>
            <a:ext cx="342482" cy="8016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ZoneTexte 19"/>
          <p:cNvSpPr txBox="1"/>
          <p:nvPr/>
        </p:nvSpPr>
        <p:spPr>
          <a:xfrm>
            <a:off x="326105" y="1205274"/>
            <a:ext cx="1478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entre les bois de Vaux et de Préaux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>
            <a:off x="942275" y="1931308"/>
            <a:ext cx="0" cy="3096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161011" y="3482424"/>
            <a:ext cx="1478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du château du Buisson de May</a:t>
            </a:r>
            <a:endParaRPr lang="fr-FR" sz="1400" dirty="0"/>
          </a:p>
        </p:txBody>
      </p:sp>
      <p:cxnSp>
        <p:nvCxnSpPr>
          <p:cNvPr id="23" name="Connecteur droit avec flèche 22"/>
          <p:cNvCxnSpPr/>
          <p:nvPr/>
        </p:nvCxnSpPr>
        <p:spPr bwMode="auto">
          <a:xfrm flipH="1" flipV="1">
            <a:off x="881092" y="2815974"/>
            <a:ext cx="19026" cy="6589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ZoneTexte 24"/>
          <p:cNvSpPr txBox="1"/>
          <p:nvPr/>
        </p:nvSpPr>
        <p:spPr>
          <a:xfrm>
            <a:off x="7092788" y="3869166"/>
            <a:ext cx="2051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</a:t>
            </a:r>
            <a:r>
              <a:rPr lang="fr-FR" sz="1400" dirty="0" smtClean="0"/>
              <a:t>PR de captage AEP  évité hors travaux aux abords du réseau existant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6661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508" y="916117"/>
            <a:ext cx="7657788" cy="582666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0" y="6370424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30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</a:t>
            </a:r>
            <a:r>
              <a:rPr lang="fr-FR" dirty="0"/>
              <a:t>Nord B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Enjeux environnementaux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467008" y="1066821"/>
            <a:ext cx="1550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nord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427985" y="3789039"/>
            <a:ext cx="1423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Natura 2000</a:t>
            </a:r>
            <a:endParaRPr lang="fr-FR" sz="1400" dirty="0"/>
          </a:p>
        </p:txBody>
      </p:sp>
      <p:cxnSp>
        <p:nvCxnSpPr>
          <p:cNvPr id="12" name="Connecteur droit avec flèche 11"/>
          <p:cNvCxnSpPr/>
          <p:nvPr/>
        </p:nvCxnSpPr>
        <p:spPr bwMode="auto">
          <a:xfrm flipH="1" flipV="1">
            <a:off x="4427985" y="3138872"/>
            <a:ext cx="396044" cy="6539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2843808" y="1717648"/>
            <a:ext cx="2475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Recherche de Jumelage ou passage au </a:t>
            </a:r>
            <a:r>
              <a:rPr lang="fr-FR" sz="1400" dirty="0" smtClean="0"/>
              <a:t>sud </a:t>
            </a:r>
            <a:r>
              <a:rPr lang="fr-FR" sz="1400" dirty="0"/>
              <a:t>de l’ A13</a:t>
            </a:r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1919687" y="3248980"/>
            <a:ext cx="20402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Connecteur droit avec flèche 15"/>
          <p:cNvCxnSpPr/>
          <p:nvPr/>
        </p:nvCxnSpPr>
        <p:spPr bwMode="auto">
          <a:xfrm flipH="1" flipV="1">
            <a:off x="5424831" y="3424690"/>
            <a:ext cx="1012702" cy="738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ZoneTexte 16"/>
          <p:cNvSpPr txBox="1"/>
          <p:nvPr/>
        </p:nvSpPr>
        <p:spPr>
          <a:xfrm>
            <a:off x="1480853" y="916117"/>
            <a:ext cx="258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enjeu, avec rapprochement avec la RN13 à étudier</a:t>
            </a:r>
            <a:endParaRPr lang="fr-FR" sz="1400" dirty="0"/>
          </a:p>
        </p:txBody>
      </p:sp>
      <p:cxnSp>
        <p:nvCxnSpPr>
          <p:cNvPr id="18" name="Connecteur droit avec flèche 17"/>
          <p:cNvCxnSpPr/>
          <p:nvPr/>
        </p:nvCxnSpPr>
        <p:spPr bwMode="auto">
          <a:xfrm flipH="1">
            <a:off x="1383397" y="1852811"/>
            <a:ext cx="399603" cy="811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ZoneTexte 18"/>
          <p:cNvSpPr txBox="1"/>
          <p:nvPr/>
        </p:nvSpPr>
        <p:spPr>
          <a:xfrm>
            <a:off x="143508" y="3645024"/>
            <a:ext cx="1374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de Plessis-Hébert et de zones Natura 2000</a:t>
            </a:r>
            <a:endParaRPr lang="fr-FR" sz="1400" dirty="0"/>
          </a:p>
        </p:txBody>
      </p:sp>
      <p:cxnSp>
        <p:nvCxnSpPr>
          <p:cNvPr id="20" name="Connecteur droit avec flèche 19"/>
          <p:cNvCxnSpPr/>
          <p:nvPr/>
        </p:nvCxnSpPr>
        <p:spPr bwMode="auto">
          <a:xfrm flipV="1">
            <a:off x="647564" y="3320988"/>
            <a:ext cx="20836" cy="3564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ZoneTexte 20"/>
          <p:cNvSpPr txBox="1"/>
          <p:nvPr/>
        </p:nvSpPr>
        <p:spPr>
          <a:xfrm>
            <a:off x="1907704" y="3284984"/>
            <a:ext cx="2246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possible de part et d’autre des zones habitées</a:t>
            </a:r>
            <a:endParaRPr lang="fr-FR" sz="1400" dirty="0"/>
          </a:p>
        </p:txBody>
      </p:sp>
      <p:cxnSp>
        <p:nvCxnSpPr>
          <p:cNvPr id="22" name="Connecteur droit avec flèche 21"/>
          <p:cNvCxnSpPr/>
          <p:nvPr/>
        </p:nvCxnSpPr>
        <p:spPr bwMode="auto">
          <a:xfrm>
            <a:off x="467544" y="2283199"/>
            <a:ext cx="0" cy="4617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avec flèche 22"/>
          <p:cNvCxnSpPr/>
          <p:nvPr/>
        </p:nvCxnSpPr>
        <p:spPr bwMode="auto">
          <a:xfrm>
            <a:off x="2766743" y="2276814"/>
            <a:ext cx="1661242" cy="63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1426927" y="4346196"/>
            <a:ext cx="2155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d’une continuité paysagère</a:t>
            </a:r>
            <a:endParaRPr lang="fr-FR" sz="1400" dirty="0"/>
          </a:p>
        </p:txBody>
      </p:sp>
      <p:cxnSp>
        <p:nvCxnSpPr>
          <p:cNvPr id="25" name="Connecteur droit avec flèche 24"/>
          <p:cNvCxnSpPr/>
          <p:nvPr/>
        </p:nvCxnSpPr>
        <p:spPr bwMode="auto">
          <a:xfrm flipV="1">
            <a:off x="1675362" y="3138872"/>
            <a:ext cx="0" cy="11881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ZoneTexte 25"/>
          <p:cNvSpPr txBox="1"/>
          <p:nvPr/>
        </p:nvSpPr>
        <p:spPr>
          <a:xfrm>
            <a:off x="177887" y="898204"/>
            <a:ext cx="13784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au sud du bois de Préaux et du </a:t>
            </a:r>
            <a:r>
              <a:rPr lang="fr-FR" sz="1400" dirty="0"/>
              <a:t>château de Buisson de </a:t>
            </a:r>
            <a:r>
              <a:rPr lang="fr-FR" sz="1400" dirty="0" smtClean="0"/>
              <a:t>May</a:t>
            </a:r>
            <a:endParaRPr lang="fr-FR" sz="1400" dirty="0"/>
          </a:p>
        </p:txBody>
      </p:sp>
      <p:sp>
        <p:nvSpPr>
          <p:cNvPr id="28" name="ZoneTexte 27"/>
          <p:cNvSpPr txBox="1"/>
          <p:nvPr/>
        </p:nvSpPr>
        <p:spPr>
          <a:xfrm>
            <a:off x="6459252" y="3976901"/>
            <a:ext cx="1677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PPR de captage AEP  évité hors travaux aux abords du réseau existant</a:t>
            </a:r>
          </a:p>
        </p:txBody>
      </p:sp>
      <p:cxnSp>
        <p:nvCxnSpPr>
          <p:cNvPr id="29" name="Connecteur droit avec flèche 28"/>
          <p:cNvCxnSpPr/>
          <p:nvPr/>
        </p:nvCxnSpPr>
        <p:spPr bwMode="auto">
          <a:xfrm flipH="1">
            <a:off x="4824029" y="1852811"/>
            <a:ext cx="1642979" cy="10240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804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884644"/>
            <a:ext cx="8143791" cy="603674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0" y="6370424"/>
            <a:ext cx="503237" cy="457200"/>
          </a:xfrm>
        </p:spPr>
        <p:txBody>
          <a:bodyPr/>
          <a:lstStyle/>
          <a:p>
            <a:fld id="{1A531D4F-7E27-4E46-9E23-64F501DFF915}" type="slidenum">
              <a:rPr lang="fr-FR"/>
              <a:pPr/>
              <a:t>31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</a:t>
            </a:r>
            <a:r>
              <a:rPr lang="fr-FR" dirty="0"/>
              <a:t>Nord </a:t>
            </a:r>
            <a:r>
              <a:rPr lang="fr-FR" dirty="0" smtClean="0"/>
              <a:t>C</a:t>
            </a:r>
            <a:br>
              <a:rPr lang="fr-FR" dirty="0" smtClean="0"/>
            </a:br>
            <a:r>
              <a:rPr lang="fr-FR" dirty="0" smtClean="0"/>
              <a:t>Enjeux environnementaux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40152" y="1238080"/>
            <a:ext cx="14239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nord</a:t>
            </a:r>
            <a:endParaRPr lang="fr-FR" sz="1400" dirty="0"/>
          </a:p>
        </p:txBody>
      </p:sp>
      <p:cxnSp>
        <p:nvCxnSpPr>
          <p:cNvPr id="10" name="Connecteur droit avec flèche 9"/>
          <p:cNvCxnSpPr/>
          <p:nvPr/>
        </p:nvCxnSpPr>
        <p:spPr bwMode="auto">
          <a:xfrm flipH="1">
            <a:off x="5275908" y="2249287"/>
            <a:ext cx="664244" cy="5617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ZoneTexte 10"/>
          <p:cNvSpPr txBox="1"/>
          <p:nvPr/>
        </p:nvSpPr>
        <p:spPr>
          <a:xfrm>
            <a:off x="4438979" y="4397772"/>
            <a:ext cx="1423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Natura 2000</a:t>
            </a:r>
            <a:endParaRPr lang="fr-FR" sz="1400" dirty="0"/>
          </a:p>
        </p:txBody>
      </p:sp>
      <p:cxnSp>
        <p:nvCxnSpPr>
          <p:cNvPr id="12" name="Connecteur droit avec flèche 11"/>
          <p:cNvCxnSpPr/>
          <p:nvPr/>
        </p:nvCxnSpPr>
        <p:spPr bwMode="auto">
          <a:xfrm flipV="1">
            <a:off x="4943035" y="3074924"/>
            <a:ext cx="207938" cy="13228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3044773" y="1520788"/>
            <a:ext cx="210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Recherche de Jumelage ou passage au sud de l’ A13</a:t>
            </a:r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2180216" y="3573016"/>
            <a:ext cx="216315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Connecteur droit avec flèche 15"/>
          <p:cNvCxnSpPr/>
          <p:nvPr/>
        </p:nvCxnSpPr>
        <p:spPr bwMode="auto">
          <a:xfrm flipH="1" flipV="1">
            <a:off x="5868145" y="3483008"/>
            <a:ext cx="1404155" cy="9051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ZoneTexte 16"/>
          <p:cNvSpPr txBox="1"/>
          <p:nvPr/>
        </p:nvSpPr>
        <p:spPr>
          <a:xfrm>
            <a:off x="1151620" y="936298"/>
            <a:ext cx="24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enjeu, </a:t>
            </a:r>
            <a:endParaRPr lang="fr-FR" sz="1400" dirty="0"/>
          </a:p>
        </p:txBody>
      </p:sp>
      <p:cxnSp>
        <p:nvCxnSpPr>
          <p:cNvPr id="18" name="Connecteur droit avec flèche 17"/>
          <p:cNvCxnSpPr/>
          <p:nvPr/>
        </p:nvCxnSpPr>
        <p:spPr bwMode="auto">
          <a:xfrm flipH="1">
            <a:off x="1898939" y="1448780"/>
            <a:ext cx="670760" cy="1626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ZoneTexte 18"/>
          <p:cNvSpPr txBox="1"/>
          <p:nvPr/>
        </p:nvSpPr>
        <p:spPr>
          <a:xfrm>
            <a:off x="349540" y="4280473"/>
            <a:ext cx="16921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Evitement de </a:t>
            </a:r>
            <a:r>
              <a:rPr lang="fr-FR" sz="1400" dirty="0" smtClean="0"/>
              <a:t>la zone urbanisée du Plessis-Hébert </a:t>
            </a:r>
            <a:r>
              <a:rPr lang="fr-FR" sz="1400" dirty="0"/>
              <a:t>et de zones </a:t>
            </a:r>
            <a:r>
              <a:rPr lang="fr-FR" sz="1400" dirty="0" err="1"/>
              <a:t>Natura</a:t>
            </a:r>
            <a:r>
              <a:rPr lang="fr-FR" sz="1400" dirty="0"/>
              <a:t> 2000</a:t>
            </a:r>
          </a:p>
        </p:txBody>
      </p:sp>
      <p:cxnSp>
        <p:nvCxnSpPr>
          <p:cNvPr id="20" name="Connecteur droit avec flèche 19"/>
          <p:cNvCxnSpPr/>
          <p:nvPr/>
        </p:nvCxnSpPr>
        <p:spPr bwMode="auto">
          <a:xfrm flipV="1">
            <a:off x="812738" y="3338091"/>
            <a:ext cx="293693" cy="8703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ZoneTexte 20"/>
          <p:cNvSpPr txBox="1"/>
          <p:nvPr/>
        </p:nvSpPr>
        <p:spPr>
          <a:xfrm>
            <a:off x="2324232" y="3681028"/>
            <a:ext cx="1932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possible de part et d’autre des zones habitées</a:t>
            </a:r>
            <a:endParaRPr lang="fr-FR" sz="1400" dirty="0"/>
          </a:p>
        </p:txBody>
      </p:sp>
      <p:cxnSp>
        <p:nvCxnSpPr>
          <p:cNvPr id="22" name="Connecteur droit avec flèche 21"/>
          <p:cNvCxnSpPr/>
          <p:nvPr/>
        </p:nvCxnSpPr>
        <p:spPr bwMode="auto">
          <a:xfrm>
            <a:off x="719572" y="2563616"/>
            <a:ext cx="212421" cy="3066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avec flèche 22"/>
          <p:cNvCxnSpPr/>
          <p:nvPr/>
        </p:nvCxnSpPr>
        <p:spPr bwMode="auto">
          <a:xfrm>
            <a:off x="3004434" y="2260902"/>
            <a:ext cx="1661242" cy="63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-508" y="1197783"/>
            <a:ext cx="11961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au sud du bois de Préaux et du </a:t>
            </a:r>
            <a:r>
              <a:rPr lang="fr-FR" sz="1400" dirty="0"/>
              <a:t>château de Buisson de </a:t>
            </a:r>
            <a:r>
              <a:rPr lang="fr-FR" sz="1400" dirty="0" smtClean="0"/>
              <a:t>May</a:t>
            </a:r>
            <a:endParaRPr lang="fr-FR" sz="1400" dirty="0"/>
          </a:p>
        </p:txBody>
      </p:sp>
      <p:sp>
        <p:nvSpPr>
          <p:cNvPr id="28" name="ZoneTexte 27"/>
          <p:cNvSpPr txBox="1"/>
          <p:nvPr/>
        </p:nvSpPr>
        <p:spPr>
          <a:xfrm>
            <a:off x="7020271" y="4397772"/>
            <a:ext cx="14379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PPR de captage AEP  évité hors travaux aux abords du réseau existant</a:t>
            </a:r>
          </a:p>
        </p:txBody>
      </p:sp>
    </p:spTree>
    <p:extLst>
      <p:ext uri="{BB962C8B-B14F-4D97-AF65-F5344CB8AC3E}">
        <p14:creationId xmlns:p14="http://schemas.microsoft.com/office/powerpoint/2010/main" val="357212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32</a:t>
            </a:fld>
            <a:endParaRPr lang="fr-FR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zones de passage C1 Sud</a:t>
            </a:r>
            <a:br>
              <a:rPr lang="fr-FR" dirty="0" smtClean="0"/>
            </a:br>
            <a:r>
              <a:rPr lang="fr-FR" dirty="0" smtClean="0"/>
              <a:t>et les communes concernées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382"/>
          <a:stretch/>
        </p:blipFill>
        <p:spPr>
          <a:xfrm>
            <a:off x="-508" y="838200"/>
            <a:ext cx="6333069" cy="5823347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45925"/>
              </p:ext>
            </p:extLst>
          </p:nvPr>
        </p:nvGraphicFramePr>
        <p:xfrm>
          <a:off x="6192180" y="8620"/>
          <a:ext cx="2916324" cy="693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540060"/>
                <a:gridCol w="540060"/>
                <a:gridCol w="540060"/>
              </a:tblGrid>
              <a:tr h="324036">
                <a:tc>
                  <a:txBody>
                    <a:bodyPr/>
                    <a:lstStyle/>
                    <a:p>
                      <a:r>
                        <a:rPr lang="fr-FR" sz="1150" b="1" dirty="0" smtClean="0"/>
                        <a:t>Communes</a:t>
                      </a:r>
                      <a:endParaRPr lang="fr-FR" sz="115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/>
                        <a:t>C1S</a:t>
                      </a:r>
                    </a:p>
                    <a:p>
                      <a:pPr algn="ctr"/>
                      <a:r>
                        <a:rPr lang="fr-FR" sz="1000" b="1" dirty="0" smtClean="0"/>
                        <a:t>A</a:t>
                      </a:r>
                      <a:endParaRPr lang="fr-FR" sz="1000" b="1" dirty="0"/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C1S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B</a:t>
                      </a: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C1S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C</a:t>
                      </a:r>
                      <a:endParaRPr lang="fr-FR" sz="1000" b="1" dirty="0"/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Mantes-La-Jolie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Buchelay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Rosny / Seine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Jouy-</a:t>
                      </a:r>
                      <a:r>
                        <a:rPr lang="fr-FR" sz="800" b="1" dirty="0" err="1" smtClean="0"/>
                        <a:t>Mauvoisin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Fontenay-</a:t>
                      </a:r>
                      <a:r>
                        <a:rPr lang="fr-FR" sz="800" b="1" dirty="0" err="1" smtClean="0"/>
                        <a:t>Mauvoisin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Perdreauville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Boissy-Mauvoisin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Ménerville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Le Tertre-St-Denis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Neauphlette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Bréval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St-</a:t>
                      </a:r>
                      <a:r>
                        <a:rPr lang="fr-FR" sz="800" b="1" dirty="0" err="1" smtClean="0"/>
                        <a:t>Illiers</a:t>
                      </a:r>
                      <a:r>
                        <a:rPr lang="fr-FR" sz="800" b="1" dirty="0" smtClean="0"/>
                        <a:t>-la-Ville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St-</a:t>
                      </a:r>
                      <a:r>
                        <a:rPr lang="fr-FR" sz="800" b="1" dirty="0" err="1" smtClean="0"/>
                        <a:t>Illiers</a:t>
                      </a:r>
                      <a:r>
                        <a:rPr lang="fr-FR" sz="800" b="1" dirty="0" smtClean="0"/>
                        <a:t>-le-Bois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Lommoye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Villiers-en-</a:t>
                      </a:r>
                      <a:r>
                        <a:rPr lang="fr-FR" sz="800" b="1" dirty="0" err="1" smtClean="0"/>
                        <a:t>Désoeuvre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Cravent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Chaufour-lès-Bon.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Villegats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Chaignes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Breuilpont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Aigleville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Pacy-sur-Eure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Hécourt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Gadencourt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Fains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smtClean="0"/>
                        <a:t>St-Aquilin-de-</a:t>
                      </a:r>
                      <a:r>
                        <a:rPr lang="fr-FR" sz="800" b="1" dirty="0" err="1" smtClean="0"/>
                        <a:t>Pacy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 err="1" smtClean="0"/>
                        <a:t>Mérey</a:t>
                      </a:r>
                      <a:endParaRPr lang="fr-FR" sz="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 smtClean="0"/>
                        <a:t>Le Plessis-Hébert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  <a:tr h="225309">
                <a:tc>
                  <a:txBody>
                    <a:bodyPr/>
                    <a:lstStyle/>
                    <a:p>
                      <a:r>
                        <a:rPr lang="fr-FR" sz="800" b="1" dirty="0" err="1" smtClean="0"/>
                        <a:t>Caillouet-Orgeville</a:t>
                      </a:r>
                      <a:endParaRPr lang="fr-FR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37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</a:t>
            </a:r>
            <a:r>
              <a:rPr lang="fr-FR" dirty="0" smtClean="0"/>
              <a:t>environnementaux des zones de passage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Deux enjeux communs </a:t>
            </a:r>
            <a:r>
              <a:rPr lang="fr-FR" dirty="0">
                <a:solidFill>
                  <a:schemeClr val="tx1"/>
                </a:solidFill>
              </a:rPr>
              <a:t>à l’ensemble des ZP 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</a:p>
          <a:p>
            <a:endParaRPr lang="fr-FR" dirty="0" smtClean="0">
              <a:solidFill>
                <a:schemeClr val="tx1"/>
              </a:solidFill>
            </a:endParaRPr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b="0" dirty="0"/>
              <a:t> les terres </a:t>
            </a:r>
            <a:r>
              <a:rPr lang="fr-FR" b="0" dirty="0" smtClean="0"/>
              <a:t>agricoles</a:t>
            </a:r>
            <a:endParaRPr lang="fr-FR" b="0" dirty="0"/>
          </a:p>
          <a:p>
            <a:pPr marL="1438275" lvl="1" indent="-361950">
              <a:buFont typeface="Wingdings" panose="05000000000000000000" pitchFamily="2" charset="2"/>
              <a:buChar char="Ø"/>
            </a:pPr>
            <a:r>
              <a:rPr lang="fr-FR" b="0" dirty="0"/>
              <a:t> Les réservoirs de biodiversité et les corridors (SRCE</a:t>
            </a:r>
            <a:r>
              <a:rPr lang="fr-FR" sz="1600" b="0" dirty="0"/>
              <a:t>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30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440" y="825537"/>
            <a:ext cx="7928260" cy="6032464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Sud</a:t>
            </a:r>
            <a:r>
              <a:rPr lang="fr-FR" dirty="0"/>
              <a:t> </a:t>
            </a:r>
            <a:r>
              <a:rPr lang="fr-FR" dirty="0" smtClean="0"/>
              <a:t>A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4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4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270726" y="3876754"/>
            <a:ext cx="1531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sud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H="1" flipV="1">
            <a:off x="6129236" y="3581623"/>
            <a:ext cx="1030522" cy="532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5417242" y="1327186"/>
            <a:ext cx="1423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Natura 2000</a:t>
            </a:r>
            <a:endParaRPr lang="fr-FR" sz="1400" dirty="0"/>
          </a:p>
        </p:txBody>
      </p:sp>
      <p:cxnSp>
        <p:nvCxnSpPr>
          <p:cNvPr id="16" name="Connecteur droit avec flèche 15"/>
          <p:cNvCxnSpPr/>
          <p:nvPr/>
        </p:nvCxnSpPr>
        <p:spPr bwMode="auto">
          <a:xfrm flipH="1">
            <a:off x="5417242" y="2102359"/>
            <a:ext cx="561958" cy="1210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avec flèche 16"/>
          <p:cNvCxnSpPr/>
          <p:nvPr/>
        </p:nvCxnSpPr>
        <p:spPr bwMode="auto">
          <a:xfrm>
            <a:off x="4403237" y="5082002"/>
            <a:ext cx="1586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7297539" y="855030"/>
            <a:ext cx="17335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PPR de captage AEP non évité car très étendu et raccordement à Mantes nécessaire</a:t>
            </a:r>
            <a:endParaRPr lang="fr-FR" sz="140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 flipH="1">
            <a:off x="5989387" y="1688073"/>
            <a:ext cx="1296872" cy="17416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ZoneTexte 19"/>
          <p:cNvSpPr txBox="1"/>
          <p:nvPr/>
        </p:nvSpPr>
        <p:spPr>
          <a:xfrm>
            <a:off x="1580592" y="1034632"/>
            <a:ext cx="2019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enjeu, 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>
            <a:off x="2033977" y="1811046"/>
            <a:ext cx="9508" cy="9600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-508" y="3897052"/>
            <a:ext cx="12668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Evitement de la zone urbanisée du Plessis-Hébert et de zones </a:t>
            </a:r>
            <a:r>
              <a:rPr lang="fr-FR" sz="1400" dirty="0" err="1"/>
              <a:t>Natura</a:t>
            </a:r>
            <a:r>
              <a:rPr lang="fr-FR" sz="1400" dirty="0"/>
              <a:t> 2000</a:t>
            </a:r>
          </a:p>
        </p:txBody>
      </p:sp>
      <p:cxnSp>
        <p:nvCxnSpPr>
          <p:cNvPr id="23" name="Connecteur droit avec flèche 22"/>
          <p:cNvCxnSpPr/>
          <p:nvPr/>
        </p:nvCxnSpPr>
        <p:spPr bwMode="auto">
          <a:xfrm flipV="1">
            <a:off x="875602" y="3313101"/>
            <a:ext cx="501683" cy="5636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4326218" y="5129283"/>
            <a:ext cx="1932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possible de part et d’autre des zones habitées</a:t>
            </a:r>
            <a:endParaRPr lang="fr-FR" sz="1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35496" y="819289"/>
            <a:ext cx="15208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au sud du bois de Préaux et du </a:t>
            </a:r>
            <a:r>
              <a:rPr lang="fr-FR" sz="1400" dirty="0"/>
              <a:t>château de Buisson de mai</a:t>
            </a:r>
          </a:p>
        </p:txBody>
      </p:sp>
      <p:cxnSp>
        <p:nvCxnSpPr>
          <p:cNvPr id="26" name="Connecteur droit avec flèche 25"/>
          <p:cNvCxnSpPr/>
          <p:nvPr/>
        </p:nvCxnSpPr>
        <p:spPr bwMode="auto">
          <a:xfrm>
            <a:off x="875602" y="1972629"/>
            <a:ext cx="276018" cy="792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ZoneTexte 26"/>
          <p:cNvSpPr txBox="1"/>
          <p:nvPr/>
        </p:nvSpPr>
        <p:spPr>
          <a:xfrm>
            <a:off x="7313573" y="5132223"/>
            <a:ext cx="14986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sud de la ZP compatible avec les objectifs transport</a:t>
            </a:r>
            <a:endParaRPr lang="fr-FR" sz="1400" dirty="0"/>
          </a:p>
        </p:txBody>
      </p:sp>
      <p:cxnSp>
        <p:nvCxnSpPr>
          <p:cNvPr id="28" name="Connecteur droit avec flèche 27"/>
          <p:cNvCxnSpPr/>
          <p:nvPr/>
        </p:nvCxnSpPr>
        <p:spPr bwMode="auto">
          <a:xfrm flipH="1" flipV="1">
            <a:off x="5652120" y="4235197"/>
            <a:ext cx="1634140" cy="9411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avec flèche 28"/>
          <p:cNvCxnSpPr/>
          <p:nvPr/>
        </p:nvCxnSpPr>
        <p:spPr bwMode="auto">
          <a:xfrm flipV="1">
            <a:off x="2657170" y="4644464"/>
            <a:ext cx="1806794" cy="71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ZoneTexte 29"/>
          <p:cNvSpPr txBox="1"/>
          <p:nvPr/>
        </p:nvSpPr>
        <p:spPr>
          <a:xfrm>
            <a:off x="2680982" y="4665215"/>
            <a:ext cx="18378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de plusieurs zones habitées au sud</a:t>
            </a:r>
            <a:endParaRPr lang="fr-FR" sz="1400" dirty="0"/>
          </a:p>
        </p:txBody>
      </p:sp>
      <p:sp>
        <p:nvSpPr>
          <p:cNvPr id="31" name="ZoneTexte 30"/>
          <p:cNvSpPr txBox="1"/>
          <p:nvPr/>
        </p:nvSpPr>
        <p:spPr>
          <a:xfrm>
            <a:off x="3048567" y="1688073"/>
            <a:ext cx="1644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nord de la ZP compatible avec les objectifs transport</a:t>
            </a:r>
            <a:endParaRPr lang="fr-FR" sz="1400" dirty="0"/>
          </a:p>
        </p:txBody>
      </p:sp>
      <p:sp>
        <p:nvSpPr>
          <p:cNvPr id="33" name="ZoneTexte 32"/>
          <p:cNvSpPr txBox="1"/>
          <p:nvPr/>
        </p:nvSpPr>
        <p:spPr>
          <a:xfrm>
            <a:off x="1377285" y="3972913"/>
            <a:ext cx="14590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d’une continuité paysagère</a:t>
            </a:r>
            <a:endParaRPr lang="fr-FR" sz="1400" dirty="0"/>
          </a:p>
        </p:txBody>
      </p:sp>
      <p:cxnSp>
        <p:nvCxnSpPr>
          <p:cNvPr id="34" name="Connecteur droit avec flèche 33"/>
          <p:cNvCxnSpPr>
            <a:stCxn id="33" idx="0"/>
          </p:cNvCxnSpPr>
          <p:nvPr/>
        </p:nvCxnSpPr>
        <p:spPr bwMode="auto">
          <a:xfrm flipV="1">
            <a:off x="2106796" y="3019001"/>
            <a:ext cx="242597" cy="9539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avec flèche 35"/>
          <p:cNvCxnSpPr/>
          <p:nvPr/>
        </p:nvCxnSpPr>
        <p:spPr bwMode="auto">
          <a:xfrm>
            <a:off x="2985714" y="2609867"/>
            <a:ext cx="1781492" cy="6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151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090" y="980577"/>
            <a:ext cx="7619954" cy="5767363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Sud</a:t>
            </a:r>
            <a:r>
              <a:rPr lang="fr-FR" dirty="0"/>
              <a:t> </a:t>
            </a:r>
            <a:r>
              <a:rPr lang="fr-FR" dirty="0" smtClean="0"/>
              <a:t>B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447" y="1102819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4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4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510506" y="3668896"/>
            <a:ext cx="14035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sud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H="1" flipV="1">
            <a:off x="5364083" y="3600751"/>
            <a:ext cx="1096292" cy="2572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4495250" y="1157997"/>
            <a:ext cx="1423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Natura 2000</a:t>
            </a:r>
            <a:endParaRPr lang="fr-FR" sz="1400" dirty="0"/>
          </a:p>
        </p:txBody>
      </p:sp>
      <p:cxnSp>
        <p:nvCxnSpPr>
          <p:cNvPr id="16" name="Connecteur droit avec flèche 15"/>
          <p:cNvCxnSpPr>
            <a:stCxn id="15" idx="2"/>
          </p:cNvCxnSpPr>
          <p:nvPr/>
        </p:nvCxnSpPr>
        <p:spPr bwMode="auto">
          <a:xfrm flipH="1">
            <a:off x="4805320" y="2112104"/>
            <a:ext cx="401924" cy="1208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avec flèche 16"/>
          <p:cNvCxnSpPr/>
          <p:nvPr/>
        </p:nvCxnSpPr>
        <p:spPr bwMode="auto">
          <a:xfrm>
            <a:off x="3901103" y="4809635"/>
            <a:ext cx="1586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6597367" y="1026306"/>
            <a:ext cx="17335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PPR de captage AEP non évité car très étendu et raccordement à Mantes nécessaire</a:t>
            </a:r>
            <a:endParaRPr lang="fr-FR" sz="140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 flipH="1">
            <a:off x="5599285" y="2067730"/>
            <a:ext cx="989666" cy="13297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ZoneTexte 19"/>
          <p:cNvSpPr txBox="1"/>
          <p:nvPr/>
        </p:nvSpPr>
        <p:spPr>
          <a:xfrm>
            <a:off x="1826645" y="1241538"/>
            <a:ext cx="2019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enjeu, 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 flipH="1">
            <a:off x="1679636" y="2060848"/>
            <a:ext cx="551492" cy="10441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71501" y="4113076"/>
            <a:ext cx="16081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Evitement de la zone urbanisée du Plessis-Hébert et de zones </a:t>
            </a:r>
            <a:r>
              <a:rPr lang="fr-FR" sz="1400" dirty="0" err="1"/>
              <a:t>Natura</a:t>
            </a:r>
            <a:r>
              <a:rPr lang="fr-FR" sz="1400" dirty="0"/>
              <a:t> 2000</a:t>
            </a:r>
          </a:p>
        </p:txBody>
      </p:sp>
      <p:cxnSp>
        <p:nvCxnSpPr>
          <p:cNvPr id="23" name="Connecteur droit avec flèche 22"/>
          <p:cNvCxnSpPr>
            <a:stCxn id="22" idx="0"/>
          </p:cNvCxnSpPr>
          <p:nvPr/>
        </p:nvCxnSpPr>
        <p:spPr bwMode="auto">
          <a:xfrm flipV="1">
            <a:off x="875569" y="3349198"/>
            <a:ext cx="116871" cy="7638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3901103" y="4953651"/>
            <a:ext cx="1932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possible de part et d’autre des zones urbanisées</a:t>
            </a:r>
            <a:endParaRPr lang="fr-FR" sz="1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412811" y="1054714"/>
            <a:ext cx="1280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au sud du bois de Préaux et du </a:t>
            </a:r>
            <a:r>
              <a:rPr lang="fr-FR" sz="1400" dirty="0"/>
              <a:t>château de Buisson de mai</a:t>
            </a:r>
          </a:p>
        </p:txBody>
      </p:sp>
      <p:cxnSp>
        <p:nvCxnSpPr>
          <p:cNvPr id="26" name="Connecteur droit avec flèche 25"/>
          <p:cNvCxnSpPr/>
          <p:nvPr/>
        </p:nvCxnSpPr>
        <p:spPr bwMode="auto">
          <a:xfrm flipH="1">
            <a:off x="639498" y="2439709"/>
            <a:ext cx="63566" cy="3765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ZoneTexte 26"/>
          <p:cNvSpPr txBox="1"/>
          <p:nvPr/>
        </p:nvSpPr>
        <p:spPr>
          <a:xfrm>
            <a:off x="6637661" y="4854027"/>
            <a:ext cx="1568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sud de la ZP compatible avec les objectifs transport</a:t>
            </a:r>
            <a:endParaRPr lang="fr-FR" sz="1400" dirty="0"/>
          </a:p>
        </p:txBody>
      </p:sp>
      <p:cxnSp>
        <p:nvCxnSpPr>
          <p:cNvPr id="28" name="Connecteur droit avec flèche 27"/>
          <p:cNvCxnSpPr>
            <a:stCxn id="27" idx="1"/>
          </p:cNvCxnSpPr>
          <p:nvPr/>
        </p:nvCxnSpPr>
        <p:spPr bwMode="auto">
          <a:xfrm flipH="1" flipV="1">
            <a:off x="5177486" y="4253671"/>
            <a:ext cx="1460175" cy="10774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avec flèche 28"/>
          <p:cNvCxnSpPr/>
          <p:nvPr/>
        </p:nvCxnSpPr>
        <p:spPr bwMode="auto">
          <a:xfrm>
            <a:off x="2087724" y="4600441"/>
            <a:ext cx="175822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ZoneTexte 29"/>
          <p:cNvSpPr txBox="1"/>
          <p:nvPr/>
        </p:nvSpPr>
        <p:spPr>
          <a:xfrm>
            <a:off x="2119156" y="4689140"/>
            <a:ext cx="16868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de plusieurs zones urbanisées</a:t>
            </a:r>
            <a:endParaRPr lang="fr-FR" sz="1400" dirty="0"/>
          </a:p>
        </p:txBody>
      </p:sp>
      <p:sp>
        <p:nvSpPr>
          <p:cNvPr id="31" name="ZoneTexte 30"/>
          <p:cNvSpPr txBox="1"/>
          <p:nvPr/>
        </p:nvSpPr>
        <p:spPr>
          <a:xfrm>
            <a:off x="2454978" y="2095034"/>
            <a:ext cx="17951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nord de la ZP compatible avec les objectifs transport</a:t>
            </a:r>
            <a:endParaRPr lang="fr-FR" sz="1400" dirty="0"/>
          </a:p>
        </p:txBody>
      </p:sp>
      <p:cxnSp>
        <p:nvCxnSpPr>
          <p:cNvPr id="42" name="Connecteur droit avec flèche 41"/>
          <p:cNvCxnSpPr/>
          <p:nvPr/>
        </p:nvCxnSpPr>
        <p:spPr bwMode="auto">
          <a:xfrm>
            <a:off x="2322575" y="2894819"/>
            <a:ext cx="1781492" cy="6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849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974" y="875587"/>
            <a:ext cx="7778226" cy="5981609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C1 Sud</a:t>
            </a:r>
            <a:r>
              <a:rPr lang="fr-FR" dirty="0"/>
              <a:t> </a:t>
            </a:r>
            <a:r>
              <a:rPr lang="fr-FR" dirty="0" smtClean="0"/>
              <a:t>C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177502" y="3915165"/>
            <a:ext cx="13909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Raccordement au réseau existant de Mantes par le sud</a:t>
            </a:r>
            <a:endParaRPr lang="fr-FR" sz="1400" dirty="0"/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H="1" flipV="1">
            <a:off x="6106400" y="3575328"/>
            <a:ext cx="957505" cy="8977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4756418" y="1151526"/>
            <a:ext cx="1423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au maximum de la zone Natura 2000</a:t>
            </a:r>
            <a:endParaRPr lang="fr-FR" sz="1400" dirty="0"/>
          </a:p>
        </p:txBody>
      </p:sp>
      <p:cxnSp>
        <p:nvCxnSpPr>
          <p:cNvPr id="16" name="Connecteur droit avec flèche 15"/>
          <p:cNvCxnSpPr/>
          <p:nvPr/>
        </p:nvCxnSpPr>
        <p:spPr bwMode="auto">
          <a:xfrm flipH="1">
            <a:off x="5285349" y="2105633"/>
            <a:ext cx="183063" cy="12619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avec flèche 16"/>
          <p:cNvCxnSpPr/>
          <p:nvPr/>
        </p:nvCxnSpPr>
        <p:spPr bwMode="auto">
          <a:xfrm>
            <a:off x="4314592" y="4754840"/>
            <a:ext cx="15861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6621550" y="1081097"/>
            <a:ext cx="17335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PPR de captage AEP non évité car très étendu et raccordement à Mantes nécessaire</a:t>
            </a:r>
            <a:endParaRPr lang="fr-FR" sz="1400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 flipH="1">
            <a:off x="5846581" y="2269342"/>
            <a:ext cx="1217323" cy="9759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ZoneTexte 19"/>
          <p:cNvSpPr txBox="1"/>
          <p:nvPr/>
        </p:nvSpPr>
        <p:spPr>
          <a:xfrm>
            <a:off x="1769379" y="990853"/>
            <a:ext cx="20193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de l’Eure dans l’une des zones de moindre enjeu où la vallée est la plus étroite 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 flipH="1">
            <a:off x="2334479" y="1955145"/>
            <a:ext cx="91212" cy="16201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ZoneTexte 21"/>
          <p:cNvSpPr txBox="1"/>
          <p:nvPr/>
        </p:nvSpPr>
        <p:spPr>
          <a:xfrm>
            <a:off x="71500" y="4346520"/>
            <a:ext cx="12668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Evitement de la zone urbanisée du Plessis-Hébert et de zones </a:t>
            </a:r>
            <a:r>
              <a:rPr lang="fr-FR" sz="1400" dirty="0" err="1"/>
              <a:t>Natura</a:t>
            </a:r>
            <a:r>
              <a:rPr lang="fr-FR" sz="1400" dirty="0"/>
              <a:t> 2000</a:t>
            </a:r>
          </a:p>
        </p:txBody>
      </p:sp>
      <p:cxnSp>
        <p:nvCxnSpPr>
          <p:cNvPr id="23" name="Connecteur droit avec flèche 22"/>
          <p:cNvCxnSpPr>
            <a:stCxn id="22" idx="0"/>
          </p:cNvCxnSpPr>
          <p:nvPr/>
        </p:nvCxnSpPr>
        <p:spPr bwMode="auto">
          <a:xfrm flipV="1">
            <a:off x="704913" y="3367586"/>
            <a:ext cx="633412" cy="9789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4206580" y="4970864"/>
            <a:ext cx="1932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possible de part et d’autre des zones urbanisées</a:t>
            </a:r>
            <a:endParaRPr lang="fr-FR" sz="1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194730" y="972091"/>
            <a:ext cx="13004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Passage au sud du bois de Préaux et du </a:t>
            </a:r>
            <a:r>
              <a:rPr lang="fr-FR" sz="1400" dirty="0"/>
              <a:t>château de Buisson de M</a:t>
            </a:r>
            <a:r>
              <a:rPr lang="fr-FR" sz="1400" dirty="0" smtClean="0"/>
              <a:t>ay</a:t>
            </a:r>
            <a:endParaRPr lang="fr-FR" sz="1400" dirty="0"/>
          </a:p>
        </p:txBody>
      </p:sp>
      <p:cxnSp>
        <p:nvCxnSpPr>
          <p:cNvPr id="26" name="Connecteur droit avec flèche 25"/>
          <p:cNvCxnSpPr>
            <a:stCxn id="25" idx="2"/>
          </p:cNvCxnSpPr>
          <p:nvPr/>
        </p:nvCxnSpPr>
        <p:spPr bwMode="auto">
          <a:xfrm>
            <a:off x="844952" y="2357086"/>
            <a:ext cx="127467" cy="4302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ZoneTexte 26"/>
          <p:cNvSpPr txBox="1"/>
          <p:nvPr/>
        </p:nvSpPr>
        <p:spPr>
          <a:xfrm>
            <a:off x="7182360" y="5122103"/>
            <a:ext cx="16755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sud de la ZP compatible avec les objectifs transport</a:t>
            </a:r>
            <a:endParaRPr lang="fr-FR" sz="1400" dirty="0"/>
          </a:p>
        </p:txBody>
      </p:sp>
      <p:cxnSp>
        <p:nvCxnSpPr>
          <p:cNvPr id="28" name="Connecteur droit avec flèche 27"/>
          <p:cNvCxnSpPr/>
          <p:nvPr/>
        </p:nvCxnSpPr>
        <p:spPr bwMode="auto">
          <a:xfrm flipH="1" flipV="1">
            <a:off x="5866722" y="4389929"/>
            <a:ext cx="1224137" cy="7606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cteur droit avec flèche 28"/>
          <p:cNvCxnSpPr/>
          <p:nvPr/>
        </p:nvCxnSpPr>
        <p:spPr bwMode="auto">
          <a:xfrm>
            <a:off x="2493821" y="4762124"/>
            <a:ext cx="1714461" cy="162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ZoneTexte 29"/>
          <p:cNvSpPr txBox="1"/>
          <p:nvPr/>
        </p:nvSpPr>
        <p:spPr>
          <a:xfrm>
            <a:off x="2556847" y="4784178"/>
            <a:ext cx="1588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Evitement de plusieurs zones urbanisées</a:t>
            </a:r>
            <a:endParaRPr lang="fr-FR" sz="1400" dirty="0"/>
          </a:p>
        </p:txBody>
      </p:sp>
      <p:sp>
        <p:nvSpPr>
          <p:cNvPr id="31" name="ZoneTexte 30"/>
          <p:cNvSpPr txBox="1"/>
          <p:nvPr/>
        </p:nvSpPr>
        <p:spPr>
          <a:xfrm>
            <a:off x="2854674" y="2271812"/>
            <a:ext cx="2099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Limite nord de la ZP compatible avec les objectifs transport</a:t>
            </a:r>
            <a:endParaRPr lang="fr-FR" sz="1400" dirty="0"/>
          </a:p>
        </p:txBody>
      </p:sp>
      <p:cxnSp>
        <p:nvCxnSpPr>
          <p:cNvPr id="36" name="Connecteur droit avec flèche 35"/>
          <p:cNvCxnSpPr/>
          <p:nvPr/>
        </p:nvCxnSpPr>
        <p:spPr bwMode="auto">
          <a:xfrm>
            <a:off x="2828182" y="3107720"/>
            <a:ext cx="1781492" cy="6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306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37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251203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Secteur C2</a:t>
            </a:r>
            <a:endParaRPr 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0" y="0"/>
            <a:ext cx="7392988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9832" y="1639257"/>
            <a:ext cx="5982653" cy="506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C2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3508" y="877032"/>
            <a:ext cx="8820979" cy="884065"/>
          </a:xfrm>
        </p:spPr>
        <p:txBody>
          <a:bodyPr/>
          <a:lstStyle/>
          <a:p>
            <a:pPr indent="-238125"/>
            <a:r>
              <a:rPr lang="fr-FR" sz="1800" dirty="0">
                <a:solidFill>
                  <a:schemeClr val="tx1"/>
                </a:solidFill>
                <a:sym typeface="Wingdings"/>
              </a:rPr>
              <a:t>L</a:t>
            </a:r>
            <a:r>
              <a:rPr lang="fr-FR" sz="1800" dirty="0" smtClean="0">
                <a:solidFill>
                  <a:schemeClr val="tx1"/>
                </a:solidFill>
              </a:rPr>
              <a:t>es </a:t>
            </a:r>
            <a:r>
              <a:rPr lang="fr-FR" sz="1800" dirty="0">
                <a:solidFill>
                  <a:schemeClr val="tx1"/>
                </a:solidFill>
              </a:rPr>
              <a:t>conditions de la desserte d’Evreux à l’horizon cible doivent être prises en compte dès la conception de la section prioritaire Mantes-Evreux puisqu’elles influent sur la définition puis sur le choix de la zone de passage préférentielle</a:t>
            </a:r>
            <a:r>
              <a:rPr lang="fr-FR" sz="18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807166" y="6257088"/>
            <a:ext cx="19026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Secteur C2</a:t>
            </a:r>
            <a:endParaRPr lang="fr-FR" dirty="0"/>
          </a:p>
        </p:txBody>
      </p:sp>
      <p:cxnSp>
        <p:nvCxnSpPr>
          <p:cNvPr id="39" name="Connecteur droit 38"/>
          <p:cNvCxnSpPr/>
          <p:nvPr/>
        </p:nvCxnSpPr>
        <p:spPr bwMode="auto">
          <a:xfrm>
            <a:off x="6758483" y="1875133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Connecteur droit 39"/>
          <p:cNvCxnSpPr/>
          <p:nvPr/>
        </p:nvCxnSpPr>
        <p:spPr bwMode="auto">
          <a:xfrm>
            <a:off x="6758483" y="2235173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1" name="ZoneTexte 40"/>
          <p:cNvSpPr txBox="1"/>
          <p:nvPr/>
        </p:nvSpPr>
        <p:spPr>
          <a:xfrm>
            <a:off x="7354709" y="1695113"/>
            <a:ext cx="1999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prioritaire</a:t>
            </a:r>
            <a:endParaRPr lang="fr-FR" sz="1600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7369901" y="2065896"/>
            <a:ext cx="1999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cible</a:t>
            </a:r>
            <a:endParaRPr lang="fr-FR" sz="1600" b="1" dirty="0"/>
          </a:p>
        </p:txBody>
      </p:sp>
      <p:cxnSp>
        <p:nvCxnSpPr>
          <p:cNvPr id="30" name="Connecteur droit avec flèche 29"/>
          <p:cNvCxnSpPr/>
          <p:nvPr/>
        </p:nvCxnSpPr>
        <p:spPr bwMode="auto">
          <a:xfrm flipH="1">
            <a:off x="4319587" y="6240624"/>
            <a:ext cx="439248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7" name="Groupe 36"/>
          <p:cNvGrpSpPr/>
          <p:nvPr/>
        </p:nvGrpSpPr>
        <p:grpSpPr>
          <a:xfrm>
            <a:off x="3245344" y="4990795"/>
            <a:ext cx="2091591" cy="540222"/>
            <a:chOff x="3245344" y="4990795"/>
            <a:chExt cx="2091591" cy="540222"/>
          </a:xfrm>
        </p:grpSpPr>
        <p:cxnSp>
          <p:nvCxnSpPr>
            <p:cNvPr id="14" name="Connecteur droit avec flèche 13"/>
            <p:cNvCxnSpPr/>
            <p:nvPr/>
          </p:nvCxnSpPr>
          <p:spPr bwMode="auto">
            <a:xfrm flipV="1">
              <a:off x="4186477" y="4990795"/>
              <a:ext cx="1150458" cy="3579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" name="ZoneTexte 14"/>
            <p:cNvSpPr txBox="1"/>
            <p:nvPr/>
          </p:nvSpPr>
          <p:spPr>
            <a:xfrm>
              <a:off x="3245344" y="5069352"/>
              <a:ext cx="14519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 smtClean="0"/>
                <a:t>Racc</a:t>
              </a:r>
              <a:r>
                <a:rPr lang="fr-FR" sz="1200" dirty="0" smtClean="0"/>
                <a:t> ligne vers Evreux</a:t>
              </a:r>
              <a:endParaRPr lang="fr-FR" sz="1200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72150" y="1787614"/>
            <a:ext cx="2987682" cy="316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38125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</a:pPr>
            <a:r>
              <a:rPr lang="fr-FR" sz="1400" b="1" dirty="0">
                <a:solidFill>
                  <a:srgbClr val="000000"/>
                </a:solidFill>
                <a:latin typeface="+mn-lt"/>
                <a:ea typeface="+mn-ea"/>
              </a:rPr>
              <a:t>Le secteur </a:t>
            </a:r>
            <a:r>
              <a:rPr lang="fr-FR" sz="1400" b="1" dirty="0" smtClean="0">
                <a:solidFill>
                  <a:srgbClr val="000000"/>
                </a:solidFill>
                <a:latin typeface="+mn-lt"/>
                <a:ea typeface="+mn-ea"/>
              </a:rPr>
              <a:t>C2 se </a:t>
            </a:r>
            <a:r>
              <a:rPr lang="fr-FR" sz="1400" b="1" dirty="0">
                <a:solidFill>
                  <a:srgbClr val="000000"/>
                </a:solidFill>
                <a:latin typeface="+mn-lt"/>
                <a:ea typeface="+mn-ea"/>
              </a:rPr>
              <a:t>subdivise en </a:t>
            </a:r>
            <a:r>
              <a:rPr lang="fr-FR" sz="1400" b="1" dirty="0" smtClean="0">
                <a:solidFill>
                  <a:srgbClr val="000000"/>
                </a:solidFill>
                <a:latin typeface="+mn-lt"/>
                <a:ea typeface="+mn-ea"/>
              </a:rPr>
              <a:t>deux </a:t>
            </a:r>
            <a:r>
              <a:rPr lang="fr-FR" sz="1400" b="1" dirty="0">
                <a:solidFill>
                  <a:srgbClr val="000000"/>
                </a:solidFill>
                <a:latin typeface="+mn-lt"/>
                <a:ea typeface="+mn-ea"/>
              </a:rPr>
              <a:t>familles : </a:t>
            </a:r>
          </a:p>
          <a:p>
            <a:pPr marL="887412" indent="-3619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Ø"/>
            </a:pPr>
            <a:r>
              <a:rPr lang="fr-FR" sz="1400" b="1" dirty="0" smtClean="0">
                <a:solidFill>
                  <a:schemeClr val="accent1"/>
                </a:solidFill>
                <a:latin typeface="+mn-lt"/>
                <a:ea typeface="+mn-ea"/>
              </a:rPr>
              <a:t>Nord </a:t>
            </a:r>
            <a:r>
              <a:rPr lang="fr-FR" sz="1400" b="1" dirty="0" smtClean="0">
                <a:latin typeface="+mn-lt"/>
                <a:ea typeface="+mn-ea"/>
              </a:rPr>
              <a:t>de la ligne existante </a:t>
            </a:r>
            <a:endParaRPr lang="fr-FR" sz="1400" b="1" dirty="0">
              <a:latin typeface="+mn-lt"/>
              <a:ea typeface="+mn-ea"/>
            </a:endParaRPr>
          </a:p>
          <a:p>
            <a:pPr marL="1344612" lvl="1" indent="-3619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Ø"/>
            </a:pPr>
            <a:r>
              <a:rPr lang="fr-FR" sz="1400" b="1" dirty="0" smtClean="0">
                <a:latin typeface="+mn-lt"/>
                <a:ea typeface="+mn-ea"/>
              </a:rPr>
              <a:t>(A) : à l’est </a:t>
            </a:r>
          </a:p>
          <a:p>
            <a:pPr marL="1344612" lvl="1" indent="-3619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Ø"/>
            </a:pPr>
            <a:r>
              <a:rPr lang="fr-FR" sz="1400" b="1" dirty="0" smtClean="0">
                <a:latin typeface="+mn-lt"/>
                <a:ea typeface="+mn-ea"/>
              </a:rPr>
              <a:t>(B) : à l’ouest de la base </a:t>
            </a:r>
            <a:endParaRPr lang="fr-FR" sz="1400" b="1" dirty="0">
              <a:latin typeface="+mn-lt"/>
              <a:ea typeface="+mn-ea"/>
            </a:endParaRPr>
          </a:p>
          <a:p>
            <a:pPr marL="887412" indent="-361950">
              <a:spcBef>
                <a:spcPct val="20000"/>
              </a:spcBef>
              <a:spcAft>
                <a:spcPct val="35000"/>
              </a:spcAft>
              <a:buSzPct val="90000"/>
              <a:buFont typeface="Wingdings" panose="05000000000000000000" pitchFamily="2" charset="2"/>
              <a:buChar char="Ø"/>
            </a:pPr>
            <a:r>
              <a:rPr lang="fr-FR" sz="1400" b="1" dirty="0" smtClean="0">
                <a:solidFill>
                  <a:schemeClr val="accent1"/>
                </a:solidFill>
                <a:latin typeface="+mn-lt"/>
                <a:ea typeface="+mn-ea"/>
              </a:rPr>
              <a:t>Sud </a:t>
            </a:r>
            <a:r>
              <a:rPr lang="fr-FR" sz="1400" b="1" dirty="0" smtClean="0"/>
              <a:t>de </a:t>
            </a:r>
            <a:r>
              <a:rPr lang="fr-FR" sz="1400" b="1" dirty="0"/>
              <a:t>la ligne existante </a:t>
            </a:r>
            <a:r>
              <a:rPr lang="fr-FR" sz="1400" b="1" dirty="0" smtClean="0"/>
              <a:t>et </a:t>
            </a:r>
            <a:r>
              <a:rPr lang="fr-FR" sz="1400" b="1" dirty="0" smtClean="0">
                <a:latin typeface="+mn-lt"/>
                <a:ea typeface="+mn-ea"/>
              </a:rPr>
              <a:t>à l’ouest de la base.</a:t>
            </a:r>
            <a:endParaRPr lang="fr-FR" sz="1400" b="1" dirty="0">
              <a:latin typeface="+mn-lt"/>
              <a:ea typeface="+mn-ea"/>
            </a:endParaRPr>
          </a:p>
          <a:p>
            <a:endParaRPr lang="fr-FR" dirty="0"/>
          </a:p>
        </p:txBody>
      </p:sp>
      <p:grpSp>
        <p:nvGrpSpPr>
          <p:cNvPr id="36" name="Groupe 35"/>
          <p:cNvGrpSpPr/>
          <p:nvPr/>
        </p:nvGrpSpPr>
        <p:grpSpPr>
          <a:xfrm>
            <a:off x="4615686" y="3593100"/>
            <a:ext cx="4570165" cy="2491914"/>
            <a:chOff x="4615686" y="3593100"/>
            <a:chExt cx="4570165" cy="2491914"/>
          </a:xfrm>
        </p:grpSpPr>
        <p:sp>
          <p:nvSpPr>
            <p:cNvPr id="11" name="ZoneTexte 10"/>
            <p:cNvSpPr txBox="1"/>
            <p:nvPr/>
          </p:nvSpPr>
          <p:spPr>
            <a:xfrm>
              <a:off x="7177754" y="3593100"/>
              <a:ext cx="16927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i="1" dirty="0" smtClean="0"/>
                <a:t>Schéma d’infra Nord-A</a:t>
              </a:r>
              <a:endParaRPr lang="fr-FR" sz="1400" i="1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615686" y="5561794"/>
              <a:ext cx="10647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i="1" dirty="0" smtClean="0"/>
                <a:t>Schéma d’infra Sud</a:t>
              </a:r>
              <a:endParaRPr lang="fr-FR" sz="1400" i="1" dirty="0"/>
            </a:p>
          </p:txBody>
        </p:sp>
        <p:cxnSp>
          <p:nvCxnSpPr>
            <p:cNvPr id="12" name="Connecteur droit avec flèche 11"/>
            <p:cNvCxnSpPr/>
            <p:nvPr/>
          </p:nvCxnSpPr>
          <p:spPr bwMode="auto">
            <a:xfrm flipV="1">
              <a:off x="5436096" y="5600796"/>
              <a:ext cx="465873" cy="22260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Connecteur droit avec flèche 15"/>
            <p:cNvCxnSpPr/>
            <p:nvPr/>
          </p:nvCxnSpPr>
          <p:spPr bwMode="auto">
            <a:xfrm flipH="1">
              <a:off x="7560332" y="3885401"/>
              <a:ext cx="395925" cy="80791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Connecteur droit avec flèche 17"/>
            <p:cNvCxnSpPr/>
            <p:nvPr/>
          </p:nvCxnSpPr>
          <p:spPr bwMode="auto">
            <a:xfrm flipH="1">
              <a:off x="7921183" y="4810451"/>
              <a:ext cx="448658" cy="35931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4" name="ZoneTexte 23"/>
            <p:cNvSpPr txBox="1"/>
            <p:nvPr/>
          </p:nvSpPr>
          <p:spPr>
            <a:xfrm>
              <a:off x="7889011" y="4287231"/>
              <a:ext cx="1296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i="1" dirty="0" smtClean="0"/>
                <a:t>Schéma d’infra Nord-B</a:t>
              </a:r>
              <a:endParaRPr lang="fr-FR" sz="1400" i="1" dirty="0"/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3163691" y="3500124"/>
            <a:ext cx="3964593" cy="1101185"/>
            <a:chOff x="3163691" y="3500124"/>
            <a:chExt cx="3964593" cy="1101185"/>
          </a:xfrm>
        </p:grpSpPr>
        <p:sp>
          <p:nvSpPr>
            <p:cNvPr id="17" name="ZoneTexte 16"/>
            <p:cNvSpPr txBox="1"/>
            <p:nvPr/>
          </p:nvSpPr>
          <p:spPr>
            <a:xfrm>
              <a:off x="3163691" y="3500124"/>
              <a:ext cx="14519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Elément d’infra permettant le </a:t>
              </a:r>
              <a:br>
                <a:rPr lang="fr-FR" sz="1200" dirty="0"/>
              </a:br>
              <a:r>
                <a:rPr lang="fr-FR" sz="1200" dirty="0"/>
                <a:t>Rouen-Evreux</a:t>
              </a:r>
            </a:p>
          </p:txBody>
        </p:sp>
        <p:cxnSp>
          <p:nvCxnSpPr>
            <p:cNvPr id="31" name="Connecteur droit avec flèche 30"/>
            <p:cNvCxnSpPr/>
            <p:nvPr/>
          </p:nvCxnSpPr>
          <p:spPr bwMode="auto">
            <a:xfrm flipV="1">
              <a:off x="4183823" y="3688731"/>
              <a:ext cx="489465" cy="1150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Connecteur droit avec flèche 32"/>
            <p:cNvCxnSpPr/>
            <p:nvPr/>
          </p:nvCxnSpPr>
          <p:spPr bwMode="auto">
            <a:xfrm>
              <a:off x="4179936" y="3808852"/>
              <a:ext cx="2948348" cy="7924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3" name="ZoneTexte 42"/>
          <p:cNvSpPr txBox="1"/>
          <p:nvPr/>
        </p:nvSpPr>
        <p:spPr>
          <a:xfrm>
            <a:off x="4050449" y="1860809"/>
            <a:ext cx="10035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 smtClean="0"/>
              <a:t>Vers Oissel et Bernay</a:t>
            </a:r>
            <a:endParaRPr lang="fr-FR" sz="1100" i="1" dirty="0"/>
          </a:p>
        </p:txBody>
      </p:sp>
    </p:spTree>
    <p:extLst>
      <p:ext uri="{BB962C8B-B14F-4D97-AF65-F5344CB8AC3E}">
        <p14:creationId xmlns:p14="http://schemas.microsoft.com/office/powerpoint/2010/main" val="427035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C2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890972"/>
            <a:ext cx="7208440" cy="57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2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319588" y="6172200"/>
            <a:ext cx="503237" cy="4572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89A5D2-FA15-441B-8DB0-95B15212B81D}" type="slidenum">
              <a:rPr lang="fr-FR" altLang="fr-FR" sz="1200"/>
              <a:pPr/>
              <a:t>40</a:t>
            </a:fld>
            <a:endParaRPr lang="fr-FR" altLang="fr-FR" sz="12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7251203" cy="3284538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fr-FR" dirty="0" smtClean="0"/>
              <a:t>Détail des ZP – Secteur C2</a:t>
            </a:r>
            <a:endParaRPr 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0450" y="0"/>
            <a:ext cx="7392988" cy="1193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C2 Nord</a:t>
            </a:r>
            <a:br>
              <a:rPr lang="fr-FR" dirty="0" smtClean="0"/>
            </a:br>
            <a:r>
              <a:rPr lang="fr-FR" dirty="0" smtClean="0"/>
              <a:t>et les communes concernées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16"/>
          <a:stretch/>
        </p:blipFill>
        <p:spPr>
          <a:xfrm>
            <a:off x="-508" y="854720"/>
            <a:ext cx="6402612" cy="5867267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073074"/>
              </p:ext>
            </p:extLst>
          </p:nvPr>
        </p:nvGraphicFramePr>
        <p:xfrm>
          <a:off x="6474112" y="908720"/>
          <a:ext cx="2562384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742"/>
                <a:gridCol w="753642"/>
              </a:tblGrid>
              <a:tr h="432048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Communes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C2</a:t>
                      </a:r>
                    </a:p>
                    <a:p>
                      <a:pPr algn="ctr"/>
                      <a:r>
                        <a:rPr lang="fr-FR" dirty="0" smtClean="0"/>
                        <a:t>Nord</a:t>
                      </a:r>
                      <a:endParaRPr lang="fr-FR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Vaux</a:t>
                      </a:r>
                      <a:r>
                        <a:rPr lang="fr-FR" sz="1400" b="0" baseline="0" dirty="0" smtClean="0"/>
                        <a:t>-sur-Eure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Caillouet-Orgeville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Boncourt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 Cormier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12389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Miserey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Cierrey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 Val-David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La Trinité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</a:t>
                      </a:r>
                      <a:r>
                        <a:rPr lang="fr-FR" sz="1400" b="0" baseline="0" dirty="0" smtClean="0"/>
                        <a:t> Vieil-Evreux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Fauville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8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zone de passage C2 </a:t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42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23528" y="1712129"/>
            <a:ext cx="8244916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ct val="35000"/>
              </a:spcAft>
              <a:buSzPct val="90000"/>
            </a:pPr>
            <a:r>
              <a:rPr lang="fr-FR" sz="2000" b="1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Un enjeu </a:t>
            </a:r>
            <a:r>
              <a:rPr lang="fr-FR" sz="2000" b="1" kern="0" dirty="0">
                <a:solidFill>
                  <a:srgbClr val="000000"/>
                </a:solidFill>
                <a:latin typeface="Arial"/>
                <a:ea typeface="ＭＳ Ｐゴシック"/>
              </a:rPr>
              <a:t>c</a:t>
            </a:r>
            <a:r>
              <a:rPr lang="fr-FR" sz="2000" b="1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ommun </a:t>
            </a:r>
            <a:r>
              <a:rPr lang="fr-FR" sz="2000" b="1" kern="0" dirty="0">
                <a:solidFill>
                  <a:srgbClr val="000000"/>
                </a:solidFill>
                <a:latin typeface="Arial"/>
                <a:ea typeface="ＭＳ Ｐゴシック"/>
              </a:rPr>
              <a:t>à l’ensemble des ZP </a:t>
            </a:r>
            <a:r>
              <a:rPr lang="fr-FR" sz="2000" b="1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C2:</a:t>
            </a:r>
            <a:endParaRPr lang="fr-FR" sz="2000" b="1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endParaRPr lang="fr-FR" sz="1800" dirty="0">
              <a:latin typeface="+mn-lt"/>
              <a:ea typeface="+mn-ea"/>
            </a:endParaRP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>
                <a:latin typeface="+mn-lt"/>
                <a:ea typeface="+mn-ea"/>
              </a:rPr>
              <a:t> les terres </a:t>
            </a:r>
            <a:r>
              <a:rPr lang="fr-FR" sz="1800" dirty="0" smtClean="0">
                <a:latin typeface="+mn-lt"/>
                <a:ea typeface="+mn-ea"/>
              </a:rPr>
              <a:t>agricoles</a:t>
            </a:r>
            <a:endParaRPr lang="fr-FR" sz="1800" dirty="0">
              <a:latin typeface="+mn-lt"/>
              <a:ea typeface="+mn-ea"/>
            </a:endParaRP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>
                <a:latin typeface="+mn-lt"/>
                <a:ea typeface="+mn-ea"/>
              </a:rPr>
              <a:t> Les réservoirs de biodiversité et les corridors (SRCE</a:t>
            </a:r>
            <a:r>
              <a:rPr lang="fr-FR" sz="1800" dirty="0" smtClean="0">
                <a:latin typeface="+mn-lt"/>
                <a:ea typeface="+mn-ea"/>
              </a:rPr>
              <a:t>)</a:t>
            </a:r>
            <a:endParaRPr lang="fr-FR" sz="1800" dirty="0">
              <a:latin typeface="+mn-lt"/>
              <a:ea typeface="+mn-ea"/>
            </a:endParaRPr>
          </a:p>
          <a:p>
            <a:pPr marL="1438275" lvl="1" indent="-36195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fr-FR" sz="1800" dirty="0">
                <a:latin typeface="+mn-lt"/>
                <a:ea typeface="+mn-ea"/>
              </a:rPr>
              <a:t> Enjeux patrimoniaux: archéologie </a:t>
            </a:r>
          </a:p>
        </p:txBody>
      </p:sp>
    </p:spTree>
    <p:extLst>
      <p:ext uri="{BB962C8B-B14F-4D97-AF65-F5344CB8AC3E}">
        <p14:creationId xmlns:p14="http://schemas.microsoft.com/office/powerpoint/2010/main" val="13451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778" y="915658"/>
            <a:ext cx="7344562" cy="5908585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zone de passage C2 </a:t>
            </a:r>
            <a:r>
              <a:rPr lang="fr-FR" dirty="0" smtClean="0"/>
              <a:t>Nord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cxnSp>
        <p:nvCxnSpPr>
          <p:cNvPr id="9" name="Connecteur droit avec flèche 8"/>
          <p:cNvCxnSpPr/>
          <p:nvPr/>
        </p:nvCxnSpPr>
        <p:spPr bwMode="auto">
          <a:xfrm flipV="1">
            <a:off x="1706490" y="3821758"/>
            <a:ext cx="1729269" cy="3071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/>
          <p:nvPr/>
        </p:nvCxnSpPr>
        <p:spPr bwMode="auto">
          <a:xfrm>
            <a:off x="3148012" y="4324042"/>
            <a:ext cx="23762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ZoneTexte 10"/>
          <p:cNvSpPr txBox="1"/>
          <p:nvPr/>
        </p:nvSpPr>
        <p:spPr>
          <a:xfrm>
            <a:off x="3076004" y="4432649"/>
            <a:ext cx="25991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Passage entre des zones habitées et adaptation de la limite sud à la topographie très vallonnée.</a:t>
            </a:r>
            <a:endParaRPr lang="fr-FR" sz="1400" b="1" dirty="0"/>
          </a:p>
        </p:txBody>
      </p:sp>
      <p:cxnSp>
        <p:nvCxnSpPr>
          <p:cNvPr id="12" name="Connecteur droit avec flèche 11"/>
          <p:cNvCxnSpPr/>
          <p:nvPr/>
        </p:nvCxnSpPr>
        <p:spPr bwMode="auto">
          <a:xfrm flipV="1">
            <a:off x="1706490" y="3364706"/>
            <a:ext cx="1317338" cy="7642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589101" y="4104364"/>
            <a:ext cx="20550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Plusieurs possibilités de raccordement au réseau existant d’Evreux (arrivée par l’Est ou le Sud)</a:t>
            </a:r>
            <a:endParaRPr lang="fr-FR" sz="14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3148012" y="1494378"/>
            <a:ext cx="260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Rapprochement possible avec la RN 13</a:t>
            </a:r>
            <a:endParaRPr lang="fr-FR" sz="1400" b="1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>
            <a:off x="2730132" y="1962430"/>
            <a:ext cx="2614124" cy="275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1206663" y="1840532"/>
            <a:ext cx="167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Evitement de la base aérienne</a:t>
            </a:r>
            <a:endParaRPr lang="fr-FR" sz="1400" b="1" dirty="0"/>
          </a:p>
        </p:txBody>
      </p:sp>
      <p:cxnSp>
        <p:nvCxnSpPr>
          <p:cNvPr id="25" name="Connecteur droit avec flèche 24"/>
          <p:cNvCxnSpPr/>
          <p:nvPr/>
        </p:nvCxnSpPr>
        <p:spPr bwMode="auto">
          <a:xfrm>
            <a:off x="2582161" y="2300092"/>
            <a:ext cx="565851" cy="5888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Ellipse 2"/>
          <p:cNvSpPr/>
          <p:nvPr/>
        </p:nvSpPr>
        <p:spPr bwMode="auto">
          <a:xfrm>
            <a:off x="4761706" y="3364706"/>
            <a:ext cx="126057" cy="117261"/>
          </a:xfrm>
          <a:prstGeom prst="ellipse">
            <a:avLst/>
          </a:prstGeom>
          <a:solidFill>
            <a:srgbClr val="F3D153"/>
          </a:solidFill>
          <a:ln w="9525" cap="flat" cmpd="sng" algn="ctr">
            <a:solidFill>
              <a:srgbClr val="F3D15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0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C2 Sud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27"/>
          <a:stretch/>
        </p:blipFill>
        <p:spPr>
          <a:xfrm>
            <a:off x="71500" y="838200"/>
            <a:ext cx="6414906" cy="5935216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077372"/>
              </p:ext>
            </p:extLst>
          </p:nvPr>
        </p:nvGraphicFramePr>
        <p:xfrm>
          <a:off x="6510116" y="908720"/>
          <a:ext cx="2562384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742"/>
                <a:gridCol w="753642"/>
              </a:tblGrid>
              <a:tr h="432048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Communes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C2</a:t>
                      </a:r>
                    </a:p>
                    <a:p>
                      <a:pPr algn="ctr"/>
                      <a:r>
                        <a:rPr lang="fr-FR" dirty="0" smtClean="0"/>
                        <a:t>Sud</a:t>
                      </a:r>
                      <a:endParaRPr lang="fr-FR" dirty="0"/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Caillouet-Orgeville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 Cormier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 Val-David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12389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Garencières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Saint-Luc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La Trinité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err="1" smtClean="0"/>
                        <a:t>Guichainville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  <a:tr h="254336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Le</a:t>
                      </a:r>
                      <a:r>
                        <a:rPr lang="fr-FR" sz="1400" b="0" baseline="0" dirty="0" smtClean="0"/>
                        <a:t> Vieil-Evreux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fr-FR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6972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91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04" y="912395"/>
            <a:ext cx="7278782" cy="5823312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zone de passage </a:t>
            </a:r>
            <a:r>
              <a:rPr lang="fr-FR" dirty="0"/>
              <a:t>C2 </a:t>
            </a:r>
            <a:r>
              <a:rPr lang="fr-FR" dirty="0" smtClean="0"/>
              <a:t>Sud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Enjeux environnementaux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8208912" cy="4896544"/>
          </a:xfrm>
        </p:spPr>
        <p:txBody>
          <a:bodyPr/>
          <a:lstStyle/>
          <a:p>
            <a:pPr marL="608013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FF0000"/>
              </a:solidFill>
            </a:endParaRPr>
          </a:p>
          <a:p>
            <a:pPr marL="312738" lvl="1" indent="0" algn="just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511660" y="4187755"/>
            <a:ext cx="14239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Passage possible de part et d’autre des zones habitées</a:t>
            </a:r>
            <a:endParaRPr lang="fr-FR" sz="1400" b="1" dirty="0"/>
          </a:p>
        </p:txBody>
      </p:sp>
      <p:cxnSp>
        <p:nvCxnSpPr>
          <p:cNvPr id="14" name="Connecteur droit avec flèche 13"/>
          <p:cNvCxnSpPr>
            <a:stCxn id="12" idx="3"/>
          </p:cNvCxnSpPr>
          <p:nvPr/>
        </p:nvCxnSpPr>
        <p:spPr bwMode="auto">
          <a:xfrm flipV="1">
            <a:off x="2935648" y="4377504"/>
            <a:ext cx="656158" cy="3950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>
            <a:off x="3512379" y="3237597"/>
            <a:ext cx="180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ZoneTexte 15"/>
          <p:cNvSpPr txBox="1"/>
          <p:nvPr/>
        </p:nvSpPr>
        <p:spPr>
          <a:xfrm>
            <a:off x="6247221" y="1463507"/>
            <a:ext cx="14239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Passage possible de part et d’autre des zones habitées</a:t>
            </a:r>
            <a:endParaRPr lang="fr-FR" sz="1400" b="1" dirty="0"/>
          </a:p>
        </p:txBody>
      </p:sp>
      <p:cxnSp>
        <p:nvCxnSpPr>
          <p:cNvPr id="17" name="Connecteur droit avec flèche 16"/>
          <p:cNvCxnSpPr/>
          <p:nvPr/>
        </p:nvCxnSpPr>
        <p:spPr bwMode="auto">
          <a:xfrm flipH="1">
            <a:off x="5628286" y="2688245"/>
            <a:ext cx="810090" cy="883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3332359" y="2318913"/>
            <a:ext cx="25991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Passage entre des zones habitées et adaptation à la topographie très vallonnée</a:t>
            </a:r>
            <a:endParaRPr lang="fr-FR" sz="1400" b="1" dirty="0"/>
          </a:p>
        </p:txBody>
      </p:sp>
      <p:cxnSp>
        <p:nvCxnSpPr>
          <p:cNvPr id="19" name="Connecteur droit avec flèche 18"/>
          <p:cNvCxnSpPr/>
          <p:nvPr/>
        </p:nvCxnSpPr>
        <p:spPr bwMode="auto">
          <a:xfrm>
            <a:off x="2123728" y="3173846"/>
            <a:ext cx="1097848" cy="2406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ZoneTexte 19"/>
          <p:cNvSpPr txBox="1"/>
          <p:nvPr/>
        </p:nvSpPr>
        <p:spPr>
          <a:xfrm>
            <a:off x="1447430" y="1660853"/>
            <a:ext cx="167310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Plusieurs possibilités de raccordement au réseau existant d’Evreux (arrivée par l’Est ou le Sud)</a:t>
            </a:r>
            <a:endParaRPr lang="fr-FR" sz="1400" b="1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>
            <a:off x="2123728" y="3247326"/>
            <a:ext cx="1533939" cy="5288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avec flèche 21"/>
          <p:cNvCxnSpPr/>
          <p:nvPr/>
        </p:nvCxnSpPr>
        <p:spPr bwMode="auto">
          <a:xfrm flipH="1" flipV="1">
            <a:off x="5628286" y="3897052"/>
            <a:ext cx="800334" cy="2907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ZoneTexte 22"/>
          <p:cNvSpPr txBox="1"/>
          <p:nvPr/>
        </p:nvSpPr>
        <p:spPr>
          <a:xfrm>
            <a:off x="6428620" y="3990241"/>
            <a:ext cx="1242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Zone </a:t>
            </a:r>
            <a:r>
              <a:rPr lang="fr-FR" sz="1400" b="1" dirty="0" err="1" smtClean="0"/>
              <a:t>Natura</a:t>
            </a:r>
            <a:r>
              <a:rPr lang="fr-FR" sz="1400" b="1" dirty="0" smtClean="0"/>
              <a:t> 2000 évitée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4369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786" y="1949084"/>
            <a:ext cx="6446430" cy="42792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C2 – éclairages fonctionnels en prévision du projet cible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3508" y="877032"/>
            <a:ext cx="8892987" cy="1607434"/>
          </a:xfrm>
        </p:spPr>
        <p:txBody>
          <a:bodyPr/>
          <a:lstStyle/>
          <a:p>
            <a:pPr indent="-238125"/>
            <a:r>
              <a:rPr lang="fr-FR" sz="1600" dirty="0" smtClean="0">
                <a:solidFill>
                  <a:schemeClr val="tx1"/>
                </a:solidFill>
              </a:rPr>
              <a:t>La </a:t>
            </a:r>
            <a:r>
              <a:rPr lang="fr-FR" sz="1600" dirty="0">
                <a:solidFill>
                  <a:schemeClr val="tx1"/>
                </a:solidFill>
              </a:rPr>
              <a:t>possibilité d’une gare nouvelle (en système avec la gare actuelle) à l’horizon du projet cible et sa localisation sont à prendre en considération dans le choix (d’une zone de passage) à l’horizon prioritaire </a:t>
            </a:r>
            <a:endParaRPr lang="fr-FR" sz="1800" dirty="0" smtClean="0">
              <a:solidFill>
                <a:schemeClr val="tx1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4541575" y="6380710"/>
            <a:ext cx="19026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Secteur C2</a:t>
            </a:r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 bwMode="auto">
          <a:xfrm flipH="1">
            <a:off x="3167844" y="6380710"/>
            <a:ext cx="439248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Espace réservé du contenu 4"/>
          <p:cNvSpPr txBox="1">
            <a:spLocks/>
          </p:cNvSpPr>
          <p:nvPr/>
        </p:nvSpPr>
        <p:spPr bwMode="gray">
          <a:xfrm>
            <a:off x="-4929" y="3284983"/>
            <a:ext cx="3239852" cy="803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buFont typeface="Wingdings"/>
              <a:buChar char="è"/>
            </a:pPr>
            <a:r>
              <a:rPr lang="fr-FR" sz="1600" kern="0" dirty="0" smtClean="0">
                <a:solidFill>
                  <a:schemeClr val="accent1"/>
                </a:solidFill>
              </a:rPr>
              <a:t>Aussi une première recherche d’emplacements à été initiée</a:t>
            </a:r>
          </a:p>
          <a:p>
            <a:pPr marL="312738" lvl="1" indent="0">
              <a:buFont typeface="Wingdings" charset="0"/>
              <a:buNone/>
            </a:pPr>
            <a:endParaRPr lang="fr-FR" sz="2000" b="0" kern="0" dirty="0" smtClean="0"/>
          </a:p>
        </p:txBody>
      </p:sp>
    </p:spTree>
    <p:extLst>
      <p:ext uri="{BB962C8B-B14F-4D97-AF65-F5344CB8AC3E}">
        <p14:creationId xmlns:p14="http://schemas.microsoft.com/office/powerpoint/2010/main" val="23866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/>
          <p:cNvGrpSpPr/>
          <p:nvPr/>
        </p:nvGrpSpPr>
        <p:grpSpPr>
          <a:xfrm>
            <a:off x="2843808" y="4235152"/>
            <a:ext cx="3708412" cy="2506216"/>
            <a:chOff x="2361490" y="2348880"/>
            <a:chExt cx="5342858" cy="4356484"/>
          </a:xfrm>
        </p:grpSpPr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1490" y="2348880"/>
              <a:ext cx="5342858" cy="4356484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 bwMode="auto">
            <a:xfrm>
              <a:off x="2361490" y="2492896"/>
              <a:ext cx="428804" cy="21971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Secteur C2 – éclairages fonctionnels en prévision du projet cible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0784" y="979116"/>
            <a:ext cx="8892987" cy="5004556"/>
          </a:xfrm>
        </p:spPr>
        <p:txBody>
          <a:bodyPr/>
          <a:lstStyle/>
          <a:p>
            <a:pPr indent="-238125"/>
            <a:r>
              <a:rPr lang="fr-FR" sz="1800" dirty="0" smtClean="0">
                <a:solidFill>
                  <a:schemeClr val="tx1"/>
                </a:solidFill>
              </a:rPr>
              <a:t>Ci-dessous les </a:t>
            </a:r>
            <a:r>
              <a:rPr lang="fr-FR" sz="1800" dirty="0">
                <a:solidFill>
                  <a:schemeClr val="tx1"/>
                </a:solidFill>
              </a:rPr>
              <a:t>recherches d’emplacements </a:t>
            </a:r>
            <a:r>
              <a:rPr lang="fr-FR" sz="1800" dirty="0" smtClean="0">
                <a:solidFill>
                  <a:schemeClr val="tx1"/>
                </a:solidFill>
              </a:rPr>
              <a:t>pour chaque scénario fonctionnel du secteur C2:</a:t>
            </a:r>
            <a:endParaRPr lang="fr-FR" sz="1800" dirty="0">
              <a:solidFill>
                <a:schemeClr val="tx1"/>
              </a:solidFill>
            </a:endParaRPr>
          </a:p>
          <a:p>
            <a:pPr marL="312738" lvl="1" indent="0">
              <a:buNone/>
            </a:pPr>
            <a:endParaRPr lang="fr-FR" sz="2000" b="0" dirty="0" smtClean="0"/>
          </a:p>
        </p:txBody>
      </p:sp>
      <p:cxnSp>
        <p:nvCxnSpPr>
          <p:cNvPr id="39" name="Connecteur droit 38"/>
          <p:cNvCxnSpPr/>
          <p:nvPr/>
        </p:nvCxnSpPr>
        <p:spPr bwMode="auto">
          <a:xfrm>
            <a:off x="5136289" y="4869580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Connecteur droit 39"/>
          <p:cNvCxnSpPr/>
          <p:nvPr/>
        </p:nvCxnSpPr>
        <p:spPr bwMode="auto">
          <a:xfrm>
            <a:off x="5136289" y="5229620"/>
            <a:ext cx="468052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1" name="ZoneTexte 40"/>
          <p:cNvSpPr txBox="1"/>
          <p:nvPr/>
        </p:nvSpPr>
        <p:spPr>
          <a:xfrm>
            <a:off x="5732515" y="4689560"/>
            <a:ext cx="1832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prioritaire</a:t>
            </a:r>
            <a:endParaRPr lang="fr-FR" sz="1600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5747707" y="5060343"/>
            <a:ext cx="1313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Projet cible</a:t>
            </a:r>
            <a:endParaRPr lang="fr-FR" sz="1600" b="1" dirty="0"/>
          </a:p>
        </p:txBody>
      </p:sp>
      <p:sp>
        <p:nvSpPr>
          <p:cNvPr id="11" name="Ellipse 10"/>
          <p:cNvSpPr/>
          <p:nvPr/>
        </p:nvSpPr>
        <p:spPr bwMode="auto">
          <a:xfrm>
            <a:off x="5092505" y="5583272"/>
            <a:ext cx="607417" cy="216024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747707" y="5398897"/>
            <a:ext cx="3385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Recherche d’emplacements d’une gare nouvelle éventuelle</a:t>
            </a:r>
            <a:endParaRPr lang="fr-FR" sz="1600" b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28" y="1664804"/>
            <a:ext cx="3551416" cy="2534344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395536" y="1664804"/>
            <a:ext cx="3204356" cy="2534344"/>
            <a:chOff x="2332026" y="2456892"/>
            <a:chExt cx="5336318" cy="4158239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5"/>
            <a:srcRect l="11794"/>
            <a:stretch/>
          </p:blipFill>
          <p:spPr>
            <a:xfrm>
              <a:off x="2332026" y="2456892"/>
              <a:ext cx="5336318" cy="4158239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auto">
            <a:xfrm>
              <a:off x="2332026" y="2564904"/>
              <a:ext cx="547786" cy="46805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2150697" y="5488260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EVREUX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130917" y="2944745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EVREUX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41586" y="3482002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EVREUX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77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4800" dirty="0" smtClean="0"/>
          </a:p>
          <a:p>
            <a:pPr algn="ctr"/>
            <a:r>
              <a:rPr lang="fr-FR" sz="4800" dirty="0" smtClean="0"/>
              <a:t>Temps </a:t>
            </a:r>
            <a:r>
              <a:rPr lang="fr-FR" sz="4800" dirty="0"/>
              <a:t>d’appropriation autour des cartes des zones de </a:t>
            </a:r>
            <a:r>
              <a:rPr lang="fr-FR" sz="4800" dirty="0" smtClean="0"/>
              <a:t>passage</a:t>
            </a:r>
            <a:endParaRPr lang="fr-FR" sz="4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99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16" y="838200"/>
            <a:ext cx="8741664" cy="590092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</a:t>
            </a:r>
            <a:r>
              <a:rPr lang="fr-FR" dirty="0" smtClean="0"/>
              <a:t>ones </a:t>
            </a:r>
            <a:r>
              <a:rPr lang="fr-FR" dirty="0"/>
              <a:t>de </a:t>
            </a:r>
            <a:r>
              <a:rPr lang="fr-FR" dirty="0" smtClean="0"/>
              <a:t>passage Mantes-Evreux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17525" y="877032"/>
            <a:ext cx="7940675" cy="5144256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</p:spTree>
    <p:extLst>
      <p:ext uri="{BB962C8B-B14F-4D97-AF65-F5344CB8AC3E}">
        <p14:creationId xmlns:p14="http://schemas.microsoft.com/office/powerpoint/2010/main" val="25354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 et suites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-15733" y="6400800"/>
            <a:ext cx="503237" cy="457200"/>
          </a:xfrm>
        </p:spPr>
        <p:txBody>
          <a:bodyPr/>
          <a:lstStyle/>
          <a:p>
            <a:fld id="{ECAE6C29-2596-464B-AFE2-CA9F52983E6E}" type="slidenum">
              <a:rPr lang="fr-FR" smtClean="0"/>
              <a:pPr/>
              <a:t>50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17525" y="877032"/>
            <a:ext cx="7940675" cy="5144256"/>
          </a:xfrm>
        </p:spPr>
        <p:txBody>
          <a:bodyPr/>
          <a:lstStyle/>
          <a:p>
            <a:pPr marL="312738" lvl="1" indent="0" algn="just">
              <a:buNone/>
            </a:pPr>
            <a:endParaRPr lang="fr-FR" sz="1600" b="0" dirty="0"/>
          </a:p>
          <a:p>
            <a:pPr marL="312738" lvl="1" indent="0">
              <a:buNone/>
            </a:pPr>
            <a:endParaRPr lang="fr-FR" sz="1600" b="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gray">
          <a:xfrm>
            <a:off x="251520" y="1079623"/>
            <a:ext cx="8352928" cy="4669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842962" lvl="2" indent="0">
              <a:buNone/>
            </a:pPr>
            <a:endParaRPr lang="fr-FR" kern="0" dirty="0" smtClean="0"/>
          </a:p>
          <a:p>
            <a:endParaRPr lang="fr-FR" kern="0" dirty="0" smtClean="0"/>
          </a:p>
          <a:p>
            <a:endParaRPr lang="fr-FR" kern="0" dirty="0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gray">
          <a:xfrm>
            <a:off x="259524" y="877032"/>
            <a:ext cx="8424936" cy="538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427163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4287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endParaRPr lang="fr-FR" sz="4800" dirty="0" smtClean="0"/>
          </a:p>
          <a:p>
            <a:pPr algn="ctr"/>
            <a:endParaRPr lang="fr-FR" sz="4800" dirty="0" smtClean="0"/>
          </a:p>
          <a:p>
            <a:pPr algn="ctr"/>
            <a:r>
              <a:rPr lang="fr-FR" sz="4800" dirty="0" smtClean="0"/>
              <a:t>Synthèse et suites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42344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sz="4800" dirty="0" smtClean="0"/>
          </a:p>
          <a:p>
            <a:pPr algn="ctr"/>
            <a:r>
              <a:rPr lang="fr-FR" sz="4800" dirty="0" smtClean="0"/>
              <a:t>Fin du diaporama</a:t>
            </a:r>
            <a:endParaRPr lang="fr-FR" sz="4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E6C29-2596-464B-AFE2-CA9F52983E6E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85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10884</TotalTime>
  <Words>3213</Words>
  <Application>Microsoft Office PowerPoint</Application>
  <PresentationFormat>Affichage à l'écran (4:3)</PresentationFormat>
  <Paragraphs>779</Paragraphs>
  <Slides>51</Slides>
  <Notes>47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2" baseType="lpstr">
      <vt:lpstr>rff</vt:lpstr>
      <vt:lpstr>Projet LNPN Commission consultative Mantes-Evreux Mardi 22 mars 2016</vt:lpstr>
      <vt:lpstr>Ouverture</vt:lpstr>
      <vt:lpstr>Introduction</vt:lpstr>
      <vt:lpstr>La garante de la concertation</vt:lpstr>
      <vt:lpstr>Présentation PowerPoint</vt:lpstr>
      <vt:lpstr>Rappel du contexte</vt:lpstr>
      <vt:lpstr>Un projet en 2 phases: 3 sections prioritaires  puis le projet cible</vt:lpstr>
      <vt:lpstr>Grands objectifs « transport » suite à la vague 1 de concertation et validés par le COPIL de juillet 2015</vt:lpstr>
      <vt:lpstr>L’avancement du projet LNPN – dates clés à venir</vt:lpstr>
      <vt:lpstr>Processus d’élaboration des Zones de passage prioritaires (ZPP)</vt:lpstr>
      <vt:lpstr>La conception de la LNPN guidée par le développement durable</vt:lpstr>
      <vt:lpstr>Le calendrier de gouvernance et de concertation</vt:lpstr>
      <vt:lpstr>Définition du projet entre Mantes-Evreux</vt:lpstr>
      <vt:lpstr>Besoins en infrastructure</vt:lpstr>
      <vt:lpstr>Besoins en infrastructure</vt:lpstr>
      <vt:lpstr>Besoins en infrastructure</vt:lpstr>
      <vt:lpstr>Présentation PowerPoint</vt:lpstr>
      <vt:lpstr>Présentation PowerPoint</vt:lpstr>
      <vt:lpstr>Enjeux du territoire entre Mantes et Evreux</vt:lpstr>
      <vt:lpstr>Construction des zones de passage</vt:lpstr>
      <vt:lpstr>Secteur C1</vt:lpstr>
      <vt:lpstr>Secteur C1</vt:lpstr>
      <vt:lpstr>Secteur C1</vt:lpstr>
      <vt:lpstr>Secteur C1 – éclairages fonctionnels</vt:lpstr>
      <vt:lpstr>Secteur C1 – éclairages fonctionnels</vt:lpstr>
      <vt:lpstr>Détail des ZP – Secteur C1</vt:lpstr>
      <vt:lpstr>Les zones de passage C1 Nord et les communes concernées</vt:lpstr>
      <vt:lpstr>Enjeux environnementaux des zones de passage</vt:lpstr>
      <vt:lpstr>La zone de passage C1 Nord A Enjeux environnementaux</vt:lpstr>
      <vt:lpstr>La zone de passage C1 Nord B Enjeux environnementaux</vt:lpstr>
      <vt:lpstr>La zone de passage C1 Nord C Enjeux environnementaux</vt:lpstr>
      <vt:lpstr>Les zones de passage C1 Sud et les communes concernées</vt:lpstr>
      <vt:lpstr>Enjeux environnementaux des zones de passage</vt:lpstr>
      <vt:lpstr>La zone de passage C1 Sud A Enjeux environnementaux</vt:lpstr>
      <vt:lpstr>La zone de passage C1 Sud B Enjeux environnementaux</vt:lpstr>
      <vt:lpstr>La zone de passage C1 Sud C Enjeux environnementaux</vt:lpstr>
      <vt:lpstr>Secteur C2</vt:lpstr>
      <vt:lpstr>Secteur C2</vt:lpstr>
      <vt:lpstr>Secteur C2</vt:lpstr>
      <vt:lpstr>Détail des ZP – Secteur C2</vt:lpstr>
      <vt:lpstr>La zone de passage C2 Nord et les communes concernées</vt:lpstr>
      <vt:lpstr>La zone de passage C2  Enjeux environnementaux</vt:lpstr>
      <vt:lpstr>La zone de passage C2 Nord Enjeux environnementaux</vt:lpstr>
      <vt:lpstr>La zone de passage C2 Sud</vt:lpstr>
      <vt:lpstr>La zone de passage C2 Sud Enjeux environnementaux</vt:lpstr>
      <vt:lpstr>Secteur C2 – éclairages fonctionnels en prévision du projet cible</vt:lpstr>
      <vt:lpstr>Secteur C2 – éclairages fonctionnels en prévision du projet cible</vt:lpstr>
      <vt:lpstr>Présentation PowerPoint</vt:lpstr>
      <vt:lpstr>Zones de passage Mantes-Evreux</vt:lpstr>
      <vt:lpstr>Synthèse et suites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>CUCHET Céline</dc:creator>
  <cp:lastModifiedBy>CUCHET Céline</cp:lastModifiedBy>
  <cp:revision>828</cp:revision>
  <cp:lastPrinted>2016-03-09T14:29:24Z</cp:lastPrinted>
  <dcterms:modified xsi:type="dcterms:W3CDTF">2016-03-22T11:24:48Z</dcterms:modified>
</cp:coreProperties>
</file>