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652" r:id="rId2"/>
    <p:sldId id="653" r:id="rId3"/>
    <p:sldId id="524" r:id="rId4"/>
    <p:sldId id="1156" r:id="rId5"/>
    <p:sldId id="654" r:id="rId6"/>
    <p:sldId id="775" r:id="rId7"/>
    <p:sldId id="772" r:id="rId8"/>
    <p:sldId id="997" r:id="rId9"/>
    <p:sldId id="1155" r:id="rId10"/>
    <p:sldId id="981" r:id="rId11"/>
    <p:sldId id="1096" r:id="rId12"/>
    <p:sldId id="1111" r:id="rId13"/>
    <p:sldId id="1125" r:id="rId14"/>
    <p:sldId id="1134" r:id="rId15"/>
    <p:sldId id="1093" r:id="rId16"/>
    <p:sldId id="1126" r:id="rId17"/>
    <p:sldId id="1127" r:id="rId18"/>
    <p:sldId id="1128" r:id="rId19"/>
    <p:sldId id="1129" r:id="rId20"/>
    <p:sldId id="1150" r:id="rId21"/>
    <p:sldId id="1130" r:id="rId22"/>
    <p:sldId id="1135" r:id="rId23"/>
    <p:sldId id="1151" r:id="rId24"/>
    <p:sldId id="991" r:id="rId25"/>
    <p:sldId id="1011" r:id="rId26"/>
    <p:sldId id="1055" r:id="rId27"/>
    <p:sldId id="1056" r:id="rId28"/>
    <p:sldId id="1059" r:id="rId29"/>
    <p:sldId id="1057" r:id="rId30"/>
    <p:sldId id="1058" r:id="rId31"/>
    <p:sldId id="1060" r:id="rId32"/>
    <p:sldId id="992" r:id="rId33"/>
  </p:sldIdLst>
  <p:sldSz cx="9144000" cy="6858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768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86">
          <p15:clr>
            <a:srgbClr val="A4A3A4"/>
          </p15:clr>
        </p15:guide>
        <p15:guide id="6" pos="2880">
          <p15:clr>
            <a:srgbClr val="A4A3A4"/>
          </p15:clr>
        </p15:guide>
        <p15:guide id="7" pos="308">
          <p15:clr>
            <a:srgbClr val="A4A3A4"/>
          </p15:clr>
        </p15:guide>
        <p15:guide id="8" pos="53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MOELINTSALAMA Léa" initials="RL" lastIdx="1" clrIdx="0"/>
  <p:cmAuthor id="1" name="ECOSPHERE" initials="E" lastIdx="2" clrIdx="1"/>
  <p:cmAuthor id="2" name="Alice MARTINS" initials="A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FAB"/>
    <a:srgbClr val="E9FFBD"/>
    <a:srgbClr val="C198E0"/>
    <a:srgbClr val="FFE285"/>
    <a:srgbClr val="FFD85B"/>
    <a:srgbClr val="FFDF79"/>
    <a:srgbClr val="FFD54F"/>
    <a:srgbClr val="F1A5A5"/>
    <a:srgbClr val="F3B3B3"/>
    <a:srgbClr val="F22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 autoAdjust="0"/>
    <p:restoredTop sz="94286" autoAdjust="0"/>
  </p:normalViewPr>
  <p:slideViewPr>
    <p:cSldViewPr snapToObjects="1">
      <p:cViewPr varScale="1">
        <p:scale>
          <a:sx n="115" d="100"/>
          <a:sy n="115" d="100"/>
        </p:scale>
        <p:origin x="-1818" y="-114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18"/>
    </p:cViewPr>
  </p:sorterViewPr>
  <p:notesViewPr>
    <p:cSldViewPr snapToObjects="1">
      <p:cViewPr varScale="1">
        <p:scale>
          <a:sx n="78" d="100"/>
          <a:sy n="78" d="100"/>
        </p:scale>
        <p:origin x="-3366" y="-96"/>
      </p:cViewPr>
      <p:guideLst>
        <p:guide orient="horz" pos="3223"/>
        <p:guide orient="horz" pos="3127"/>
        <p:guide pos="223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6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6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08"/>
            <a:ext cx="4985772" cy="446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81063"/>
            <a:r>
              <a:rPr lang="fr-FR" altLang="fr-FR" smtClean="0"/>
              <a:t>Anne-Marie Charvet</a:t>
            </a:r>
          </a:p>
        </p:txBody>
      </p:sp>
      <p:sp>
        <p:nvSpPr>
          <p:cNvPr id="1617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0E5413EA-9DC8-424D-82E5-DE5F383D26E0}" type="slidenum">
              <a:rPr lang="fr-FR" altLang="fr-FR" sz="1300" smtClean="0">
                <a:solidFill>
                  <a:srgbClr val="000000"/>
                </a:solidFill>
              </a:rPr>
              <a:pPr/>
              <a:t>4</a:t>
            </a:fld>
            <a:endParaRPr lang="fr-FR" altLang="fr-FR" sz="13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2"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158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66"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66"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66"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851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262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 smtClean="0"/>
              <a:t>Arrêt</a:t>
            </a:r>
            <a:r>
              <a:rPr lang="fr-FR" sz="1200" baseline="0" dirty="0" smtClean="0"/>
              <a:t> des Rouen - Le Havre à Yvetot à l’horizon prioritaire?</a:t>
            </a:r>
            <a:endParaRPr lang="fr-FR" sz="1200" dirty="0" smtClean="0"/>
          </a:p>
          <a:p>
            <a:endParaRPr lang="fr-FR" sz="1200" dirty="0" smtClean="0">
              <a:solidFill>
                <a:srgbClr val="000000"/>
              </a:solidFill>
              <a:latin typeface="Arial"/>
            </a:endParaRPr>
          </a:p>
          <a:p>
            <a:endParaRPr lang="fr-FR" sz="1200" dirty="0" smtClean="0">
              <a:solidFill>
                <a:srgbClr val="000000"/>
              </a:solidFill>
              <a:latin typeface="Arial"/>
            </a:endParaRP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269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918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583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403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9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  <a:solidFill>
            <a:srgbClr val="E41648"/>
          </a:solidFill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dirty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rgbClr val="E41648"/>
          </a:solidFill>
          <a:ln>
            <a:noFill/>
          </a:ln>
          <a:extLst/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rgbClr val="E41648"/>
          </a:solidFill>
          <a:ln>
            <a:noFill/>
          </a:ln>
          <a:extLst/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e-marie-charvet@orange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081FF9A-3EB0-014C-9D93-963DCAABC25D}" type="slidenum">
              <a:rPr lang="fr-FR"/>
              <a:pPr/>
              <a:t>1</a:t>
            </a:fld>
            <a:endParaRPr lang="fr-FR"/>
          </a:p>
        </p:txBody>
      </p:sp>
      <p:pic>
        <p:nvPicPr>
          <p:cNvPr id="35858" name="Picture 18" descr="Illustration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4720"/>
            <a:ext cx="9144000" cy="50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5846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5050 w 5050"/>
              <a:gd name="T1" fmla="*/ 0 h 1280"/>
              <a:gd name="T2" fmla="*/ 0 w 5050"/>
              <a:gd name="T3" fmla="*/ 0 h 1280"/>
              <a:gd name="T4" fmla="*/ 0 w 5050"/>
              <a:gd name="T5" fmla="*/ 1280 h 1280"/>
              <a:gd name="T6" fmla="*/ 4534 w 5050"/>
              <a:gd name="T7" fmla="*/ 1280 h 1280"/>
              <a:gd name="T8" fmla="*/ 4534 w 5050"/>
              <a:gd name="T9" fmla="*/ 1280 h 1280"/>
              <a:gd name="T10" fmla="*/ 4600 w 5050"/>
              <a:gd name="T11" fmla="*/ 1276 h 1280"/>
              <a:gd name="T12" fmla="*/ 4660 w 5050"/>
              <a:gd name="T13" fmla="*/ 1270 h 1280"/>
              <a:gd name="T14" fmla="*/ 4688 w 5050"/>
              <a:gd name="T15" fmla="*/ 1266 h 1280"/>
              <a:gd name="T16" fmla="*/ 4716 w 5050"/>
              <a:gd name="T17" fmla="*/ 1260 h 1280"/>
              <a:gd name="T18" fmla="*/ 4740 w 5050"/>
              <a:gd name="T19" fmla="*/ 1252 h 1280"/>
              <a:gd name="T20" fmla="*/ 4764 w 5050"/>
              <a:gd name="T21" fmla="*/ 1244 h 1280"/>
              <a:gd name="T22" fmla="*/ 4764 w 5050"/>
              <a:gd name="T23" fmla="*/ 1244 h 1280"/>
              <a:gd name="T24" fmla="*/ 4798 w 5050"/>
              <a:gd name="T25" fmla="*/ 1232 h 1280"/>
              <a:gd name="T26" fmla="*/ 4830 w 5050"/>
              <a:gd name="T27" fmla="*/ 1216 h 1280"/>
              <a:gd name="T28" fmla="*/ 4858 w 5050"/>
              <a:gd name="T29" fmla="*/ 1198 h 1280"/>
              <a:gd name="T30" fmla="*/ 4886 w 5050"/>
              <a:gd name="T31" fmla="*/ 1180 h 1280"/>
              <a:gd name="T32" fmla="*/ 4912 w 5050"/>
              <a:gd name="T33" fmla="*/ 1158 h 1280"/>
              <a:gd name="T34" fmla="*/ 4936 w 5050"/>
              <a:gd name="T35" fmla="*/ 1134 h 1280"/>
              <a:gd name="T36" fmla="*/ 4956 w 5050"/>
              <a:gd name="T37" fmla="*/ 1108 h 1280"/>
              <a:gd name="T38" fmla="*/ 4976 w 5050"/>
              <a:gd name="T39" fmla="*/ 1080 h 1280"/>
              <a:gd name="T40" fmla="*/ 4992 w 5050"/>
              <a:gd name="T41" fmla="*/ 1050 h 1280"/>
              <a:gd name="T42" fmla="*/ 5008 w 5050"/>
              <a:gd name="T43" fmla="*/ 1018 h 1280"/>
              <a:gd name="T44" fmla="*/ 5020 w 5050"/>
              <a:gd name="T45" fmla="*/ 984 h 1280"/>
              <a:gd name="T46" fmla="*/ 5032 w 5050"/>
              <a:gd name="T47" fmla="*/ 948 h 1280"/>
              <a:gd name="T48" fmla="*/ 5040 w 5050"/>
              <a:gd name="T49" fmla="*/ 910 h 1280"/>
              <a:gd name="T50" fmla="*/ 5046 w 5050"/>
              <a:gd name="T51" fmla="*/ 870 h 1280"/>
              <a:gd name="T52" fmla="*/ 5048 w 5050"/>
              <a:gd name="T53" fmla="*/ 828 h 1280"/>
              <a:gd name="T54" fmla="*/ 5050 w 5050"/>
              <a:gd name="T55" fmla="*/ 784 h 1280"/>
              <a:gd name="T56" fmla="*/ 5050 w 5050"/>
              <a:gd name="T57" fmla="*/ 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rgbClr val="E41648"/>
          </a:solidFill>
          <a:ln>
            <a:noFill/>
          </a:ln>
          <a:extLst/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42156" y="764704"/>
            <a:ext cx="6334844" cy="936104"/>
          </a:xfrm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>Ligne Nouvelle Paris-Normandie</a:t>
            </a:r>
            <a:br>
              <a:rPr lang="fr-FR" sz="2400" dirty="0" smtClean="0"/>
            </a:br>
            <a:r>
              <a:rPr lang="fr-FR" sz="1800" dirty="0" smtClean="0"/>
              <a:t>Atelier Fonctionnalités n°3</a:t>
            </a:r>
            <a:r>
              <a:rPr lang="fr-FR" sz="1400" b="0" dirty="0"/>
              <a:t/>
            </a:r>
            <a:br>
              <a:rPr lang="fr-FR" sz="1400" b="0" dirty="0"/>
            </a:br>
            <a:r>
              <a:rPr lang="fr-FR" sz="1600" dirty="0" smtClean="0"/>
              <a:t>4 Février 2016</a:t>
            </a:r>
            <a:endParaRPr lang="fr-FR" sz="1600" dirty="0"/>
          </a:p>
        </p:txBody>
      </p:sp>
      <p:pic>
        <p:nvPicPr>
          <p:cNvPr id="35860" name="Picture 20" descr="Logo_LNP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_sncf_reseau_2015-01-09_15-29-52_3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0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2000" dirty="0"/>
              <a:t>Participants : </a:t>
            </a: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dirty="0" smtClean="0">
                <a:solidFill>
                  <a:schemeClr val="tx1"/>
                </a:solidFill>
              </a:rPr>
              <a:t>Matin </a:t>
            </a:r>
            <a:r>
              <a:rPr lang="fr-FR" sz="2000" dirty="0">
                <a:solidFill>
                  <a:schemeClr val="tx1"/>
                </a:solidFill>
              </a:rPr>
              <a:t>10h00 – </a:t>
            </a:r>
            <a:r>
              <a:rPr lang="fr-FR" sz="2000" dirty="0" smtClean="0">
                <a:solidFill>
                  <a:schemeClr val="tx1"/>
                </a:solidFill>
              </a:rPr>
              <a:t>12h45 </a:t>
            </a:r>
          </a:p>
          <a:p>
            <a:r>
              <a:rPr lang="fr-FR" sz="2000" dirty="0" smtClean="0">
                <a:solidFill>
                  <a:schemeClr val="tx1"/>
                </a:solidFill>
              </a:rPr>
              <a:t>Fonctionnalités : </a:t>
            </a:r>
            <a:r>
              <a:rPr lang="fr-FR" sz="2000" b="0" dirty="0" smtClean="0">
                <a:solidFill>
                  <a:schemeClr val="tx1"/>
                </a:solidFill>
              </a:rPr>
              <a:t>Représentants </a:t>
            </a:r>
            <a:r>
              <a:rPr lang="fr-FR" sz="2000" b="0" dirty="0">
                <a:solidFill>
                  <a:schemeClr val="tx1"/>
                </a:solidFill>
              </a:rPr>
              <a:t>techniques issus des collectivités et des </a:t>
            </a:r>
            <a:r>
              <a:rPr lang="fr-FR" sz="2000" b="0" dirty="0" smtClean="0">
                <a:solidFill>
                  <a:schemeClr val="tx1"/>
                </a:solidFill>
              </a:rPr>
              <a:t>   institutions </a:t>
            </a:r>
            <a:r>
              <a:rPr lang="fr-FR" sz="2000" b="0" dirty="0">
                <a:solidFill>
                  <a:schemeClr val="tx1"/>
                </a:solidFill>
              </a:rPr>
              <a:t>représentées au comité de pilotage, les ports et les établissements publics </a:t>
            </a:r>
            <a:r>
              <a:rPr lang="fr-FR" sz="2000" b="0" dirty="0" smtClean="0">
                <a:solidFill>
                  <a:schemeClr val="tx1"/>
                </a:solidFill>
              </a:rPr>
              <a:t>d’aménagement</a:t>
            </a:r>
            <a:endParaRPr lang="fr-FR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dirty="0" smtClean="0">
                <a:solidFill>
                  <a:schemeClr val="tx1"/>
                </a:solidFill>
              </a:rPr>
              <a:t>Après-midi 13h45 </a:t>
            </a:r>
            <a:r>
              <a:rPr lang="fr-FR" sz="2000" dirty="0">
                <a:solidFill>
                  <a:schemeClr val="tx1"/>
                </a:solidFill>
              </a:rPr>
              <a:t>– </a:t>
            </a:r>
            <a:r>
              <a:rPr lang="fr-FR" sz="2000" dirty="0" smtClean="0">
                <a:solidFill>
                  <a:schemeClr val="tx1"/>
                </a:solidFill>
              </a:rPr>
              <a:t>17h15</a:t>
            </a:r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F</a:t>
            </a:r>
            <a:r>
              <a:rPr lang="fr-FR" sz="2000" dirty="0" smtClean="0">
                <a:solidFill>
                  <a:schemeClr val="tx1"/>
                </a:solidFill>
              </a:rPr>
              <a:t>onctionnalités </a:t>
            </a:r>
            <a:r>
              <a:rPr lang="fr-FR" sz="2000" dirty="0">
                <a:solidFill>
                  <a:schemeClr val="tx1"/>
                </a:solidFill>
              </a:rPr>
              <a:t>+ insertion </a:t>
            </a:r>
            <a:r>
              <a:rPr lang="fr-FR" sz="2000" dirty="0" smtClean="0">
                <a:solidFill>
                  <a:schemeClr val="tx1"/>
                </a:solidFill>
              </a:rPr>
              <a:t>territoriale</a:t>
            </a:r>
            <a:endParaRPr lang="fr-FR" sz="2000" dirty="0">
              <a:solidFill>
                <a:schemeClr val="tx1"/>
              </a:solidFill>
            </a:endParaRPr>
          </a:p>
          <a:p>
            <a:endParaRPr lang="fr-FR" sz="1800" b="0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935596" y="18864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Atelier </a:t>
            </a: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fonctionnalités – 4 Février 2016</a:t>
            </a:r>
            <a:endParaRPr lang="fr-FR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23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836712"/>
            <a:ext cx="7940675" cy="4644516"/>
          </a:xfrm>
        </p:spPr>
        <p:txBody>
          <a:bodyPr/>
          <a:lstStyle/>
          <a:p>
            <a:r>
              <a:rPr lang="fr-FR" sz="2400" dirty="0" smtClean="0"/>
              <a:t>Déroulé : </a:t>
            </a:r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15516" y="1340768"/>
            <a:ext cx="8784977" cy="511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9h30 -10h00 – Accueil</a:t>
            </a: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 smtClean="0">
                <a:latin typeface="+mn-lt"/>
                <a:ea typeface="+mn-ea"/>
              </a:rPr>
              <a:t>10h00-11h00 (</a:t>
            </a:r>
            <a:r>
              <a:rPr lang="fr-FR" sz="1700" b="1" dirty="0" smtClean="0"/>
              <a:t>séance plénière) :  </a:t>
            </a:r>
            <a:r>
              <a:rPr lang="fr-FR" sz="1700" b="1" dirty="0" smtClean="0">
                <a:latin typeface="+mn-lt"/>
                <a:ea typeface="+mn-ea"/>
              </a:rPr>
              <a:t>premiers résultats des études de capacité</a:t>
            </a:r>
            <a:endParaRPr lang="fr-FR" sz="1700" b="1" dirty="0"/>
          </a:p>
          <a:p>
            <a:pPr marL="1055688" lvl="2" indent="-285750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500" dirty="0" smtClean="0">
                <a:latin typeface="+mn-lt"/>
                <a:ea typeface="+mn-ea"/>
              </a:rPr>
              <a:t>Introduction et rappel de la démarche</a:t>
            </a:r>
          </a:p>
          <a:p>
            <a:pPr marL="1055688" lvl="2" indent="-285750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500" dirty="0" smtClean="0">
                <a:latin typeface="+mn-lt"/>
                <a:ea typeface="+mn-ea"/>
              </a:rPr>
              <a:t>Analyse des besoins d’aménagement du réseau à l’horizon du projet cible </a:t>
            </a:r>
            <a:endParaRPr lang="fr-FR" sz="1500" dirty="0">
              <a:latin typeface="+mn-lt"/>
              <a:ea typeface="+mn-ea"/>
            </a:endParaRP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11h00-11h15 – Pause</a:t>
            </a:r>
          </a:p>
          <a:p>
            <a:pPr marL="312738" lvl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 smtClean="0">
                <a:latin typeface="+mn-lt"/>
                <a:ea typeface="+mn-ea"/>
              </a:rPr>
              <a:t>11h15-12h45 (travail en groupe) : </a:t>
            </a:r>
            <a:r>
              <a:rPr lang="fr-FR" sz="1700" b="1" dirty="0" smtClean="0"/>
              <a:t>scénarios de desserte à l’horizon du projet prioritaire</a:t>
            </a: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12h45-13h45 – Pause déjeuner</a:t>
            </a: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 smtClean="0">
                <a:latin typeface="+mn-lt"/>
                <a:ea typeface="+mn-ea"/>
              </a:rPr>
              <a:t>13h45 – 14h15 </a:t>
            </a:r>
            <a:r>
              <a:rPr lang="fr-FR" sz="1700" b="1" dirty="0"/>
              <a:t>(séance </a:t>
            </a:r>
            <a:r>
              <a:rPr lang="fr-FR" sz="1700" b="1" dirty="0" smtClean="0"/>
              <a:t>plénière) : </a:t>
            </a:r>
            <a:r>
              <a:rPr lang="fr-FR" sz="1700" b="1" dirty="0" smtClean="0">
                <a:latin typeface="+mn-lt"/>
                <a:ea typeface="+mn-ea"/>
              </a:rPr>
              <a:t>présentation du CLOUDD </a:t>
            </a: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 smtClean="0">
                <a:latin typeface="+mn-lt"/>
                <a:ea typeface="+mn-ea"/>
              </a:rPr>
              <a:t>14h15 </a:t>
            </a:r>
            <a:r>
              <a:rPr lang="fr-FR" sz="1700" b="1" dirty="0">
                <a:latin typeface="+mn-lt"/>
                <a:ea typeface="+mn-ea"/>
              </a:rPr>
              <a:t>– 15h15 </a:t>
            </a:r>
            <a:r>
              <a:rPr lang="fr-FR" sz="1700" b="1" dirty="0"/>
              <a:t>(séance plénière) </a:t>
            </a:r>
            <a:r>
              <a:rPr lang="fr-FR" sz="1700" b="1" dirty="0" smtClean="0"/>
              <a:t>: </a:t>
            </a:r>
            <a:r>
              <a:rPr lang="fr-FR" sz="1700" b="1" dirty="0" smtClean="0">
                <a:latin typeface="+mn-lt"/>
                <a:ea typeface="+mn-ea"/>
              </a:rPr>
              <a:t>niveaux </a:t>
            </a:r>
            <a:r>
              <a:rPr lang="fr-FR" sz="1700" b="1" dirty="0">
                <a:latin typeface="+mn-lt"/>
                <a:ea typeface="+mn-ea"/>
              </a:rPr>
              <a:t>d’atteinte des objectifs transports </a:t>
            </a:r>
            <a:endParaRPr lang="fr-FR" sz="1700" b="1" dirty="0" smtClean="0">
              <a:latin typeface="+mn-lt"/>
              <a:ea typeface="+mn-ea"/>
            </a:endParaRP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15h15 </a:t>
            </a:r>
            <a:r>
              <a:rPr lang="fr-FR" sz="17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– 15h30 Pause  </a:t>
            </a:r>
            <a:endParaRPr lang="fr-FR" sz="1700" b="1" i="1" dirty="0" smtClean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</a:endParaRPr>
          </a:p>
          <a:p>
            <a:pPr marL="312738" lvl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 smtClean="0">
                <a:latin typeface="+mn-lt"/>
                <a:ea typeface="+mn-ea"/>
              </a:rPr>
              <a:t>15h30 </a:t>
            </a:r>
            <a:r>
              <a:rPr lang="fr-FR" sz="1700" b="1" dirty="0">
                <a:latin typeface="+mn-lt"/>
                <a:ea typeface="+mn-ea"/>
              </a:rPr>
              <a:t> – 16h50 </a:t>
            </a:r>
            <a:r>
              <a:rPr lang="fr-FR" sz="1700" b="1" dirty="0"/>
              <a:t>(travail en groupe) </a:t>
            </a:r>
            <a:r>
              <a:rPr lang="fr-FR" sz="1700" b="1" dirty="0" smtClean="0"/>
              <a:t>: </a:t>
            </a:r>
            <a:r>
              <a:rPr lang="fr-FR" sz="1700" b="1" dirty="0" smtClean="0">
                <a:latin typeface="+mn-lt"/>
                <a:ea typeface="+mn-ea"/>
              </a:rPr>
              <a:t>analyses multicritère</a:t>
            </a:r>
            <a:r>
              <a:rPr lang="fr-FR" sz="1700" dirty="0" smtClean="0">
                <a:latin typeface="+mn-lt"/>
                <a:ea typeface="+mn-ea"/>
              </a:rPr>
              <a:t>, </a:t>
            </a:r>
            <a:r>
              <a:rPr lang="fr-FR" sz="1700" b="1" dirty="0" smtClean="0">
                <a:latin typeface="+mn-lt"/>
                <a:ea typeface="+mn-ea"/>
              </a:rPr>
              <a:t>propositions de </a:t>
            </a:r>
            <a:r>
              <a:rPr lang="fr-FR" sz="1700" b="1" dirty="0">
                <a:latin typeface="+mn-lt"/>
                <a:ea typeface="+mn-ea"/>
              </a:rPr>
              <a:t>premiers </a:t>
            </a:r>
            <a:r>
              <a:rPr lang="fr-FR" sz="1700" b="1" dirty="0" smtClean="0">
                <a:latin typeface="+mn-lt"/>
                <a:ea typeface="+mn-ea"/>
              </a:rPr>
              <a:t>indicateurs</a:t>
            </a:r>
          </a:p>
          <a:p>
            <a:pPr marL="312738" lvl="1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0000"/>
            </a:pPr>
            <a:r>
              <a:rPr lang="fr-FR" sz="1700" b="1" dirty="0">
                <a:latin typeface="+mn-lt"/>
                <a:ea typeface="+mn-ea"/>
              </a:rPr>
              <a:t>16H50 – 17h15 Restitution</a:t>
            </a:r>
          </a:p>
          <a:p>
            <a:pPr marL="312738" lvl="1">
              <a:lnSpc>
                <a:spcPts val="14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700" b="1" dirty="0">
              <a:latin typeface="+mn-lt"/>
              <a:ea typeface="+mn-ea"/>
            </a:endParaRPr>
          </a:p>
          <a:p>
            <a:pPr marL="312738" lvl="1">
              <a:lnSpc>
                <a:spcPts val="15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</a:pPr>
            <a:endParaRPr lang="fr-FR" sz="1500" dirty="0" smtClean="0"/>
          </a:p>
          <a:p>
            <a:pPr marL="1055688" lvl="2" indent="-285750">
              <a:lnSpc>
                <a:spcPts val="13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endParaRPr lang="fr-FR" sz="1500" dirty="0">
              <a:latin typeface="+mn-lt"/>
              <a:ea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5596" y="18864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Atelier </a:t>
            </a:r>
            <a:r>
              <a:rPr lang="fr-FR" b="1" dirty="0" smtClean="0">
                <a:solidFill>
                  <a:schemeClr val="bg1"/>
                </a:solidFill>
              </a:rPr>
              <a:t>fonctionnalités – 4 Février 2016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665288"/>
            <a:ext cx="8123238" cy="36830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endParaRPr lang="fr-FR" sz="1800" dirty="0" smtClean="0">
              <a:solidFill>
                <a:schemeClr val="accent1"/>
              </a:solidFill>
              <a:ea typeface="+mn-ea"/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endParaRPr lang="fr-FR" sz="1800" dirty="0">
              <a:solidFill>
                <a:schemeClr val="accent1"/>
              </a:solidFill>
              <a:ea typeface="+mn-ea"/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r>
              <a:rPr lang="fr-FR" sz="2000" dirty="0" smtClean="0">
                <a:solidFill>
                  <a:schemeClr val="accent1"/>
                </a:solidFill>
                <a:ea typeface="+mn-ea"/>
              </a:rPr>
              <a:t>Madame Anne-Marie CHARVET </a:t>
            </a:r>
            <a:r>
              <a:rPr lang="fr-FR" sz="1800" dirty="0" smtClean="0">
                <a:ea typeface="+mn-ea"/>
              </a:rPr>
              <a:t>– </a:t>
            </a:r>
            <a:r>
              <a:rPr lang="fr-FR" sz="1800" dirty="0">
                <a:ea typeface="+mn-ea"/>
              </a:rPr>
              <a:t>G</a:t>
            </a:r>
            <a:r>
              <a:rPr lang="fr-FR" sz="1800" dirty="0" smtClean="0">
                <a:ea typeface="+mn-ea"/>
              </a:rPr>
              <a:t>arante de la concertation pour l’étape 1 du projet de ligne nouvelle Paris-Normandie, a été nommée lors de la séance du 7 janvier 2015 par la commission nationale du débat public (CNDP).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endParaRPr lang="fr-FR" sz="1800" dirty="0">
              <a:solidFill>
                <a:schemeClr val="accent1"/>
              </a:solidFill>
              <a:ea typeface="+mn-ea"/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r>
              <a:rPr lang="fr-FR" sz="1800" dirty="0" smtClean="0">
                <a:ea typeface="+mn-ea"/>
              </a:rPr>
              <a:t>Adresse postale</a:t>
            </a:r>
            <a:r>
              <a:rPr lang="fr-FR" sz="1800" dirty="0">
                <a:ea typeface="+mn-ea"/>
              </a:rPr>
              <a:t>: </a:t>
            </a:r>
            <a:r>
              <a:rPr lang="fr-FR" sz="1800" dirty="0" smtClean="0">
                <a:solidFill>
                  <a:schemeClr val="accent1"/>
                </a:solidFill>
                <a:ea typeface="+mn-ea"/>
              </a:rPr>
              <a:t>	</a:t>
            </a:r>
            <a:r>
              <a:rPr lang="fr-FR" sz="1800" dirty="0" smtClean="0">
                <a:ea typeface="+mn-ea"/>
              </a:rPr>
              <a:t>47 rue de </a:t>
            </a:r>
            <a:r>
              <a:rPr lang="fr-FR" sz="1800" dirty="0" err="1" smtClean="0">
                <a:ea typeface="+mn-ea"/>
              </a:rPr>
              <a:t>Guidicelli</a:t>
            </a:r>
            <a:endParaRPr lang="fr-FR" sz="1800" dirty="0">
              <a:ea typeface="+mn-ea"/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charset="0"/>
              <a:buNone/>
              <a:defRPr/>
            </a:pPr>
            <a:r>
              <a:rPr lang="fr-FR" sz="1800" dirty="0" smtClean="0">
                <a:ea typeface="+mn-ea"/>
              </a:rPr>
              <a:t>			13 007  Marseille</a:t>
            </a:r>
            <a:endParaRPr lang="fr-FR" sz="1800" dirty="0">
              <a:ea typeface="+mn-ea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Wingdings" charset="0"/>
              <a:buNone/>
              <a:defRPr/>
            </a:pPr>
            <a:endParaRPr lang="fr-FR" sz="2400" kern="1200" dirty="0" smtClean="0">
              <a:solidFill>
                <a:schemeClr val="tx1"/>
              </a:solidFill>
              <a:ea typeface="ＭＳ Ｐゴシック" charset="0"/>
            </a:endParaRPr>
          </a:p>
          <a:p>
            <a:pPr>
              <a:buFont typeface="Wingdings" charset="0"/>
              <a:buNone/>
              <a:defRPr/>
            </a:pPr>
            <a:r>
              <a:rPr lang="fr-FR" sz="1600" kern="1200" dirty="0">
                <a:solidFill>
                  <a:schemeClr val="tx1"/>
                </a:solidFill>
                <a:ea typeface="+mn-ea"/>
              </a:rPr>
              <a:t>Mail : 			</a:t>
            </a:r>
            <a:r>
              <a:rPr lang="fr-FR" sz="1600" kern="1200" dirty="0" smtClean="0">
                <a:ea typeface="+mn-ea"/>
                <a:hlinkClick r:id="rId3"/>
              </a:rPr>
              <a:t>anne-marie-charvet@orange.fr</a:t>
            </a:r>
            <a:endParaRPr lang="fr-FR" sz="1600" kern="1200" dirty="0" smtClean="0">
              <a:ea typeface="+mn-ea"/>
            </a:endParaRPr>
          </a:p>
          <a:p>
            <a:pPr>
              <a:buFont typeface="Wingdings" charset="0"/>
              <a:buNone/>
              <a:defRPr/>
            </a:pPr>
            <a:endParaRPr lang="fr-FR" sz="1600" kern="1200" dirty="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4FABAD-3FAC-4CA1-9096-1AE0F9EC1922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ea typeface="+mj-ea"/>
              </a:rPr>
              <a:t>La garante de la concertation</a:t>
            </a:r>
            <a:endParaRPr lang="fr-FR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1576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5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028384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lvl="2" indent="-342900">
              <a:defRPr/>
            </a:pPr>
            <a:r>
              <a:rPr lang="fr-FR" sz="4800" dirty="0" smtClean="0"/>
              <a:t>	</a:t>
            </a:r>
            <a:r>
              <a:rPr lang="fr-FR" sz="4800" dirty="0"/>
              <a:t>Introduction et rappel de la démarche des ateliers </a:t>
            </a:r>
            <a:r>
              <a:rPr lang="fr-FR" sz="4800" dirty="0" smtClean="0"/>
              <a:t>fonctionnalités</a:t>
            </a:r>
            <a:br>
              <a:rPr lang="fr-FR" sz="4800" dirty="0" smtClean="0"/>
            </a:br>
            <a:r>
              <a:rPr lang="fr-FR" sz="4800" dirty="0" smtClean="0"/>
              <a:t/>
            </a:r>
            <a:br>
              <a:rPr lang="fr-FR" sz="4800" dirty="0" smtClean="0"/>
            </a:br>
            <a:endParaRPr lang="fr-FR" sz="480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n°1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9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768043" y="3429000"/>
            <a:ext cx="3573534" cy="835960"/>
          </a:xfrm>
          <a:prstGeom prst="rect">
            <a:avLst/>
          </a:prstGeom>
          <a:solidFill>
            <a:srgbClr val="F6C70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lvl="1" algn="ctr"/>
            <a:r>
              <a:rPr lang="fr-FR" sz="1200" b="1" dirty="0"/>
              <a:t>ETUDES </a:t>
            </a:r>
            <a:r>
              <a:rPr lang="fr-FR" sz="1200" b="1" dirty="0" smtClean="0"/>
              <a:t>:</a:t>
            </a:r>
          </a:p>
          <a:p>
            <a:pPr lvl="1" algn="ctr"/>
            <a:r>
              <a:rPr lang="fr-FR" sz="1200" b="1" i="1" dirty="0" smtClean="0"/>
              <a:t>(concertation vagues 2 et 3)</a:t>
            </a:r>
            <a:endParaRPr lang="fr-FR" sz="1200" b="1" i="1" dirty="0"/>
          </a:p>
          <a:p>
            <a:pPr lvl="1" algn="ctr"/>
            <a:r>
              <a:rPr lang="fr-FR" sz="1200" dirty="0" smtClean="0"/>
              <a:t>Capacité exploitation, Infrastructure, </a:t>
            </a:r>
            <a:r>
              <a:rPr lang="fr-FR" sz="1200" dirty="0"/>
              <a:t>Trafic, Socio-économie…</a:t>
            </a:r>
          </a:p>
        </p:txBody>
      </p:sp>
      <p:sp>
        <p:nvSpPr>
          <p:cNvPr id="34" name="Ellipse 33"/>
          <p:cNvSpPr/>
          <p:nvPr/>
        </p:nvSpPr>
        <p:spPr bwMode="auto">
          <a:xfrm>
            <a:off x="2231740" y="3607147"/>
            <a:ext cx="1829684" cy="1442033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8" name="Rectangle 37"/>
          <p:cNvSpPr/>
          <p:nvPr/>
        </p:nvSpPr>
        <p:spPr>
          <a:xfrm>
            <a:off x="2215264" y="3681028"/>
            <a:ext cx="188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/>
              <a:t>CADRAGE DES ETUDES :</a:t>
            </a:r>
          </a:p>
          <a:p>
            <a:pPr algn="ctr"/>
            <a:r>
              <a:rPr lang="fr-FR" sz="1200" b="1" i="1" dirty="0" smtClean="0"/>
              <a:t>(concertation vague 1</a:t>
            </a:r>
            <a:r>
              <a:rPr lang="fr-FR" sz="1200" b="1" i="1" dirty="0"/>
              <a:t>)</a:t>
            </a:r>
          </a:p>
          <a:p>
            <a:pPr lvl="0" algn="ctr"/>
            <a:r>
              <a:rPr lang="fr-FR" sz="1200" dirty="0" smtClean="0"/>
              <a:t>Objectifs « transport »</a:t>
            </a:r>
          </a:p>
          <a:p>
            <a:pPr lvl="0" algn="ctr"/>
            <a:r>
              <a:rPr lang="fr-FR" sz="1200" dirty="0" smtClean="0"/>
              <a:t> Scenarios de desserte à l’étude (projet cible)</a:t>
            </a:r>
            <a:endParaRPr lang="fr-FR" sz="12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462578" y="3175099"/>
            <a:ext cx="3980744" cy="135929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1" algn="ctr"/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Démarche </a:t>
            </a:r>
            <a:r>
              <a:rPr lang="fr-FR" dirty="0"/>
              <a:t>des ateliers </a:t>
            </a:r>
            <a:r>
              <a:rPr lang="fr-FR" dirty="0" smtClean="0"/>
              <a:t>fonctionnalités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8302947" cy="504056"/>
          </a:xfrm>
        </p:spPr>
        <p:txBody>
          <a:bodyPr/>
          <a:lstStyle/>
          <a:p>
            <a:r>
              <a:rPr lang="fr-FR" sz="2200" dirty="0" smtClean="0"/>
              <a:t>Processus de l’étape 1 des EPEUP  </a:t>
            </a:r>
            <a:endParaRPr lang="fr-FR" sz="1600" kern="120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>
            <a:off x="652425" y="2354156"/>
            <a:ext cx="769087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>
            <a:off x="7407200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 bwMode="auto">
          <a:xfrm>
            <a:off x="2392325" y="1952836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2015</a:t>
            </a:r>
            <a:endParaRPr lang="fr-FR" sz="16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944219" y="1966800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2016</a:t>
            </a:r>
            <a:endParaRPr lang="fr-FR" sz="16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443972" y="3765228"/>
            <a:ext cx="1068166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2291643" y="4774032"/>
            <a:ext cx="1201088" cy="16225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endParaRPr lang="fr-FR" sz="1200" dirty="0"/>
          </a:p>
        </p:txBody>
      </p:sp>
      <p:sp>
        <p:nvSpPr>
          <p:cNvPr id="32" name="Ellipse 31"/>
          <p:cNvSpPr/>
          <p:nvPr/>
        </p:nvSpPr>
        <p:spPr bwMode="auto">
          <a:xfrm>
            <a:off x="369851" y="4075199"/>
            <a:ext cx="1861889" cy="11900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3" name="Rectangle 32"/>
          <p:cNvSpPr/>
          <p:nvPr/>
        </p:nvSpPr>
        <p:spPr>
          <a:xfrm>
            <a:off x="386327" y="4162369"/>
            <a:ext cx="1828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dirty="0">
                <a:solidFill>
                  <a:srgbClr val="000000"/>
                </a:solidFill>
              </a:rPr>
              <a:t>ENTRANTS :</a:t>
            </a:r>
          </a:p>
          <a:p>
            <a:pPr lvl="0" algn="ctr"/>
            <a:r>
              <a:rPr lang="fr-FR" sz="1200" dirty="0"/>
              <a:t>Débat public</a:t>
            </a:r>
          </a:p>
          <a:p>
            <a:pPr lvl="0" algn="ctr"/>
            <a:r>
              <a:rPr lang="fr-FR" sz="1200" dirty="0"/>
              <a:t>Etudes d’optimisation</a:t>
            </a:r>
          </a:p>
          <a:p>
            <a:pPr lvl="0" algn="ctr"/>
            <a:r>
              <a:rPr lang="fr-FR" sz="1200" dirty="0"/>
              <a:t>Mobilité 21</a:t>
            </a:r>
          </a:p>
          <a:p>
            <a:pPr lvl="0" algn="ctr"/>
            <a:r>
              <a:rPr lang="fr-FR" sz="1200" dirty="0"/>
              <a:t>Cadrage ministériel</a:t>
            </a:r>
          </a:p>
        </p:txBody>
      </p:sp>
      <p:sp>
        <p:nvSpPr>
          <p:cNvPr id="35" name="Ellipse 34"/>
          <p:cNvSpPr/>
          <p:nvPr/>
        </p:nvSpPr>
        <p:spPr bwMode="auto">
          <a:xfrm>
            <a:off x="7083164" y="2780928"/>
            <a:ext cx="1755068" cy="1291714"/>
          </a:xfrm>
          <a:prstGeom prst="ellipse">
            <a:avLst/>
          </a:prstGeom>
          <a:solidFill>
            <a:srgbClr val="FF99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6" name="Rectangle 35"/>
          <p:cNvSpPr/>
          <p:nvPr/>
        </p:nvSpPr>
        <p:spPr bwMode="auto">
          <a:xfrm>
            <a:off x="3768043" y="3156815"/>
            <a:ext cx="3432261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7155172" y="2830288"/>
            <a:ext cx="1692187" cy="12827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200" b="1" dirty="0" smtClean="0"/>
              <a:t>FINALITE ETAPE 1 : </a:t>
            </a:r>
            <a:r>
              <a:rPr lang="fr-FR" sz="1200" dirty="0" smtClean="0"/>
              <a:t>Scénarios </a:t>
            </a:r>
            <a:r>
              <a:rPr lang="fr-FR" sz="1200" dirty="0"/>
              <a:t>compatibles avec le choix d’une 1 ZPP unique sur les sections prioritaires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7227180" y="1966800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4822825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>
            <a:off x="2291643" y="2240868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0895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827584" y="2420888"/>
            <a:ext cx="6064337" cy="331236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729333" y="2891165"/>
            <a:ext cx="6162588" cy="284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Recueil et synthèse des fonctionnalités attendues </a:t>
            </a:r>
          </a:p>
          <a:p>
            <a:pPr lv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marL="742950" lvl="1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Validation de grands </a:t>
            </a:r>
            <a:r>
              <a:rPr lang="fr-FR" sz="1800" dirty="0"/>
              <a:t>objectifs « transport </a:t>
            </a:r>
            <a:r>
              <a:rPr lang="fr-FR" sz="1800" dirty="0" smtClean="0"/>
              <a:t>»</a:t>
            </a:r>
          </a:p>
          <a:p>
            <a:pPr lv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 marL="742950" lvl="1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Construction </a:t>
            </a:r>
            <a:r>
              <a:rPr lang="fr-FR" sz="1800" dirty="0"/>
              <a:t>de scénarios de </a:t>
            </a:r>
            <a:r>
              <a:rPr lang="fr-FR" sz="1800" dirty="0" smtClean="0"/>
              <a:t>dessertes à l’horizon du projet cible (après 2030)</a:t>
            </a:r>
          </a:p>
          <a:p>
            <a:pPr lv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marL="742950" lvl="1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Validation de la </a:t>
            </a:r>
            <a:r>
              <a:rPr lang="fr-FR" sz="1800" dirty="0"/>
              <a:t>méthode reposant sur des </a:t>
            </a:r>
            <a:r>
              <a:rPr lang="fr-FR" sz="1800" dirty="0" smtClean="0"/>
              <a:t>scénarios d’étude contrastés, </a:t>
            </a:r>
            <a:r>
              <a:rPr lang="fr-FR" sz="1800" dirty="0"/>
              <a:t>à partir </a:t>
            </a:r>
            <a:r>
              <a:rPr lang="fr-FR" sz="1800" dirty="0" smtClean="0"/>
              <a:t>des </a:t>
            </a:r>
            <a:r>
              <a:rPr lang="fr-FR" sz="1800" dirty="0"/>
              <a:t>scénarios </a:t>
            </a:r>
            <a:r>
              <a:rPr lang="fr-FR" sz="1800" dirty="0" smtClean="0"/>
              <a:t>de desserte «</a:t>
            </a:r>
            <a:r>
              <a:rPr lang="fr-FR" sz="1800" dirty="0"/>
              <a:t> hauts » reprenant l’ensemble des attentes du territoire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endParaRPr lang="fr-FR" sz="1800" dirty="0" smtClean="0"/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endParaRPr lang="fr-FR" sz="1800" dirty="0" smtClean="0"/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729334" y="2492896"/>
            <a:ext cx="6162587" cy="48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>
                <a:solidFill>
                  <a:schemeClr val="accent1"/>
                </a:solidFill>
              </a:rPr>
              <a:t> </a:t>
            </a:r>
            <a:r>
              <a:rPr lang="fr-FR" sz="2200" b="1" kern="0" dirty="0" smtClean="0">
                <a:solidFill>
                  <a:schemeClr val="accent1"/>
                </a:solidFill>
              </a:rPr>
              <a:t>     Bilan de la vague 1 : </a:t>
            </a: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Démarche des ateliers fonctionnalités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</a:t>
            </a:fld>
            <a:endParaRPr lang="fr-FR"/>
          </a:p>
        </p:txBody>
      </p:sp>
      <p:cxnSp>
        <p:nvCxnSpPr>
          <p:cNvPr id="4" name="Connecteur droit avec flèche 3"/>
          <p:cNvCxnSpPr/>
          <p:nvPr/>
        </p:nvCxnSpPr>
        <p:spPr bwMode="auto">
          <a:xfrm>
            <a:off x="2221971" y="1778372"/>
            <a:ext cx="0" cy="6425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243" y="655352"/>
            <a:ext cx="4984843" cy="116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e 9"/>
          <p:cNvSpPr/>
          <p:nvPr/>
        </p:nvSpPr>
        <p:spPr bwMode="auto">
          <a:xfrm>
            <a:off x="1583668" y="944724"/>
            <a:ext cx="1094829" cy="8336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44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6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Démarche des ateliers fonctionnalités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auto">
          <a:xfrm>
            <a:off x="179512" y="3352807"/>
            <a:ext cx="5024980" cy="897552"/>
          </a:xfrm>
          <a:prstGeom prst="rect">
            <a:avLst/>
          </a:prstGeom>
          <a:solidFill>
            <a:srgbClr val="FFC61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062540" y="4232421"/>
            <a:ext cx="4425784" cy="819482"/>
          </a:xfrm>
          <a:prstGeom prst="rect">
            <a:avLst/>
          </a:prstGeom>
          <a:solidFill>
            <a:srgbClr val="FFD85B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>
            <a:off x="683568" y="2088164"/>
            <a:ext cx="813690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>
            <a:off x="8136396" y="1980152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Rectangle 22"/>
          <p:cNvSpPr/>
          <p:nvPr/>
        </p:nvSpPr>
        <p:spPr bwMode="auto">
          <a:xfrm>
            <a:off x="7249740" y="1769879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5" name="Connecteur droit 24"/>
          <p:cNvCxnSpPr/>
          <p:nvPr/>
        </p:nvCxnSpPr>
        <p:spPr bwMode="auto">
          <a:xfrm>
            <a:off x="3347864" y="1980152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-216532" y="3377845"/>
            <a:ext cx="5575930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u="sng" spc="-50" dirty="0" smtClean="0">
                <a:solidFill>
                  <a:srgbClr val="000000"/>
                </a:solidFill>
              </a:rPr>
              <a:t>Construction de scénarios de desserte «</a:t>
            </a:r>
            <a:r>
              <a:rPr lang="fr-FR" sz="1150" u="sng" spc="-50" dirty="0">
                <a:solidFill>
                  <a:srgbClr val="000000"/>
                </a:solidFill>
              </a:rPr>
              <a:t> hauts » à l’horizon </a:t>
            </a:r>
            <a:r>
              <a:rPr lang="fr-FR" sz="1150" u="sng" spc="-50" dirty="0" smtClean="0">
                <a:solidFill>
                  <a:srgbClr val="000000"/>
                </a:solidFill>
              </a:rPr>
              <a:t>du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PROJET CIBLE :</a:t>
            </a: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kern="0" spc="-50" dirty="0" smtClean="0"/>
              <a:t>-&gt; détermination d’une </a:t>
            </a:r>
            <a:r>
              <a:rPr lang="fr-FR" sz="1150" b="1" kern="0" spc="-50" dirty="0" smtClean="0"/>
              <a:t>vision à long terme des infrastructures et aménagements de capacité du réseau </a:t>
            </a: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kern="0" spc="-50" dirty="0" smtClean="0"/>
              <a:t>-&gt; </a:t>
            </a:r>
            <a:r>
              <a:rPr lang="fr-FR" sz="1150" kern="0" spc="-50" dirty="0"/>
              <a:t>évaluation des </a:t>
            </a:r>
            <a:r>
              <a:rPr lang="fr-FR" sz="1150" b="1" kern="0" spc="-50" dirty="0"/>
              <a:t>niveaux d’atteinte des objectifs « transport »</a:t>
            </a:r>
          </a:p>
        </p:txBody>
      </p:sp>
      <p:sp>
        <p:nvSpPr>
          <p:cNvPr id="6" name="Losange 5"/>
          <p:cNvSpPr/>
          <p:nvPr/>
        </p:nvSpPr>
        <p:spPr bwMode="auto">
          <a:xfrm>
            <a:off x="1876154" y="2154896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Losange 26"/>
          <p:cNvSpPr/>
          <p:nvPr/>
        </p:nvSpPr>
        <p:spPr bwMode="auto">
          <a:xfrm>
            <a:off x="4824028" y="2154896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Losange 27"/>
          <p:cNvSpPr/>
          <p:nvPr/>
        </p:nvSpPr>
        <p:spPr bwMode="auto">
          <a:xfrm>
            <a:off x="6093606" y="2154896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8028384" y="2141757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324661" y="2620060"/>
            <a:ext cx="11114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>
                <a:solidFill>
                  <a:srgbClr val="E60000"/>
                </a:solidFill>
              </a:rPr>
              <a:t>Scénario gare de </a:t>
            </a:r>
            <a:r>
              <a:rPr lang="fr-FR" sz="1100" dirty="0" smtClean="0">
                <a:solidFill>
                  <a:srgbClr val="E60000"/>
                </a:solidFill>
              </a:rPr>
              <a:t>Nanterre</a:t>
            </a:r>
            <a:endParaRPr lang="fr-FR" sz="1100" dirty="0"/>
          </a:p>
        </p:txBody>
      </p:sp>
      <p:sp>
        <p:nvSpPr>
          <p:cNvPr id="36" name="ZoneTexte 35"/>
          <p:cNvSpPr txBox="1"/>
          <p:nvPr/>
        </p:nvSpPr>
        <p:spPr>
          <a:xfrm>
            <a:off x="5527393" y="2535421"/>
            <a:ext cx="1557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Scénarios de projet</a:t>
            </a:r>
          </a:p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(cohérence ZP / infra / </a:t>
            </a:r>
            <a:r>
              <a:rPr lang="fr-FR" sz="1100" dirty="0">
                <a:solidFill>
                  <a:srgbClr val="E60000"/>
                </a:solidFill>
              </a:rPr>
              <a:t>d</a:t>
            </a:r>
            <a:r>
              <a:rPr lang="fr-FR" sz="1100" dirty="0" smtClean="0">
                <a:solidFill>
                  <a:srgbClr val="E60000"/>
                </a:solidFill>
              </a:rPr>
              <a:t>essertes)</a:t>
            </a:r>
            <a:endParaRPr lang="fr-FR" sz="1100" dirty="0"/>
          </a:p>
        </p:txBody>
      </p:sp>
      <p:sp>
        <p:nvSpPr>
          <p:cNvPr id="37" name="ZoneTexte 36"/>
          <p:cNvSpPr txBox="1"/>
          <p:nvPr/>
        </p:nvSpPr>
        <p:spPr>
          <a:xfrm>
            <a:off x="7246545" y="2535421"/>
            <a:ext cx="17539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1 ZP par section prioritaire et scénarios de desserte associés</a:t>
            </a:r>
            <a:endParaRPr lang="fr-FR" sz="1100" dirty="0"/>
          </a:p>
        </p:txBody>
      </p:sp>
      <p:sp>
        <p:nvSpPr>
          <p:cNvPr id="38" name="ZoneTexte 37"/>
          <p:cNvSpPr txBox="1"/>
          <p:nvPr/>
        </p:nvSpPr>
        <p:spPr>
          <a:xfrm>
            <a:off x="591765" y="2436676"/>
            <a:ext cx="296381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ts val="1100"/>
              </a:lnSpc>
            </a:pPr>
            <a:r>
              <a:rPr lang="fr-FR" sz="1100" dirty="0">
                <a:solidFill>
                  <a:srgbClr val="E60000"/>
                </a:solidFill>
              </a:rPr>
              <a:t>Validation des objectifs « transport </a:t>
            </a:r>
            <a:r>
              <a:rPr lang="fr-FR" sz="1100" dirty="0" smtClean="0">
                <a:solidFill>
                  <a:srgbClr val="E60000"/>
                </a:solidFill>
              </a:rPr>
              <a:t>» et de </a:t>
            </a:r>
            <a:r>
              <a:rPr lang="fr-FR" sz="1100" dirty="0">
                <a:solidFill>
                  <a:srgbClr val="E60000"/>
                </a:solidFill>
              </a:rPr>
              <a:t>la méthode reposant sur des scénarios d’étude contrastés, à partir des scénarios de desserte « hauts » reprenant l’ensemble des attentes du territoire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-1872716" y="1304764"/>
            <a:ext cx="9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243" y="655352"/>
            <a:ext cx="4984843" cy="116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ccolade ouvrante 17"/>
          <p:cNvSpPr/>
          <p:nvPr/>
        </p:nvSpPr>
        <p:spPr bwMode="auto">
          <a:xfrm rot="16200000">
            <a:off x="3450501" y="753456"/>
            <a:ext cx="210150" cy="2032847"/>
          </a:xfrm>
          <a:prstGeom prst="leftBrace">
            <a:avLst>
              <a:gd name="adj1" fmla="val 8333"/>
              <a:gd name="adj2" fmla="val 53124"/>
            </a:avLst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076699" y="181750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2016</a:t>
            </a:r>
            <a:endParaRPr lang="fr-FR" sz="16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787512" y="181750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2015</a:t>
            </a:r>
            <a:endParaRPr lang="fr-FR" sz="1600" b="1" dirty="0"/>
          </a:p>
        </p:txBody>
      </p:sp>
      <p:cxnSp>
        <p:nvCxnSpPr>
          <p:cNvPr id="47" name="Connecteur droit 46"/>
          <p:cNvCxnSpPr>
            <a:stCxn id="18" idx="0"/>
          </p:cNvCxnSpPr>
          <p:nvPr/>
        </p:nvCxnSpPr>
        <p:spPr bwMode="auto">
          <a:xfrm flipH="1">
            <a:off x="179512" y="1664805"/>
            <a:ext cx="2359641" cy="168800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Connecteur droit 48"/>
          <p:cNvCxnSpPr>
            <a:stCxn id="18" idx="2"/>
          </p:cNvCxnSpPr>
          <p:nvPr/>
        </p:nvCxnSpPr>
        <p:spPr bwMode="auto">
          <a:xfrm>
            <a:off x="4572000" y="1664804"/>
            <a:ext cx="2556283" cy="2585555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4" name="ZoneTexte 53"/>
          <p:cNvSpPr txBox="1"/>
          <p:nvPr/>
        </p:nvSpPr>
        <p:spPr>
          <a:xfrm>
            <a:off x="1763688" y="2189908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juillet</a:t>
            </a:r>
            <a:endParaRPr lang="fr-FR" sz="1100" dirty="0"/>
          </a:p>
        </p:txBody>
      </p:sp>
      <p:sp>
        <p:nvSpPr>
          <p:cNvPr id="55" name="ZoneTexte 54"/>
          <p:cNvSpPr txBox="1"/>
          <p:nvPr/>
        </p:nvSpPr>
        <p:spPr>
          <a:xfrm>
            <a:off x="4714813" y="2168860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avril</a:t>
            </a:r>
            <a:endParaRPr lang="fr-FR" sz="1100" dirty="0"/>
          </a:p>
        </p:txBody>
      </p:sp>
      <p:sp>
        <p:nvSpPr>
          <p:cNvPr id="56" name="ZoneTexte 55"/>
          <p:cNvSpPr txBox="1"/>
          <p:nvPr/>
        </p:nvSpPr>
        <p:spPr>
          <a:xfrm>
            <a:off x="6012160" y="2180574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été</a:t>
            </a:r>
            <a:endParaRPr lang="fr-FR" sz="1100" dirty="0"/>
          </a:p>
        </p:txBody>
      </p:sp>
      <p:sp>
        <p:nvSpPr>
          <p:cNvPr id="30" name="Rectangle 29"/>
          <p:cNvSpPr/>
          <p:nvPr/>
        </p:nvSpPr>
        <p:spPr>
          <a:xfrm>
            <a:off x="2627784" y="4205937"/>
            <a:ext cx="496855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u="sng" spc="-50" dirty="0" smtClean="0">
                <a:solidFill>
                  <a:srgbClr val="000000"/>
                </a:solidFill>
              </a:rPr>
              <a:t>Construction de scénarios de desserte «</a:t>
            </a:r>
            <a:r>
              <a:rPr lang="fr-FR" sz="1150" u="sng" spc="-50" dirty="0">
                <a:solidFill>
                  <a:srgbClr val="000000"/>
                </a:solidFill>
              </a:rPr>
              <a:t> hauts » à l’horizon du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PROJET PRIORITAIRE </a:t>
            </a:r>
            <a:r>
              <a:rPr lang="fr-FR" sz="1150" u="sng" spc="-50" dirty="0" smtClean="0">
                <a:solidFill>
                  <a:srgbClr val="000000"/>
                </a:solidFill>
              </a:rPr>
              <a:t>: </a:t>
            </a:r>
            <a:endParaRPr lang="fr-FR" sz="1150" u="sng" spc="-50" dirty="0">
              <a:solidFill>
                <a:srgbClr val="000000"/>
              </a:solidFill>
            </a:endParaRPr>
          </a:p>
          <a:p>
            <a:pPr lvl="1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1150" kern="0" spc="-50" dirty="0"/>
              <a:t>-&gt; </a:t>
            </a:r>
            <a:r>
              <a:rPr lang="fr-FR" sz="1150" b="1" kern="0" spc="-50" dirty="0"/>
              <a:t>vérifier les capacités des sections prioritaires</a:t>
            </a:r>
            <a:r>
              <a:rPr lang="fr-FR" sz="1150" kern="0" spc="-50" dirty="0"/>
              <a:t> et évaluer les niveaux d’atteinte des objectifs « transport </a:t>
            </a:r>
            <a:r>
              <a:rPr lang="fr-FR" sz="1150" kern="0" spc="-50" dirty="0" smtClean="0"/>
              <a:t>» à </a:t>
            </a:r>
            <a:r>
              <a:rPr lang="fr-FR" sz="1150" kern="0" spc="-50" dirty="0"/>
              <a:t>cet horizon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562102" y="5051903"/>
            <a:ext cx="4150358" cy="753361"/>
          </a:xfrm>
          <a:prstGeom prst="rect">
            <a:avLst/>
          </a:prstGeom>
          <a:solidFill>
            <a:srgbClr val="FFE285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sp>
        <p:nvSpPr>
          <p:cNvPr id="32" name="Rectangle 31"/>
          <p:cNvSpPr/>
          <p:nvPr/>
        </p:nvSpPr>
        <p:spPr>
          <a:xfrm>
            <a:off x="4090324" y="5049180"/>
            <a:ext cx="4910168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fr-FR" sz="1150" u="sng" spc="-50" dirty="0">
                <a:solidFill>
                  <a:srgbClr val="000000"/>
                </a:solidFill>
              </a:rPr>
              <a:t>S</a:t>
            </a:r>
            <a:r>
              <a:rPr lang="fr-FR" sz="1150" u="sng" spc="-50" dirty="0" smtClean="0">
                <a:solidFill>
                  <a:srgbClr val="000000"/>
                </a:solidFill>
              </a:rPr>
              <a:t>cénarios de desserte « socles » aux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2 HORIZONS  </a:t>
            </a:r>
            <a:r>
              <a:rPr lang="fr-FR" sz="1150" u="sng" spc="-50" dirty="0" smtClean="0">
                <a:solidFill>
                  <a:srgbClr val="000000"/>
                </a:solidFill>
              </a:rPr>
              <a:t>: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fr-FR" sz="1150" kern="0" spc="-50" dirty="0" smtClean="0"/>
              <a:t>-&gt; </a:t>
            </a:r>
            <a:r>
              <a:rPr lang="fr-FR" sz="1150" b="1" kern="0" spc="-50" dirty="0"/>
              <a:t>préciser le programme </a:t>
            </a:r>
            <a:r>
              <a:rPr lang="fr-FR" sz="1150" kern="0" spc="-50" dirty="0" smtClean="0"/>
              <a:t>d’opérations </a:t>
            </a:r>
            <a:r>
              <a:rPr lang="fr-FR" sz="1150" kern="0" spc="-50" dirty="0"/>
              <a:t>et son </a:t>
            </a:r>
            <a:r>
              <a:rPr lang="fr-FR" sz="1150" b="1" kern="0" spc="-50" dirty="0"/>
              <a:t>phasage</a:t>
            </a:r>
          </a:p>
          <a:p>
            <a:pPr lvl="1" indent="0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  <a:buFont typeface="Wingdings" charset="0"/>
              <a:buNone/>
            </a:pPr>
            <a:r>
              <a:rPr lang="fr-FR" sz="1150" kern="0" spc="-50" dirty="0"/>
              <a:t> -&gt; rechercher un </a:t>
            </a:r>
            <a:r>
              <a:rPr lang="fr-FR" sz="1150" b="1" kern="0" spc="-50" dirty="0"/>
              <a:t>équilibre socio-économique</a:t>
            </a:r>
          </a:p>
          <a:p>
            <a:pPr lvl="1" indent="0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  <a:buFont typeface="Wingdings" charset="0"/>
              <a:buNone/>
            </a:pPr>
            <a:endParaRPr lang="fr-FR" sz="1100" kern="0" spc="-50" dirty="0"/>
          </a:p>
        </p:txBody>
      </p:sp>
    </p:spTree>
    <p:extLst>
      <p:ext uri="{BB962C8B-B14F-4D97-AF65-F5344CB8AC3E}">
        <p14:creationId xmlns:p14="http://schemas.microsoft.com/office/powerpoint/2010/main" val="1363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3" grpId="0"/>
      <p:bldP spid="3" grpId="0"/>
      <p:bldP spid="6" grpId="0" animBg="1"/>
      <p:bldP spid="27" grpId="0" animBg="1"/>
      <p:bldP spid="28" grpId="0" animBg="1"/>
      <p:bldP spid="29" grpId="0" animBg="1"/>
      <p:bldP spid="34" grpId="0"/>
      <p:bldP spid="36" grpId="0"/>
      <p:bldP spid="37" grpId="0"/>
      <p:bldP spid="38" grpId="0"/>
      <p:bldP spid="18" grpId="0" animBg="1"/>
      <p:bldP spid="22" grpId="0"/>
      <p:bldP spid="21" grpId="0"/>
      <p:bldP spid="54" grpId="0"/>
      <p:bldP spid="55" grpId="0"/>
      <p:bldP spid="56" grpId="0"/>
      <p:bldP spid="30" grpId="0"/>
      <p:bldP spid="16" grpId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Démarche des ateliers fonctionnalités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auto">
          <a:xfrm>
            <a:off x="179512" y="2132856"/>
            <a:ext cx="5024980" cy="897552"/>
          </a:xfrm>
          <a:prstGeom prst="rect">
            <a:avLst/>
          </a:prstGeom>
          <a:solidFill>
            <a:srgbClr val="FFC61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062540" y="2960948"/>
            <a:ext cx="4425784" cy="819482"/>
          </a:xfrm>
          <a:prstGeom prst="rect">
            <a:avLst/>
          </a:prstGeom>
          <a:solidFill>
            <a:srgbClr val="FFD85B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>
            <a:off x="683568" y="1010981"/>
            <a:ext cx="813690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>
            <a:off x="8136396" y="902969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Rectangle 22"/>
          <p:cNvSpPr/>
          <p:nvPr/>
        </p:nvSpPr>
        <p:spPr bwMode="auto">
          <a:xfrm>
            <a:off x="7249740" y="692696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5" name="Connecteur droit 24"/>
          <p:cNvCxnSpPr/>
          <p:nvPr/>
        </p:nvCxnSpPr>
        <p:spPr bwMode="auto">
          <a:xfrm>
            <a:off x="3347864" y="902969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-216532" y="2132856"/>
            <a:ext cx="5575930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u="sng" spc="-50" dirty="0" smtClean="0">
                <a:solidFill>
                  <a:srgbClr val="000000"/>
                </a:solidFill>
              </a:rPr>
              <a:t>Construction de scénarios de desserte «</a:t>
            </a:r>
            <a:r>
              <a:rPr lang="fr-FR" sz="1150" u="sng" spc="-50" dirty="0">
                <a:solidFill>
                  <a:srgbClr val="000000"/>
                </a:solidFill>
              </a:rPr>
              <a:t> hauts » à l’horizon </a:t>
            </a:r>
            <a:r>
              <a:rPr lang="fr-FR" sz="1150" u="sng" spc="-50" dirty="0" smtClean="0">
                <a:solidFill>
                  <a:srgbClr val="000000"/>
                </a:solidFill>
              </a:rPr>
              <a:t>du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PROJET CIBLE :</a:t>
            </a: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kern="0" spc="-50" dirty="0" smtClean="0"/>
              <a:t>-&gt; détermination d’une </a:t>
            </a:r>
            <a:r>
              <a:rPr lang="fr-FR" sz="1150" b="1" kern="0" spc="-50" dirty="0" smtClean="0"/>
              <a:t>vision à long terme des infrastructures et aménagements de capacité du réseau </a:t>
            </a: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kern="0" spc="-50" dirty="0" smtClean="0"/>
              <a:t>-&gt; </a:t>
            </a:r>
            <a:r>
              <a:rPr lang="fr-FR" sz="1150" kern="0" spc="-50" dirty="0"/>
              <a:t>évaluation des </a:t>
            </a:r>
            <a:r>
              <a:rPr lang="fr-FR" sz="1150" b="1" kern="0" spc="-50" dirty="0"/>
              <a:t>niveaux d’atteinte des objectifs « transport »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5240" y="2924422"/>
            <a:ext cx="1620365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  <a:buFont typeface="Wingdings" charset="0"/>
              <a:buNone/>
            </a:pPr>
            <a:endParaRPr lang="fr-FR" sz="1000" kern="0" dirty="0">
              <a:solidFill>
                <a:srgbClr val="E60000"/>
              </a:solidFill>
            </a:endParaRP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>
              <a:solidFill>
                <a:srgbClr val="E60000"/>
              </a:solidFill>
            </a:endParaRPr>
          </a:p>
        </p:txBody>
      </p:sp>
      <p:sp>
        <p:nvSpPr>
          <p:cNvPr id="6" name="Losange 5"/>
          <p:cNvSpPr/>
          <p:nvPr/>
        </p:nvSpPr>
        <p:spPr bwMode="auto">
          <a:xfrm>
            <a:off x="1876154" y="1077713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Losange 26"/>
          <p:cNvSpPr/>
          <p:nvPr/>
        </p:nvSpPr>
        <p:spPr bwMode="auto">
          <a:xfrm>
            <a:off x="4824028" y="1077713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Losange 27"/>
          <p:cNvSpPr/>
          <p:nvPr/>
        </p:nvSpPr>
        <p:spPr bwMode="auto">
          <a:xfrm>
            <a:off x="6093606" y="1077713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8028384" y="1064574"/>
            <a:ext cx="216024" cy="306374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324661" y="1542877"/>
            <a:ext cx="11114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>
                <a:solidFill>
                  <a:srgbClr val="E60000"/>
                </a:solidFill>
              </a:rPr>
              <a:t>Scénario gare de </a:t>
            </a:r>
            <a:r>
              <a:rPr lang="fr-FR" sz="1100" dirty="0" smtClean="0">
                <a:solidFill>
                  <a:srgbClr val="E60000"/>
                </a:solidFill>
              </a:rPr>
              <a:t>Nanterre</a:t>
            </a:r>
            <a:endParaRPr lang="fr-FR" sz="1100" dirty="0"/>
          </a:p>
        </p:txBody>
      </p:sp>
      <p:sp>
        <p:nvSpPr>
          <p:cNvPr id="36" name="ZoneTexte 35"/>
          <p:cNvSpPr txBox="1"/>
          <p:nvPr/>
        </p:nvSpPr>
        <p:spPr>
          <a:xfrm>
            <a:off x="5527393" y="1458238"/>
            <a:ext cx="1557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Scénarios de projet</a:t>
            </a:r>
          </a:p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(cohérence ZP / infra / </a:t>
            </a:r>
            <a:r>
              <a:rPr lang="fr-FR" sz="1100" dirty="0">
                <a:solidFill>
                  <a:srgbClr val="E60000"/>
                </a:solidFill>
              </a:rPr>
              <a:t>d</a:t>
            </a:r>
            <a:r>
              <a:rPr lang="fr-FR" sz="1100" dirty="0" smtClean="0">
                <a:solidFill>
                  <a:srgbClr val="E60000"/>
                </a:solidFill>
              </a:rPr>
              <a:t>essertes)</a:t>
            </a:r>
            <a:endParaRPr lang="fr-FR" sz="1100" dirty="0"/>
          </a:p>
        </p:txBody>
      </p:sp>
      <p:sp>
        <p:nvSpPr>
          <p:cNvPr id="37" name="ZoneTexte 36"/>
          <p:cNvSpPr txBox="1"/>
          <p:nvPr/>
        </p:nvSpPr>
        <p:spPr>
          <a:xfrm>
            <a:off x="7246545" y="1458238"/>
            <a:ext cx="17539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100" dirty="0" smtClean="0">
                <a:solidFill>
                  <a:srgbClr val="E60000"/>
                </a:solidFill>
              </a:rPr>
              <a:t>1 ZP par section prioritaire et scénarios de desserte associés</a:t>
            </a:r>
            <a:endParaRPr lang="fr-FR" sz="1100" dirty="0"/>
          </a:p>
        </p:txBody>
      </p:sp>
      <p:sp>
        <p:nvSpPr>
          <p:cNvPr id="38" name="ZoneTexte 37"/>
          <p:cNvSpPr txBox="1"/>
          <p:nvPr/>
        </p:nvSpPr>
        <p:spPr>
          <a:xfrm>
            <a:off x="591765" y="1359493"/>
            <a:ext cx="296381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ts val="1100"/>
              </a:lnSpc>
            </a:pPr>
            <a:r>
              <a:rPr lang="fr-FR" sz="1100" dirty="0">
                <a:solidFill>
                  <a:srgbClr val="E60000"/>
                </a:solidFill>
              </a:rPr>
              <a:t>Validation des objectifs « transport </a:t>
            </a:r>
            <a:r>
              <a:rPr lang="fr-FR" sz="1100" dirty="0" smtClean="0">
                <a:solidFill>
                  <a:srgbClr val="E60000"/>
                </a:solidFill>
              </a:rPr>
              <a:t>» et de </a:t>
            </a:r>
            <a:r>
              <a:rPr lang="fr-FR" sz="1100" dirty="0">
                <a:solidFill>
                  <a:srgbClr val="E60000"/>
                </a:solidFill>
              </a:rPr>
              <a:t>la méthode reposant sur des scénarios d’étude contrastés, à partir des scénarios de desserte « hauts » reprenant l’ensemble des attentes du territoire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4076699" y="740325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2016</a:t>
            </a:r>
            <a:endParaRPr lang="fr-FR" sz="16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787512" y="740325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2015</a:t>
            </a:r>
            <a:endParaRPr lang="fr-FR" sz="1600" b="1" dirty="0"/>
          </a:p>
        </p:txBody>
      </p:sp>
      <p:sp>
        <p:nvSpPr>
          <p:cNvPr id="54" name="ZoneTexte 53"/>
          <p:cNvSpPr txBox="1"/>
          <p:nvPr/>
        </p:nvSpPr>
        <p:spPr>
          <a:xfrm>
            <a:off x="1763688" y="1112725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juillet</a:t>
            </a:r>
            <a:endParaRPr lang="fr-FR" sz="1100" dirty="0"/>
          </a:p>
        </p:txBody>
      </p:sp>
      <p:sp>
        <p:nvSpPr>
          <p:cNvPr id="55" name="ZoneTexte 54"/>
          <p:cNvSpPr txBox="1"/>
          <p:nvPr/>
        </p:nvSpPr>
        <p:spPr>
          <a:xfrm>
            <a:off x="4714813" y="1091677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avril</a:t>
            </a:r>
            <a:endParaRPr lang="fr-FR" sz="1100" dirty="0"/>
          </a:p>
        </p:txBody>
      </p:sp>
      <p:sp>
        <p:nvSpPr>
          <p:cNvPr id="56" name="ZoneTexte 55"/>
          <p:cNvSpPr txBox="1"/>
          <p:nvPr/>
        </p:nvSpPr>
        <p:spPr>
          <a:xfrm>
            <a:off x="6012160" y="1103391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été</a:t>
            </a:r>
            <a:endParaRPr lang="fr-FR" sz="1100" dirty="0"/>
          </a:p>
        </p:txBody>
      </p:sp>
      <p:sp>
        <p:nvSpPr>
          <p:cNvPr id="30" name="Rectangle 29"/>
          <p:cNvSpPr/>
          <p:nvPr/>
        </p:nvSpPr>
        <p:spPr>
          <a:xfrm>
            <a:off x="2627784" y="2924944"/>
            <a:ext cx="496855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150" u="sng" spc="-50" dirty="0" smtClean="0">
                <a:solidFill>
                  <a:srgbClr val="000000"/>
                </a:solidFill>
              </a:rPr>
              <a:t>Construction de scénarios de desserte «</a:t>
            </a:r>
            <a:r>
              <a:rPr lang="fr-FR" sz="1150" u="sng" spc="-50" dirty="0">
                <a:solidFill>
                  <a:srgbClr val="000000"/>
                </a:solidFill>
              </a:rPr>
              <a:t> hauts » à l’horizon du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PROJET PRIORITAIRE </a:t>
            </a:r>
            <a:r>
              <a:rPr lang="fr-FR" sz="1150" u="sng" spc="-50" dirty="0" smtClean="0">
                <a:solidFill>
                  <a:srgbClr val="000000"/>
                </a:solidFill>
              </a:rPr>
              <a:t>: </a:t>
            </a:r>
            <a:endParaRPr lang="fr-FR" sz="1150" u="sng" spc="-50" dirty="0">
              <a:solidFill>
                <a:srgbClr val="000000"/>
              </a:solidFill>
            </a:endParaRPr>
          </a:p>
          <a:p>
            <a:pPr lvl="1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1150" kern="0" spc="-50" dirty="0"/>
              <a:t>-&gt; </a:t>
            </a:r>
            <a:r>
              <a:rPr lang="fr-FR" sz="1150" b="1" kern="0" spc="-50" dirty="0"/>
              <a:t>vérifier les capacités des sections prioritaires</a:t>
            </a:r>
            <a:r>
              <a:rPr lang="fr-FR" sz="1150" kern="0" spc="-50" dirty="0"/>
              <a:t> et évaluer les niveaux d’atteinte des objectifs « transport </a:t>
            </a:r>
            <a:r>
              <a:rPr lang="fr-FR" sz="1150" kern="0" spc="-50" dirty="0" smtClean="0"/>
              <a:t>» à </a:t>
            </a:r>
            <a:r>
              <a:rPr lang="fr-FR" sz="1150" kern="0" spc="-50" dirty="0"/>
              <a:t>cet horizon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562102" y="3753036"/>
            <a:ext cx="4150358" cy="753361"/>
          </a:xfrm>
          <a:prstGeom prst="rect">
            <a:avLst/>
          </a:prstGeom>
          <a:solidFill>
            <a:srgbClr val="FFE285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000" kern="0" dirty="0"/>
          </a:p>
        </p:txBody>
      </p:sp>
      <p:sp>
        <p:nvSpPr>
          <p:cNvPr id="32" name="Rectangle 31"/>
          <p:cNvSpPr/>
          <p:nvPr/>
        </p:nvSpPr>
        <p:spPr>
          <a:xfrm>
            <a:off x="4090324" y="3753036"/>
            <a:ext cx="4910168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fr-FR" sz="1150" u="sng" spc="-50" dirty="0">
                <a:solidFill>
                  <a:srgbClr val="000000"/>
                </a:solidFill>
              </a:rPr>
              <a:t>S</a:t>
            </a:r>
            <a:r>
              <a:rPr lang="fr-FR" sz="1150" u="sng" spc="-50" dirty="0" smtClean="0">
                <a:solidFill>
                  <a:srgbClr val="000000"/>
                </a:solidFill>
              </a:rPr>
              <a:t>cénarios de desserte « socles » aux </a:t>
            </a:r>
            <a:r>
              <a:rPr lang="fr-FR" sz="1150" b="1" u="sng" spc="-50" dirty="0" smtClean="0">
                <a:solidFill>
                  <a:srgbClr val="000000"/>
                </a:solidFill>
              </a:rPr>
              <a:t>2 HORIZONS  </a:t>
            </a:r>
            <a:r>
              <a:rPr lang="fr-FR" sz="1150" u="sng" spc="-50" dirty="0" smtClean="0">
                <a:solidFill>
                  <a:srgbClr val="000000"/>
                </a:solidFill>
              </a:rPr>
              <a:t>: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fr-FR" sz="1150" kern="0" spc="-50" dirty="0" smtClean="0"/>
              <a:t>-&gt; </a:t>
            </a:r>
            <a:r>
              <a:rPr lang="fr-FR" sz="1150" b="1" kern="0" spc="-50" dirty="0"/>
              <a:t>préciser le programme </a:t>
            </a:r>
            <a:r>
              <a:rPr lang="fr-FR" sz="1150" kern="0" spc="-50" dirty="0" smtClean="0"/>
              <a:t>d’opérations </a:t>
            </a:r>
            <a:r>
              <a:rPr lang="fr-FR" sz="1150" kern="0" spc="-50" dirty="0"/>
              <a:t>et son </a:t>
            </a:r>
            <a:r>
              <a:rPr lang="fr-FR" sz="1150" b="1" kern="0" spc="-50" dirty="0"/>
              <a:t>phasage</a:t>
            </a:r>
          </a:p>
          <a:p>
            <a:pPr lvl="1" indent="0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  <a:buFont typeface="Wingdings" charset="0"/>
              <a:buNone/>
            </a:pPr>
            <a:r>
              <a:rPr lang="fr-FR" sz="1150" kern="0" spc="-50" dirty="0"/>
              <a:t> -&gt; rechercher un </a:t>
            </a:r>
            <a:r>
              <a:rPr lang="fr-FR" sz="1150" b="1" kern="0" spc="-50" dirty="0"/>
              <a:t>équilibre socio-économique</a:t>
            </a:r>
          </a:p>
          <a:p>
            <a:pPr lvl="1" indent="0">
              <a:lnSpc>
                <a:spcPts val="1300"/>
              </a:lnSpc>
              <a:spcBef>
                <a:spcPts val="200"/>
              </a:spcBef>
              <a:spcAft>
                <a:spcPts val="200"/>
              </a:spcAft>
              <a:buFont typeface="Wingdings" charset="0"/>
              <a:buNone/>
            </a:pPr>
            <a:endParaRPr lang="fr-FR" sz="1100" kern="0" spc="-50" dirty="0"/>
          </a:p>
        </p:txBody>
      </p:sp>
      <p:sp>
        <p:nvSpPr>
          <p:cNvPr id="35" name="Espace réservé du numéro de diapositive 3"/>
          <p:cNvSpPr txBox="1">
            <a:spLocks/>
          </p:cNvSpPr>
          <p:nvPr/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fld id="{ECAE6C29-2596-464B-AFE2-CA9F52983E6E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59" name="Rectangle 58"/>
          <p:cNvSpPr/>
          <p:nvPr/>
        </p:nvSpPr>
        <p:spPr bwMode="auto">
          <a:xfrm>
            <a:off x="423159" y="4445012"/>
            <a:ext cx="8019546" cy="2365642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60" name="Tableau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688288"/>
              </p:ext>
            </p:extLst>
          </p:nvPr>
        </p:nvGraphicFramePr>
        <p:xfrm>
          <a:off x="629837" y="4794429"/>
          <a:ext cx="1584176" cy="120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</a:tblGrid>
              <a:tr h="900100">
                <a:tc>
                  <a:txBody>
                    <a:bodyPr/>
                    <a:lstStyle/>
                    <a:p>
                      <a:pPr algn="ctr"/>
                      <a:r>
                        <a:rPr lang="fr-FR" sz="1000" u="none" dirty="0" smtClean="0">
                          <a:solidFill>
                            <a:schemeClr val="bg1"/>
                          </a:solidFill>
                        </a:rPr>
                        <a:t>ATELIER 1</a:t>
                      </a:r>
                    </a:p>
                    <a:p>
                      <a:pPr algn="ctr"/>
                      <a:endParaRPr lang="fr-FR" sz="1000" u="none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 smtClean="0">
                          <a:solidFill>
                            <a:schemeClr val="bg1"/>
                          </a:solidFill>
                        </a:rPr>
                        <a:t>Introduction de la </a:t>
                      </a:r>
                      <a:r>
                        <a:rPr lang="fr-FR" sz="1000" b="0" baseline="0" dirty="0" smtClean="0">
                          <a:solidFill>
                            <a:schemeClr val="bg1"/>
                          </a:solidFill>
                        </a:rPr>
                        <a:t>vague d’atelier</a:t>
                      </a:r>
                    </a:p>
                  </a:txBody>
                  <a:tcPr/>
                </a:tc>
              </a:tr>
              <a:tr h="308332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8 octobre 2015</a:t>
                      </a:r>
                      <a:endParaRPr lang="fr-FR" sz="1100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1" name="Tableau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537642"/>
              </p:ext>
            </p:extLst>
          </p:nvPr>
        </p:nvGraphicFramePr>
        <p:xfrm>
          <a:off x="2870627" y="4795001"/>
          <a:ext cx="1551512" cy="1172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512"/>
              </a:tblGrid>
              <a:tr h="899528">
                <a:tc>
                  <a:txBody>
                    <a:bodyPr/>
                    <a:lstStyle/>
                    <a:p>
                      <a:pPr algn="ctr"/>
                      <a:r>
                        <a:rPr lang="fr-FR" sz="1000" u="none" dirty="0" smtClean="0">
                          <a:solidFill>
                            <a:schemeClr val="bg1"/>
                          </a:solidFill>
                        </a:rPr>
                        <a:t>ATELIER 2</a:t>
                      </a:r>
                    </a:p>
                    <a:p>
                      <a:pPr algn="ctr"/>
                      <a:r>
                        <a:rPr lang="fr-FR" sz="1000" b="0" dirty="0" smtClean="0">
                          <a:solidFill>
                            <a:schemeClr val="bg1"/>
                          </a:solidFill>
                        </a:rPr>
                        <a:t>Premières analyses des scénarios « hauts » PROJET CIBLE</a:t>
                      </a:r>
                    </a:p>
                  </a:txBody>
                  <a:tcPr/>
                </a:tc>
              </a:tr>
              <a:tr h="2733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dirty="0" smtClean="0">
                          <a:solidFill>
                            <a:schemeClr val="tx1"/>
                          </a:solidFill>
                        </a:rPr>
                        <a:t>24 novembre 2015</a:t>
                      </a:r>
                      <a:endParaRPr lang="fr-FR" sz="11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2" name="Tableau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268210"/>
              </p:ext>
            </p:extLst>
          </p:nvPr>
        </p:nvGraphicFramePr>
        <p:xfrm>
          <a:off x="5094333" y="4809789"/>
          <a:ext cx="3261273" cy="1106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273"/>
              </a:tblGrid>
              <a:tr h="828092">
                <a:tc>
                  <a:txBody>
                    <a:bodyPr/>
                    <a:lstStyle/>
                    <a:p>
                      <a:pPr algn="ctr"/>
                      <a:r>
                        <a:rPr lang="fr-FR" sz="1000" u="none" dirty="0" smtClean="0">
                          <a:solidFill>
                            <a:schemeClr val="bg1"/>
                          </a:solidFill>
                        </a:rPr>
                        <a:t>ATELIER 3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Evaluations des scénarios « hauts » PROJET CIBLE</a:t>
                      </a:r>
                      <a:r>
                        <a:rPr lang="fr-FR" sz="1000" b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Partage des hypothèses de scénarios de desserte à l’horizon du  PROJET PRIORITAIRE</a:t>
                      </a:r>
                      <a:endParaRPr lang="fr-FR" sz="900" b="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7836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février 2016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" name="AutoShape 2"/>
          <p:cNvSpPr>
            <a:spLocks noChangeArrowheads="1"/>
          </p:cNvSpPr>
          <p:nvPr/>
        </p:nvSpPr>
        <p:spPr bwMode="auto">
          <a:xfrm>
            <a:off x="2255377" y="5119925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50"/>
          </a:p>
        </p:txBody>
      </p:sp>
      <p:sp>
        <p:nvSpPr>
          <p:cNvPr id="64" name="Rectangle 63"/>
          <p:cNvSpPr/>
          <p:nvPr/>
        </p:nvSpPr>
        <p:spPr>
          <a:xfrm>
            <a:off x="2004207" y="6153508"/>
            <a:ext cx="3924436" cy="553998"/>
          </a:xfrm>
          <a:prstGeom prst="rect">
            <a:avLst/>
          </a:prstGeom>
          <a:solidFill>
            <a:srgbClr val="FECACA"/>
          </a:solidFill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/>
              <a:t>COMITE DE PILOTAGE </a:t>
            </a:r>
            <a:r>
              <a:rPr lang="fr-FR" sz="1000" dirty="0"/>
              <a:t> - Avril 2016</a:t>
            </a:r>
          </a:p>
          <a:p>
            <a:pPr algn="ctr"/>
            <a:r>
              <a:rPr lang="fr-FR" sz="1000" dirty="0" smtClean="0"/>
              <a:t>Scénarios horizon cible </a:t>
            </a:r>
            <a:r>
              <a:rPr lang="fr-FR" sz="1000" dirty="0"/>
              <a:t>à </a:t>
            </a:r>
            <a:r>
              <a:rPr lang="fr-FR" sz="1000" dirty="0" smtClean="0"/>
              <a:t>approfondir </a:t>
            </a:r>
            <a:r>
              <a:rPr lang="fr-FR" sz="1000" dirty="0"/>
              <a:t>(Nanterre) et scénarios </a:t>
            </a:r>
            <a:r>
              <a:rPr lang="fr-FR" sz="1000" dirty="0" smtClean="0"/>
              <a:t>horizon prioritaires à </a:t>
            </a:r>
            <a:r>
              <a:rPr lang="fr-FR" sz="1000" dirty="0"/>
              <a:t>mettre à </a:t>
            </a:r>
            <a:r>
              <a:rPr lang="fr-FR" sz="1000" dirty="0" smtClean="0"/>
              <a:t>l’étude</a:t>
            </a:r>
            <a:endParaRPr lang="fr-FR" sz="1000" dirty="0"/>
          </a:p>
        </p:txBody>
      </p:sp>
      <p:sp>
        <p:nvSpPr>
          <p:cNvPr id="65" name="AutoShape 2"/>
          <p:cNvSpPr>
            <a:spLocks noChangeArrowheads="1"/>
          </p:cNvSpPr>
          <p:nvPr/>
        </p:nvSpPr>
        <p:spPr bwMode="auto">
          <a:xfrm>
            <a:off x="1255633" y="6270593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ECAC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50"/>
          </a:p>
        </p:txBody>
      </p:sp>
      <p:sp>
        <p:nvSpPr>
          <p:cNvPr id="66" name="AutoShape 2"/>
          <p:cNvSpPr>
            <a:spLocks noChangeArrowheads="1"/>
          </p:cNvSpPr>
          <p:nvPr/>
        </p:nvSpPr>
        <p:spPr bwMode="auto">
          <a:xfrm>
            <a:off x="4463680" y="5136830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50"/>
          </a:p>
        </p:txBody>
      </p:sp>
      <p:sp>
        <p:nvSpPr>
          <p:cNvPr id="67" name="AutoShape 2"/>
          <p:cNvSpPr>
            <a:spLocks noChangeArrowheads="1"/>
          </p:cNvSpPr>
          <p:nvPr/>
        </p:nvSpPr>
        <p:spPr bwMode="auto">
          <a:xfrm>
            <a:off x="5994433" y="6270593"/>
            <a:ext cx="581025" cy="2571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ECAC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50"/>
          </a:p>
        </p:txBody>
      </p:sp>
      <p:sp>
        <p:nvSpPr>
          <p:cNvPr id="68" name="Espace réservé du contenu 2"/>
          <p:cNvSpPr txBox="1">
            <a:spLocks/>
          </p:cNvSpPr>
          <p:nvPr/>
        </p:nvSpPr>
        <p:spPr bwMode="gray">
          <a:xfrm>
            <a:off x="521825" y="4506397"/>
            <a:ext cx="8192701" cy="28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400" b="1" kern="0" dirty="0" smtClean="0">
                <a:solidFill>
                  <a:schemeClr val="accent1"/>
                </a:solidFill>
              </a:rPr>
              <a:t>Objectifs et démarche de la présente vague d’ateliers</a:t>
            </a:r>
            <a:endParaRPr lang="fr-FR" sz="1400" dirty="0" smtClean="0"/>
          </a:p>
        </p:txBody>
      </p:sp>
      <p:sp>
        <p:nvSpPr>
          <p:cNvPr id="2" name="Ellipse 1"/>
          <p:cNvSpPr/>
          <p:nvPr/>
        </p:nvSpPr>
        <p:spPr bwMode="auto">
          <a:xfrm>
            <a:off x="2915816" y="1880828"/>
            <a:ext cx="2443582" cy="2026846"/>
          </a:xfrm>
          <a:prstGeom prst="ellipse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69" name="Connecteur droit avec flèche 68"/>
          <p:cNvCxnSpPr/>
          <p:nvPr/>
        </p:nvCxnSpPr>
        <p:spPr bwMode="auto">
          <a:xfrm>
            <a:off x="4076699" y="3898572"/>
            <a:ext cx="0" cy="54644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5419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 animBg="1"/>
      <p:bldP spid="16" grpId="0" animBg="1"/>
      <p:bldP spid="35" grpId="0"/>
      <p:bldP spid="59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10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388424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lvl="1" indent="-342900">
              <a:defRPr/>
            </a:pPr>
            <a:r>
              <a:rPr lang="fr-FR" sz="4800" dirty="0" smtClean="0"/>
              <a:t>	</a:t>
            </a:r>
            <a:r>
              <a:rPr lang="fr-FR" sz="4800" dirty="0"/>
              <a:t>Analyse des </a:t>
            </a:r>
            <a:r>
              <a:rPr lang="fr-FR" sz="4800" dirty="0" smtClean="0"/>
              <a:t>besoins d’infrastructures et d’aménagements </a:t>
            </a:r>
            <a:r>
              <a:rPr lang="fr-FR" sz="4800" dirty="0"/>
              <a:t>du réseau </a:t>
            </a:r>
            <a:r>
              <a:rPr lang="fr-FR" sz="4800" dirty="0" smtClean="0"/>
              <a:t>au regard des scénarios de desserte « hauts »</a:t>
            </a:r>
            <a:br>
              <a:rPr lang="fr-FR" sz="4800" dirty="0" smtClean="0"/>
            </a:br>
            <a:endParaRPr lang="fr-FR" sz="4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n°2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 bwMode="auto">
          <a:xfrm>
            <a:off x="0" y="838200"/>
            <a:ext cx="9144000" cy="58296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17584" r="32476" b="11367"/>
          <a:stretch/>
        </p:blipFill>
        <p:spPr bwMode="auto">
          <a:xfrm>
            <a:off x="287524" y="1377136"/>
            <a:ext cx="8316000" cy="529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rme libre 2"/>
          <p:cNvSpPr/>
          <p:nvPr/>
        </p:nvSpPr>
        <p:spPr bwMode="auto">
          <a:xfrm>
            <a:off x="4762500" y="3048918"/>
            <a:ext cx="2362200" cy="1441450"/>
          </a:xfrm>
          <a:custGeom>
            <a:avLst/>
            <a:gdLst>
              <a:gd name="connsiteX0" fmla="*/ 2241550 w 2241550"/>
              <a:gd name="connsiteY0" fmla="*/ 1416050 h 1441450"/>
              <a:gd name="connsiteX1" fmla="*/ 1905000 w 2241550"/>
              <a:gd name="connsiteY1" fmla="*/ 1441450 h 1441450"/>
              <a:gd name="connsiteX2" fmla="*/ 1581150 w 2241550"/>
              <a:gd name="connsiteY2" fmla="*/ 1416050 h 1441450"/>
              <a:gd name="connsiteX3" fmla="*/ 1206500 w 2241550"/>
              <a:gd name="connsiteY3" fmla="*/ 1339850 h 1441450"/>
              <a:gd name="connsiteX4" fmla="*/ 381000 w 2241550"/>
              <a:gd name="connsiteY4" fmla="*/ 1016000 h 1441450"/>
              <a:gd name="connsiteX5" fmla="*/ 0 w 2241550"/>
              <a:gd name="connsiteY5" fmla="*/ 0 h 1441450"/>
              <a:gd name="connsiteX0" fmla="*/ 2362200 w 2362200"/>
              <a:gd name="connsiteY0" fmla="*/ 1416050 h 1441450"/>
              <a:gd name="connsiteX1" fmla="*/ 2025650 w 2362200"/>
              <a:gd name="connsiteY1" fmla="*/ 1441450 h 1441450"/>
              <a:gd name="connsiteX2" fmla="*/ 1701800 w 2362200"/>
              <a:gd name="connsiteY2" fmla="*/ 1416050 h 1441450"/>
              <a:gd name="connsiteX3" fmla="*/ 1327150 w 2362200"/>
              <a:gd name="connsiteY3" fmla="*/ 1339850 h 1441450"/>
              <a:gd name="connsiteX4" fmla="*/ 0 w 2362200"/>
              <a:gd name="connsiteY4" fmla="*/ 787400 h 1441450"/>
              <a:gd name="connsiteX5" fmla="*/ 120650 w 2362200"/>
              <a:gd name="connsiteY5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1441450">
                <a:moveTo>
                  <a:pt x="2362200" y="1416050"/>
                </a:moveTo>
                <a:lnTo>
                  <a:pt x="2025650" y="1441450"/>
                </a:lnTo>
                <a:lnTo>
                  <a:pt x="1701800" y="1416050"/>
                </a:lnTo>
                <a:lnTo>
                  <a:pt x="1327150" y="1339850"/>
                </a:lnTo>
                <a:lnTo>
                  <a:pt x="0" y="787400"/>
                </a:lnTo>
                <a:lnTo>
                  <a:pt x="12065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orme libre 12"/>
          <p:cNvSpPr/>
          <p:nvPr/>
        </p:nvSpPr>
        <p:spPr bwMode="auto">
          <a:xfrm>
            <a:off x="5285196" y="4111588"/>
            <a:ext cx="114896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orme libre 15"/>
          <p:cNvSpPr/>
          <p:nvPr/>
        </p:nvSpPr>
        <p:spPr bwMode="auto">
          <a:xfrm flipH="1" flipV="1">
            <a:off x="6121398" y="4328443"/>
            <a:ext cx="155576" cy="66674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Ellipse 16"/>
          <p:cNvSpPr>
            <a:spLocks noChangeAspect="1"/>
          </p:cNvSpPr>
          <p:nvPr/>
        </p:nvSpPr>
        <p:spPr>
          <a:xfrm>
            <a:off x="7038778" y="4411464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18" name="Ellipse 17"/>
          <p:cNvSpPr>
            <a:spLocks noChangeAspect="1"/>
          </p:cNvSpPr>
          <p:nvPr/>
        </p:nvSpPr>
        <p:spPr>
          <a:xfrm>
            <a:off x="6787390" y="4375472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/>
              <a:t>Projet cible (après 2030)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7" name="Forme libre 6"/>
          <p:cNvSpPr/>
          <p:nvPr/>
        </p:nvSpPr>
        <p:spPr bwMode="auto">
          <a:xfrm>
            <a:off x="4139952" y="3842668"/>
            <a:ext cx="616198" cy="3365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Forme libre 7"/>
          <p:cNvSpPr/>
          <p:nvPr/>
        </p:nvSpPr>
        <p:spPr bwMode="auto">
          <a:xfrm>
            <a:off x="3883025" y="2790106"/>
            <a:ext cx="701675" cy="133350"/>
          </a:xfrm>
          <a:custGeom>
            <a:avLst/>
            <a:gdLst>
              <a:gd name="connsiteX0" fmla="*/ 701675 w 701675"/>
              <a:gd name="connsiteY0" fmla="*/ 3175 h 133350"/>
              <a:gd name="connsiteX1" fmla="*/ 577850 w 701675"/>
              <a:gd name="connsiteY1" fmla="*/ 133350 h 133350"/>
              <a:gd name="connsiteX2" fmla="*/ 88900 w 701675"/>
              <a:gd name="connsiteY2" fmla="*/ 123825 h 133350"/>
              <a:gd name="connsiteX3" fmla="*/ 0 w 701675"/>
              <a:gd name="connsiteY3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675" h="133350">
                <a:moveTo>
                  <a:pt x="701675" y="3175"/>
                </a:moveTo>
                <a:lnTo>
                  <a:pt x="577850" y="133350"/>
                </a:lnTo>
                <a:lnTo>
                  <a:pt x="88900" y="123825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orme libre 14"/>
          <p:cNvSpPr/>
          <p:nvPr/>
        </p:nvSpPr>
        <p:spPr bwMode="auto">
          <a:xfrm flipH="1">
            <a:off x="6482152" y="4370214"/>
            <a:ext cx="45719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Ellipse 18"/>
          <p:cNvSpPr>
            <a:spLocks noChangeAspect="1"/>
          </p:cNvSpPr>
          <p:nvPr/>
        </p:nvSpPr>
        <p:spPr>
          <a:xfrm>
            <a:off x="5324525" y="4022504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0" name="Ellipse 19"/>
          <p:cNvSpPr>
            <a:spLocks noChangeAspect="1"/>
          </p:cNvSpPr>
          <p:nvPr/>
        </p:nvSpPr>
        <p:spPr>
          <a:xfrm>
            <a:off x="4772549" y="3319500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1" name="Ellipse 20"/>
          <p:cNvSpPr>
            <a:spLocks noChangeAspect="1"/>
          </p:cNvSpPr>
          <p:nvPr/>
        </p:nvSpPr>
        <p:spPr>
          <a:xfrm>
            <a:off x="4558237" y="2724188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7" name="ZoneTexte 26"/>
          <p:cNvSpPr txBox="1"/>
          <p:nvPr/>
        </p:nvSpPr>
        <p:spPr>
          <a:xfrm>
            <a:off x="4744033" y="3371763"/>
            <a:ext cx="6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Louviers</a:t>
            </a:r>
          </a:p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Val-de-R.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157328" y="3842668"/>
            <a:ext cx="634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Evreux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741793" y="4529755"/>
            <a:ext cx="8755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Nanterre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55167" y="4519464"/>
            <a:ext cx="7618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Confluence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330600" y="2452503"/>
            <a:ext cx="96559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EF034C"/>
                </a:solidFill>
              </a:rPr>
              <a:t>GN Rouen</a:t>
            </a:r>
            <a:endParaRPr lang="fr-FR" sz="800" b="1" dirty="0">
              <a:solidFill>
                <a:srgbClr val="EF034C"/>
              </a:solidFill>
            </a:endParaRPr>
          </a:p>
        </p:txBody>
      </p:sp>
      <p:cxnSp>
        <p:nvCxnSpPr>
          <p:cNvPr id="58" name="Connecteur droit 57"/>
          <p:cNvCxnSpPr/>
          <p:nvPr/>
        </p:nvCxnSpPr>
        <p:spPr>
          <a:xfrm>
            <a:off x="2935826" y="3542530"/>
            <a:ext cx="590036" cy="137010"/>
          </a:xfrm>
          <a:prstGeom prst="line">
            <a:avLst/>
          </a:prstGeom>
          <a:ln w="412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360389" y="869487"/>
            <a:ext cx="8820123" cy="1054559"/>
          </a:xfrm>
        </p:spPr>
        <p:txBody>
          <a:bodyPr/>
          <a:lstStyle/>
          <a:p>
            <a:r>
              <a:rPr lang="fr-FR" sz="2200" dirty="0" smtClean="0"/>
              <a:t>Infrastructures de la ligne nouvelle</a:t>
            </a:r>
            <a:endParaRPr lang="fr-FR" sz="2200" dirty="0"/>
          </a:p>
          <a:p>
            <a:r>
              <a:rPr lang="fr-FR" sz="2200" dirty="0" smtClean="0"/>
              <a:t> </a:t>
            </a:r>
          </a:p>
          <a:p>
            <a:endParaRPr lang="fr-FR" sz="2200" b="0" dirty="0"/>
          </a:p>
        </p:txBody>
      </p:sp>
      <p:grpSp>
        <p:nvGrpSpPr>
          <p:cNvPr id="30" name="Groupe 29"/>
          <p:cNvGrpSpPr/>
          <p:nvPr/>
        </p:nvGrpSpPr>
        <p:grpSpPr>
          <a:xfrm>
            <a:off x="6255167" y="5475449"/>
            <a:ext cx="2348357" cy="1116124"/>
            <a:chOff x="6255167" y="4977172"/>
            <a:chExt cx="2348357" cy="1116124"/>
          </a:xfrm>
        </p:grpSpPr>
        <p:sp>
          <p:nvSpPr>
            <p:cNvPr id="31" name="Rectangle 30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2" name="Groupe 31"/>
            <p:cNvGrpSpPr/>
            <p:nvPr/>
          </p:nvGrpSpPr>
          <p:grpSpPr>
            <a:xfrm>
              <a:off x="6401912" y="5042006"/>
              <a:ext cx="1720392" cy="425135"/>
              <a:chOff x="6401912" y="5042006"/>
              <a:chExt cx="1720392" cy="425135"/>
            </a:xfrm>
          </p:grpSpPr>
          <p:cxnSp>
            <p:nvCxnSpPr>
              <p:cNvPr id="34" name="Connecteur droit 33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Ellipse 34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36" name="Connecteur droit 35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Ellipse 36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Ellipse 40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206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6" grpId="0" animBg="1"/>
      <p:bldP spid="17" grpId="0" animBg="1"/>
      <p:bldP spid="18" grpId="0" animBg="1"/>
      <p:bldP spid="7" grpId="0" animBg="1"/>
      <p:bldP spid="8" grpId="0" animBg="1"/>
      <p:bldP spid="15" grpId="0" animBg="1"/>
      <p:bldP spid="19" grpId="0" animBg="1"/>
      <p:bldP spid="20" grpId="0" animBg="1"/>
      <p:bldP spid="21" grpId="0" animBg="1"/>
      <p:bldP spid="27" grpId="0"/>
      <p:bldP spid="26" grpId="0"/>
      <p:bldP spid="24" grpId="0"/>
      <p:bldP spid="25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841040"/>
            <a:ext cx="9144000" cy="5111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 smtClean="0"/>
              <a:t>Projet cible (après 2030)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23528" y="944724"/>
            <a:ext cx="8316924" cy="4680520"/>
          </a:xfrm>
        </p:spPr>
        <p:txBody>
          <a:bodyPr/>
          <a:lstStyle/>
          <a:p>
            <a:r>
              <a:rPr lang="fr-FR" sz="2200" dirty="0"/>
              <a:t>Infrastructures de la ligne nouvelle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Projet prioritaire (avant 2030)</a:t>
            </a: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Ligne Nouvelle Nanterre – </a:t>
            </a:r>
            <a:r>
              <a:rPr lang="fr-FR" sz="1600" b="0" dirty="0" err="1">
                <a:solidFill>
                  <a:schemeClr val="tx1"/>
                </a:solidFill>
              </a:rPr>
              <a:t>Epônes</a:t>
            </a:r>
            <a:r>
              <a:rPr lang="fr-FR" sz="1600" b="0" dirty="0">
                <a:solidFill>
                  <a:schemeClr val="tx1"/>
                </a:solidFill>
              </a:rPr>
              <a:t>/</a:t>
            </a:r>
            <a:r>
              <a:rPr lang="fr-FR" sz="1600" b="0" dirty="0" err="1">
                <a:solidFill>
                  <a:schemeClr val="tx1"/>
                </a:solidFill>
              </a:rPr>
              <a:t>Flins</a:t>
            </a:r>
            <a:r>
              <a:rPr lang="fr-FR" sz="1600" b="0" dirty="0">
                <a:solidFill>
                  <a:schemeClr val="tx1"/>
                </a:solidFill>
              </a:rPr>
              <a:t> </a:t>
            </a:r>
            <a:endParaRPr lang="fr-FR" sz="1600" b="0" dirty="0" smtClean="0">
              <a:solidFill>
                <a:schemeClr val="tx1"/>
              </a:solidFill>
            </a:endParaRP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 smtClean="0">
                <a:solidFill>
                  <a:schemeClr val="tx1"/>
                </a:solidFill>
              </a:rPr>
              <a:t>Ligne </a:t>
            </a:r>
            <a:r>
              <a:rPr lang="fr-FR" sz="1600" b="0" dirty="0">
                <a:solidFill>
                  <a:schemeClr val="tx1"/>
                </a:solidFill>
              </a:rPr>
              <a:t>Nouvelle Mantes – Evreux </a:t>
            </a:r>
            <a:endParaRPr lang="fr-FR" sz="1600" b="0" dirty="0" smtClean="0">
              <a:solidFill>
                <a:schemeClr val="tx1"/>
              </a:solidFill>
            </a:endParaRP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 smtClean="0">
                <a:solidFill>
                  <a:schemeClr val="tx1"/>
                </a:solidFill>
              </a:rPr>
              <a:t>Ligne </a:t>
            </a:r>
            <a:r>
              <a:rPr lang="fr-FR" sz="1600" b="0" dirty="0">
                <a:solidFill>
                  <a:schemeClr val="tx1"/>
                </a:solidFill>
              </a:rPr>
              <a:t>Nouvelle Rouen </a:t>
            </a:r>
            <a:r>
              <a:rPr lang="fr-FR" sz="1600" b="0" dirty="0" smtClean="0">
                <a:solidFill>
                  <a:schemeClr val="tx1"/>
                </a:solidFill>
              </a:rPr>
              <a:t>– Yvetot</a:t>
            </a: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 smtClean="0">
                <a:solidFill>
                  <a:schemeClr val="tx1"/>
                </a:solidFill>
              </a:rPr>
              <a:t>Gare </a:t>
            </a:r>
            <a:r>
              <a:rPr lang="fr-FR" sz="1600" b="0" dirty="0">
                <a:solidFill>
                  <a:schemeClr val="tx1"/>
                </a:solidFill>
              </a:rPr>
              <a:t>Nouvelle de </a:t>
            </a:r>
            <a:r>
              <a:rPr lang="fr-FR" sz="1600" b="0" dirty="0" smtClean="0">
                <a:solidFill>
                  <a:schemeClr val="tx1"/>
                </a:solidFill>
              </a:rPr>
              <a:t>Rouen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chemeClr val="tx1"/>
                </a:solidFill>
              </a:rPr>
              <a:t>Projet </a:t>
            </a:r>
            <a:r>
              <a:rPr lang="fr-FR" sz="2200" dirty="0" smtClean="0">
                <a:solidFill>
                  <a:schemeClr val="tx1"/>
                </a:solidFill>
              </a:rPr>
              <a:t>cible </a:t>
            </a:r>
            <a:r>
              <a:rPr lang="fr-FR" sz="2200" dirty="0">
                <a:solidFill>
                  <a:schemeClr val="tx1"/>
                </a:solidFill>
              </a:rPr>
              <a:t>(</a:t>
            </a:r>
            <a:r>
              <a:rPr lang="fr-FR" sz="2200" dirty="0" smtClean="0">
                <a:solidFill>
                  <a:schemeClr val="tx1"/>
                </a:solidFill>
              </a:rPr>
              <a:t>après </a:t>
            </a:r>
            <a:r>
              <a:rPr lang="fr-FR" sz="2200" dirty="0">
                <a:solidFill>
                  <a:schemeClr val="tx1"/>
                </a:solidFill>
              </a:rPr>
              <a:t>2030</a:t>
            </a:r>
            <a:r>
              <a:rPr lang="fr-FR" sz="2200" dirty="0" smtClean="0">
                <a:solidFill>
                  <a:schemeClr val="tx1"/>
                </a:solidFill>
              </a:rPr>
              <a:t>)</a:t>
            </a: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Contournement de Mantes </a:t>
            </a:r>
            <a:endParaRPr lang="fr-FR" sz="1600" b="0" dirty="0"/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 smtClean="0">
                <a:solidFill>
                  <a:schemeClr val="tx1"/>
                </a:solidFill>
              </a:rPr>
              <a:t>Ligne </a:t>
            </a:r>
            <a:r>
              <a:rPr lang="fr-FR" sz="1600" b="0" dirty="0">
                <a:solidFill>
                  <a:schemeClr val="tx1"/>
                </a:solidFill>
              </a:rPr>
              <a:t>Nouvelle Evreux – Oissel – </a:t>
            </a:r>
            <a:r>
              <a:rPr lang="fr-FR" sz="1600" b="0" dirty="0" smtClean="0">
                <a:solidFill>
                  <a:schemeClr val="tx1"/>
                </a:solidFill>
              </a:rPr>
              <a:t>Bernay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A étudier :</a:t>
            </a:r>
          </a:p>
          <a:p>
            <a:pPr marL="836613" lvl="1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Gares nouvelles Nanterre, Confluence, Evreux, Louviers Val-de-Reuil</a:t>
            </a:r>
          </a:p>
          <a:p>
            <a:endParaRPr lang="fr-FR" sz="2400" b="0" dirty="0">
              <a:solidFill>
                <a:srgbClr val="000000"/>
              </a:solidFill>
            </a:endParaRPr>
          </a:p>
          <a:p>
            <a:endParaRPr lang="fr-FR" sz="2200" dirty="0">
              <a:solidFill>
                <a:schemeClr val="tx1"/>
              </a:solidFill>
            </a:endParaRPr>
          </a:p>
          <a:p>
            <a:endParaRPr lang="fr-FR" sz="1400" b="0" dirty="0">
              <a:solidFill>
                <a:schemeClr val="tx1"/>
              </a:solidFill>
            </a:endParaRPr>
          </a:p>
          <a:p>
            <a:endParaRPr lang="fr-FR" sz="2400" b="0" dirty="0">
              <a:solidFill>
                <a:srgbClr val="000000"/>
              </a:solidFill>
            </a:endParaRPr>
          </a:p>
          <a:p>
            <a:endParaRPr lang="fr-FR" sz="2400" b="0" dirty="0">
              <a:solidFill>
                <a:srgbClr val="000000"/>
              </a:solidFill>
            </a:endParaRPr>
          </a:p>
          <a:p>
            <a:endParaRPr lang="fr-FR" sz="2200" dirty="0" smtClean="0"/>
          </a:p>
          <a:p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7142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838200"/>
            <a:ext cx="9144000" cy="5111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 smtClean="0"/>
              <a:t>Projet cible (après 2030)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9" t="16297" r="12916" b="7407"/>
          <a:stretch/>
        </p:blipFill>
        <p:spPr bwMode="auto">
          <a:xfrm>
            <a:off x="294606" y="1342081"/>
            <a:ext cx="262899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hteck 4"/>
          <p:cNvSpPr/>
          <p:nvPr/>
        </p:nvSpPr>
        <p:spPr bwMode="auto">
          <a:xfrm>
            <a:off x="1524380" y="1655674"/>
            <a:ext cx="257074" cy="200633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258602" y="1270073"/>
            <a:ext cx="2701000" cy="1800200"/>
          </a:xfrm>
          <a:prstGeom prst="rect">
            <a:avLst/>
          </a:prstGeom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1664" r="1629" b="2030"/>
          <a:stretch/>
        </p:blipFill>
        <p:spPr bwMode="auto">
          <a:xfrm rot="5400000">
            <a:off x="3941930" y="1330485"/>
            <a:ext cx="3924436" cy="545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328419" y="4763030"/>
            <a:ext cx="1771706" cy="788561"/>
            <a:chOff x="2303748" y="4741113"/>
            <a:chExt cx="1771706" cy="788561"/>
          </a:xfrm>
        </p:grpSpPr>
        <p:sp>
          <p:nvSpPr>
            <p:cNvPr id="55" name="ZoneTexte 54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</p:grpSpPr>
          <p:cxnSp>
            <p:nvCxnSpPr>
              <p:cNvPr id="41" name="Connecteur droit 40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ZoneTexte 44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52" name="Connecteur droit 51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19" name="Connecteur droit 18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ZoneTexte 19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3455876" y="1250621"/>
            <a:ext cx="5267709" cy="504056"/>
          </a:xfrm>
        </p:spPr>
        <p:txBody>
          <a:bodyPr/>
          <a:lstStyle/>
          <a:p>
            <a:r>
              <a:rPr lang="fr-FR" sz="2200" dirty="0" smtClean="0"/>
              <a:t>Gare nouvelle de Rouen (avant 2030) :</a:t>
            </a:r>
            <a:r>
              <a:rPr lang="fr-FR" sz="1100" kern="12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 </a:t>
            </a:r>
            <a:r>
              <a:rPr lang="fr-FR" sz="2200" dirty="0">
                <a:solidFill>
                  <a:srgbClr val="000000"/>
                </a:solidFill>
              </a:rPr>
              <a:t>e</a:t>
            </a:r>
            <a:r>
              <a:rPr lang="fr-FR" sz="2200" dirty="0" smtClean="0">
                <a:solidFill>
                  <a:srgbClr val="000000"/>
                </a:solidFill>
              </a:rPr>
              <a:t>xemple de plan de voies à </a:t>
            </a:r>
            <a:r>
              <a:rPr lang="fr-FR" sz="2200" dirty="0">
                <a:solidFill>
                  <a:srgbClr val="000000"/>
                </a:solidFill>
              </a:rPr>
              <a:t>l’étude</a:t>
            </a:r>
            <a:endParaRPr lang="fr-FR" sz="2200" b="0" dirty="0">
              <a:solidFill>
                <a:srgbClr val="000000"/>
              </a:solidFill>
            </a:endParaRPr>
          </a:p>
          <a:p>
            <a:endParaRPr lang="fr-FR" sz="2200" kern="120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38906" y="3797265"/>
            <a:ext cx="3729037" cy="2031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Fonctionnalités recherchées  (scénarios « hauts </a:t>
            </a:r>
            <a:r>
              <a:rPr lang="fr-FR" sz="1400" b="1" dirty="0" smtClean="0">
                <a:solidFill>
                  <a:srgbClr val="FF0000"/>
                </a:solidFill>
              </a:rPr>
              <a:t>») :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rgbClr val="FF0000"/>
                </a:solidFill>
              </a:rPr>
              <a:t>Accueil de l’ensemble des circulations : </a:t>
            </a:r>
            <a:r>
              <a:rPr lang="fr-FR" sz="1400" dirty="0" err="1" smtClean="0">
                <a:solidFill>
                  <a:srgbClr val="FF0000"/>
                </a:solidFill>
              </a:rPr>
              <a:t>Intervilles</a:t>
            </a:r>
            <a:r>
              <a:rPr lang="fr-FR" sz="1400" dirty="0">
                <a:solidFill>
                  <a:srgbClr val="FF0000"/>
                </a:solidFill>
              </a:rPr>
              <a:t>, régionales, </a:t>
            </a:r>
            <a:r>
              <a:rPr lang="fr-FR" sz="1400" dirty="0" smtClean="0">
                <a:solidFill>
                  <a:srgbClr val="FF0000"/>
                </a:solidFill>
              </a:rPr>
              <a:t>et fret</a:t>
            </a:r>
          </a:p>
          <a:p>
            <a:endParaRPr lang="fr-FR" sz="1400" dirty="0">
              <a:solidFill>
                <a:srgbClr val="672C94"/>
              </a:solidFill>
            </a:endParaRPr>
          </a:p>
          <a:p>
            <a:r>
              <a:rPr lang="fr-FR" sz="1400" b="1" dirty="0" smtClean="0"/>
              <a:t>Aménagements </a:t>
            </a:r>
            <a:r>
              <a:rPr lang="fr-FR" sz="1400" b="1" dirty="0"/>
              <a:t>de </a:t>
            </a:r>
            <a:r>
              <a:rPr lang="fr-FR" sz="1400" b="1" dirty="0" smtClean="0"/>
              <a:t>capacité :</a:t>
            </a:r>
            <a:endParaRPr lang="fr-FR" sz="1400" dirty="0"/>
          </a:p>
          <a:p>
            <a:r>
              <a:rPr lang="fr-FR" sz="1400" dirty="0" smtClean="0"/>
              <a:t>15 ou 16 voies à quai </a:t>
            </a:r>
          </a:p>
          <a:p>
            <a:r>
              <a:rPr lang="fr-FR" sz="1400" dirty="0" smtClean="0"/>
              <a:t>Problématique de la traversée fret en gare MD restant à traiter</a:t>
            </a:r>
            <a:endParaRPr lang="fr-FR" sz="14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644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838200"/>
            <a:ext cx="9144000" cy="5111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 smtClean="0"/>
              <a:t>Projet cible (après 2030)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9" t="16297" r="12916" b="7407"/>
          <a:stretch/>
        </p:blipFill>
        <p:spPr bwMode="auto">
          <a:xfrm>
            <a:off x="294606" y="1342081"/>
            <a:ext cx="262899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hteck 4"/>
          <p:cNvSpPr/>
          <p:nvPr/>
        </p:nvSpPr>
        <p:spPr bwMode="auto">
          <a:xfrm>
            <a:off x="1524380" y="1655674"/>
            <a:ext cx="257074" cy="200633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258602" y="1270073"/>
            <a:ext cx="2701000" cy="1800200"/>
          </a:xfrm>
          <a:prstGeom prst="rect">
            <a:avLst/>
          </a:prstGeom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1664" r="8255" b="2030"/>
          <a:stretch/>
        </p:blipFill>
        <p:spPr bwMode="auto">
          <a:xfrm rot="5400000">
            <a:off x="4083913" y="1188502"/>
            <a:ext cx="3640470" cy="545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328419" y="4763030"/>
            <a:ext cx="1771706" cy="788561"/>
            <a:chOff x="2303748" y="4741113"/>
            <a:chExt cx="1771706" cy="788561"/>
          </a:xfrm>
        </p:grpSpPr>
        <p:sp>
          <p:nvSpPr>
            <p:cNvPr id="55" name="ZoneTexte 54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</p:grpSpPr>
          <p:cxnSp>
            <p:nvCxnSpPr>
              <p:cNvPr id="41" name="Connecteur droit 40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ZoneTexte 44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52" name="Connecteur droit 51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19" name="Connecteur droit 18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ZoneTexte 19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3455876" y="1250621"/>
            <a:ext cx="5256584" cy="504056"/>
          </a:xfrm>
        </p:spPr>
        <p:txBody>
          <a:bodyPr/>
          <a:lstStyle/>
          <a:p>
            <a:r>
              <a:rPr lang="fr-FR" sz="2200" dirty="0" smtClean="0"/>
              <a:t>Gare nouvelle de Rouen (avant 2030)</a:t>
            </a:r>
            <a:r>
              <a:rPr lang="fr-FR" sz="1600" kern="12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 </a:t>
            </a:r>
            <a:r>
              <a:rPr lang="fr-FR" sz="1600" kern="12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:  </a:t>
            </a:r>
            <a:r>
              <a:rPr lang="fr-FR" sz="2400" dirty="0">
                <a:solidFill>
                  <a:srgbClr val="000000"/>
                </a:solidFill>
              </a:rPr>
              <a:t>e</a:t>
            </a:r>
            <a:r>
              <a:rPr lang="fr-FR" sz="2400" dirty="0" smtClean="0">
                <a:solidFill>
                  <a:srgbClr val="000000"/>
                </a:solidFill>
              </a:rPr>
              <a:t>xemple de principe </a:t>
            </a:r>
            <a:r>
              <a:rPr lang="fr-FR" sz="2400" dirty="0">
                <a:solidFill>
                  <a:srgbClr val="000000"/>
                </a:solidFill>
              </a:rPr>
              <a:t>d’exploitation à l’étude</a:t>
            </a:r>
            <a:endParaRPr lang="fr-FR" sz="2400" b="0" dirty="0">
              <a:solidFill>
                <a:srgbClr val="000000"/>
              </a:solidFill>
            </a:endParaRPr>
          </a:p>
          <a:p>
            <a:endParaRPr lang="fr-FR" sz="2200" dirty="0" smtClean="0"/>
          </a:p>
        </p:txBody>
      </p:sp>
      <p:sp>
        <p:nvSpPr>
          <p:cNvPr id="15" name="Forme libre 14"/>
          <p:cNvSpPr/>
          <p:nvPr/>
        </p:nvSpPr>
        <p:spPr bwMode="auto">
          <a:xfrm>
            <a:off x="3416198" y="2516429"/>
            <a:ext cx="980237" cy="519379"/>
          </a:xfrm>
          <a:custGeom>
            <a:avLst/>
            <a:gdLst>
              <a:gd name="connsiteX0" fmla="*/ 980237 w 980237"/>
              <a:gd name="connsiteY0" fmla="*/ 519379 h 519379"/>
              <a:gd name="connsiteX1" fmla="*/ 863194 w 980237"/>
              <a:gd name="connsiteY1" fmla="*/ 402336 h 519379"/>
              <a:gd name="connsiteX2" fmla="*/ 153620 w 980237"/>
              <a:gd name="connsiteY2" fmla="*/ 402336 h 519379"/>
              <a:gd name="connsiteX3" fmla="*/ 0 w 980237"/>
              <a:gd name="connsiteY3" fmla="*/ 248717 h 519379"/>
              <a:gd name="connsiteX4" fmla="*/ 0 w 980237"/>
              <a:gd name="connsiteY4" fmla="*/ 0 h 51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0237" h="519379">
                <a:moveTo>
                  <a:pt x="980237" y="519379"/>
                </a:moveTo>
                <a:lnTo>
                  <a:pt x="863194" y="402336"/>
                </a:lnTo>
                <a:lnTo>
                  <a:pt x="153620" y="402336"/>
                </a:lnTo>
                <a:lnTo>
                  <a:pt x="0" y="248717"/>
                </a:lnTo>
                <a:lnTo>
                  <a:pt x="0" y="0"/>
                </a:ln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orme libre 15"/>
          <p:cNvSpPr/>
          <p:nvPr/>
        </p:nvSpPr>
        <p:spPr bwMode="auto">
          <a:xfrm>
            <a:off x="3547872" y="2516429"/>
            <a:ext cx="833933" cy="263347"/>
          </a:xfrm>
          <a:custGeom>
            <a:avLst/>
            <a:gdLst>
              <a:gd name="connsiteX0" fmla="*/ 0 w 833933"/>
              <a:gd name="connsiteY0" fmla="*/ 29261 h 263347"/>
              <a:gd name="connsiteX1" fmla="*/ 0 w 833933"/>
              <a:gd name="connsiteY1" fmla="*/ 190195 h 263347"/>
              <a:gd name="connsiteX2" fmla="*/ 73152 w 833933"/>
              <a:gd name="connsiteY2" fmla="*/ 263347 h 263347"/>
              <a:gd name="connsiteX3" fmla="*/ 592531 w 833933"/>
              <a:gd name="connsiteY3" fmla="*/ 263347 h 263347"/>
              <a:gd name="connsiteX4" fmla="*/ 833933 w 833933"/>
              <a:gd name="connsiteY4" fmla="*/ 0 h 263347"/>
              <a:gd name="connsiteX5" fmla="*/ 833933 w 833933"/>
              <a:gd name="connsiteY5" fmla="*/ 7315 h 263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3933" h="263347">
                <a:moveTo>
                  <a:pt x="0" y="29261"/>
                </a:moveTo>
                <a:lnTo>
                  <a:pt x="0" y="190195"/>
                </a:lnTo>
                <a:lnTo>
                  <a:pt x="73152" y="263347"/>
                </a:lnTo>
                <a:lnTo>
                  <a:pt x="592531" y="263347"/>
                </a:lnTo>
                <a:lnTo>
                  <a:pt x="833933" y="0"/>
                </a:lnTo>
                <a:lnTo>
                  <a:pt x="833933" y="7315"/>
                </a:ln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42" name="Groupe 41"/>
          <p:cNvGrpSpPr/>
          <p:nvPr/>
        </p:nvGrpSpPr>
        <p:grpSpPr>
          <a:xfrm>
            <a:off x="5084064" y="2501798"/>
            <a:ext cx="3452774" cy="3196743"/>
            <a:chOff x="5084064" y="2501798"/>
            <a:chExt cx="3452774" cy="3196743"/>
          </a:xfrm>
        </p:grpSpPr>
        <p:sp>
          <p:nvSpPr>
            <p:cNvPr id="17" name="Forme libre 16"/>
            <p:cNvSpPr/>
            <p:nvPr/>
          </p:nvSpPr>
          <p:spPr bwMode="auto">
            <a:xfrm>
              <a:off x="5084064" y="2501798"/>
              <a:ext cx="1426464" cy="416967"/>
            </a:xfrm>
            <a:custGeom>
              <a:avLst/>
              <a:gdLst>
                <a:gd name="connsiteX0" fmla="*/ 0 w 1426464"/>
                <a:gd name="connsiteY0" fmla="*/ 7316 h 416967"/>
                <a:gd name="connsiteX1" fmla="*/ 672998 w 1426464"/>
                <a:gd name="connsiteY1" fmla="*/ 0 h 416967"/>
                <a:gd name="connsiteX2" fmla="*/ 1097280 w 1426464"/>
                <a:gd name="connsiteY2" fmla="*/ 416967 h 416967"/>
                <a:gd name="connsiteX3" fmla="*/ 1426464 w 1426464"/>
                <a:gd name="connsiteY3" fmla="*/ 416967 h 41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6464" h="416967">
                  <a:moveTo>
                    <a:pt x="0" y="7316"/>
                  </a:moveTo>
                  <a:lnTo>
                    <a:pt x="672998" y="0"/>
                  </a:lnTo>
                  <a:lnTo>
                    <a:pt x="1097280" y="416967"/>
                  </a:lnTo>
                  <a:lnTo>
                    <a:pt x="1426464" y="416967"/>
                  </a:ln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8" name="Forme libre 17"/>
            <p:cNvSpPr/>
            <p:nvPr/>
          </p:nvSpPr>
          <p:spPr bwMode="auto">
            <a:xfrm>
              <a:off x="6912864" y="2918765"/>
              <a:ext cx="738835" cy="80467"/>
            </a:xfrm>
            <a:custGeom>
              <a:avLst/>
              <a:gdLst>
                <a:gd name="connsiteX0" fmla="*/ 0 w 738835"/>
                <a:gd name="connsiteY0" fmla="*/ 0 h 80467"/>
                <a:gd name="connsiteX1" fmla="*/ 651053 w 738835"/>
                <a:gd name="connsiteY1" fmla="*/ 0 h 80467"/>
                <a:gd name="connsiteX2" fmla="*/ 738835 w 738835"/>
                <a:gd name="connsiteY2" fmla="*/ 80467 h 8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8835" h="80467">
                  <a:moveTo>
                    <a:pt x="0" y="0"/>
                  </a:moveTo>
                  <a:lnTo>
                    <a:pt x="651053" y="0"/>
                  </a:lnTo>
                  <a:lnTo>
                    <a:pt x="738835" y="80467"/>
                  </a:ln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1" name="Forme libre 20"/>
            <p:cNvSpPr/>
            <p:nvPr/>
          </p:nvSpPr>
          <p:spPr bwMode="auto">
            <a:xfrm>
              <a:off x="7900416" y="3262579"/>
              <a:ext cx="636422" cy="2435962"/>
            </a:xfrm>
            <a:custGeom>
              <a:avLst/>
              <a:gdLst>
                <a:gd name="connsiteX0" fmla="*/ 0 w 636422"/>
                <a:gd name="connsiteY0" fmla="*/ 0 h 2435962"/>
                <a:gd name="connsiteX1" fmla="*/ 636422 w 636422"/>
                <a:gd name="connsiteY1" fmla="*/ 621792 h 2435962"/>
                <a:gd name="connsiteX2" fmla="*/ 636422 w 636422"/>
                <a:gd name="connsiteY2" fmla="*/ 2435962 h 243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22" h="2435962">
                  <a:moveTo>
                    <a:pt x="0" y="0"/>
                  </a:moveTo>
                  <a:lnTo>
                    <a:pt x="636422" y="621792"/>
                  </a:lnTo>
                  <a:lnTo>
                    <a:pt x="636422" y="2435962"/>
                  </a:ln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2" name="Forme libre 21"/>
          <p:cNvSpPr/>
          <p:nvPr/>
        </p:nvSpPr>
        <p:spPr bwMode="auto">
          <a:xfrm>
            <a:off x="5098694" y="2304288"/>
            <a:ext cx="3518612" cy="1704442"/>
          </a:xfrm>
          <a:custGeom>
            <a:avLst/>
            <a:gdLst>
              <a:gd name="connsiteX0" fmla="*/ 3518612 w 3518612"/>
              <a:gd name="connsiteY0" fmla="*/ 0 h 1704442"/>
              <a:gd name="connsiteX1" fmla="*/ 2326234 w 3518612"/>
              <a:gd name="connsiteY1" fmla="*/ 0 h 1704442"/>
              <a:gd name="connsiteX2" fmla="*/ 636423 w 3518612"/>
              <a:gd name="connsiteY2" fmla="*/ 1704442 h 1704442"/>
              <a:gd name="connsiteX3" fmla="*/ 0 w 3518612"/>
              <a:gd name="connsiteY3" fmla="*/ 1697126 h 170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612" h="1704442">
                <a:moveTo>
                  <a:pt x="3518612" y="0"/>
                </a:moveTo>
                <a:lnTo>
                  <a:pt x="2326234" y="0"/>
                </a:lnTo>
                <a:lnTo>
                  <a:pt x="636423" y="1704442"/>
                </a:lnTo>
                <a:lnTo>
                  <a:pt x="0" y="1697126"/>
                </a:ln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44" name="Groupe 43"/>
          <p:cNvGrpSpPr/>
          <p:nvPr/>
        </p:nvGrpSpPr>
        <p:grpSpPr>
          <a:xfrm>
            <a:off x="5098694" y="4279392"/>
            <a:ext cx="2750516" cy="1419149"/>
            <a:chOff x="5098694" y="4279392"/>
            <a:chExt cx="2750516" cy="1419149"/>
          </a:xfrm>
        </p:grpSpPr>
        <p:sp>
          <p:nvSpPr>
            <p:cNvPr id="28" name="Forme libre 27"/>
            <p:cNvSpPr/>
            <p:nvPr/>
          </p:nvSpPr>
          <p:spPr bwMode="auto">
            <a:xfrm>
              <a:off x="5098694" y="4279392"/>
              <a:ext cx="2560320" cy="197510"/>
            </a:xfrm>
            <a:custGeom>
              <a:avLst/>
              <a:gdLst>
                <a:gd name="connsiteX0" fmla="*/ 2560320 w 2560320"/>
                <a:gd name="connsiteY0" fmla="*/ 197510 h 197510"/>
                <a:gd name="connsiteX1" fmla="*/ 2362810 w 2560320"/>
                <a:gd name="connsiteY1" fmla="*/ 0 h 197510"/>
                <a:gd name="connsiteX2" fmla="*/ 607162 w 2560320"/>
                <a:gd name="connsiteY2" fmla="*/ 0 h 197510"/>
                <a:gd name="connsiteX3" fmla="*/ 475488 w 2560320"/>
                <a:gd name="connsiteY3" fmla="*/ 138989 h 197510"/>
                <a:gd name="connsiteX4" fmla="*/ 0 w 2560320"/>
                <a:gd name="connsiteY4" fmla="*/ 138989 h 19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0320" h="197510">
                  <a:moveTo>
                    <a:pt x="2560320" y="197510"/>
                  </a:moveTo>
                  <a:lnTo>
                    <a:pt x="2362810" y="0"/>
                  </a:lnTo>
                  <a:lnTo>
                    <a:pt x="607162" y="0"/>
                  </a:lnTo>
                  <a:lnTo>
                    <a:pt x="475488" y="138989"/>
                  </a:lnTo>
                  <a:lnTo>
                    <a:pt x="0" y="138989"/>
                  </a:lnTo>
                </a:path>
              </a:pathLst>
            </a:custGeom>
            <a:noFill/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Forme libre 28"/>
            <p:cNvSpPr/>
            <p:nvPr/>
          </p:nvSpPr>
          <p:spPr bwMode="auto">
            <a:xfrm>
              <a:off x="7768742" y="4572000"/>
              <a:ext cx="80468" cy="1126541"/>
            </a:xfrm>
            <a:custGeom>
              <a:avLst/>
              <a:gdLst>
                <a:gd name="connsiteX0" fmla="*/ 80468 w 80468"/>
                <a:gd name="connsiteY0" fmla="*/ 1126541 h 1126541"/>
                <a:gd name="connsiteX1" fmla="*/ 80468 w 80468"/>
                <a:gd name="connsiteY1" fmla="*/ 95098 h 1126541"/>
                <a:gd name="connsiteX2" fmla="*/ 0 w 80468"/>
                <a:gd name="connsiteY2" fmla="*/ 0 h 1126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468" h="1126541">
                  <a:moveTo>
                    <a:pt x="80468" y="1126541"/>
                  </a:moveTo>
                  <a:lnTo>
                    <a:pt x="80468" y="95098"/>
                  </a:lnTo>
                  <a:lnTo>
                    <a:pt x="0" y="0"/>
                  </a:lnTo>
                </a:path>
              </a:pathLst>
            </a:custGeom>
            <a:noFill/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5120640" y="4140403"/>
            <a:ext cx="2874874" cy="1521562"/>
            <a:chOff x="5120640" y="4140403"/>
            <a:chExt cx="2874874" cy="1521562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5120640" y="4140403"/>
              <a:ext cx="2538374" cy="131674"/>
            </a:xfrm>
            <a:custGeom>
              <a:avLst/>
              <a:gdLst>
                <a:gd name="connsiteX0" fmla="*/ 0 w 2538374"/>
                <a:gd name="connsiteY0" fmla="*/ 0 h 131674"/>
                <a:gd name="connsiteX1" fmla="*/ 2392070 w 2538374"/>
                <a:gd name="connsiteY1" fmla="*/ 0 h 131674"/>
                <a:gd name="connsiteX2" fmla="*/ 2538374 w 2538374"/>
                <a:gd name="connsiteY2" fmla="*/ 131674 h 13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8374" h="131674">
                  <a:moveTo>
                    <a:pt x="0" y="0"/>
                  </a:moveTo>
                  <a:lnTo>
                    <a:pt x="2392070" y="0"/>
                  </a:lnTo>
                  <a:lnTo>
                    <a:pt x="2538374" y="131674"/>
                  </a:lnTo>
                </a:path>
              </a:pathLst>
            </a:custGeom>
            <a:noFill/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7776058" y="4396435"/>
              <a:ext cx="219456" cy="1265530"/>
            </a:xfrm>
            <a:custGeom>
              <a:avLst/>
              <a:gdLst>
                <a:gd name="connsiteX0" fmla="*/ 0 w 219456"/>
                <a:gd name="connsiteY0" fmla="*/ 0 h 1265530"/>
                <a:gd name="connsiteX1" fmla="*/ 212140 w 219456"/>
                <a:gd name="connsiteY1" fmla="*/ 197511 h 1265530"/>
                <a:gd name="connsiteX2" fmla="*/ 219456 w 219456"/>
                <a:gd name="connsiteY2" fmla="*/ 1265530 h 1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9456" h="1265530">
                  <a:moveTo>
                    <a:pt x="0" y="0"/>
                  </a:moveTo>
                  <a:lnTo>
                    <a:pt x="212140" y="197511"/>
                  </a:lnTo>
                  <a:cubicBezTo>
                    <a:pt x="214579" y="553517"/>
                    <a:pt x="217017" y="909524"/>
                    <a:pt x="219456" y="1265530"/>
                  </a:cubicBezTo>
                </a:path>
              </a:pathLst>
            </a:custGeom>
            <a:noFill/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5" name="Forme libre 24"/>
          <p:cNvSpPr/>
          <p:nvPr/>
        </p:nvSpPr>
        <p:spPr bwMode="auto">
          <a:xfrm>
            <a:off x="5076749" y="2172614"/>
            <a:ext cx="3489350" cy="1426464"/>
          </a:xfrm>
          <a:custGeom>
            <a:avLst/>
            <a:gdLst>
              <a:gd name="connsiteX0" fmla="*/ 0 w 3489350"/>
              <a:gd name="connsiteY0" fmla="*/ 1426464 h 1426464"/>
              <a:gd name="connsiteX1" fmla="*/ 541325 w 3489350"/>
              <a:gd name="connsiteY1" fmla="*/ 1426464 h 1426464"/>
              <a:gd name="connsiteX2" fmla="*/ 665683 w 3489350"/>
              <a:gd name="connsiteY2" fmla="*/ 1294791 h 1426464"/>
              <a:gd name="connsiteX3" fmla="*/ 1016813 w 3489350"/>
              <a:gd name="connsiteY3" fmla="*/ 1287476 h 1426464"/>
              <a:gd name="connsiteX4" fmla="*/ 2296973 w 3489350"/>
              <a:gd name="connsiteY4" fmla="*/ 0 h 1426464"/>
              <a:gd name="connsiteX5" fmla="*/ 3489350 w 3489350"/>
              <a:gd name="connsiteY5" fmla="*/ 0 h 142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89350" h="1426464">
                <a:moveTo>
                  <a:pt x="0" y="1426464"/>
                </a:moveTo>
                <a:lnTo>
                  <a:pt x="541325" y="1426464"/>
                </a:lnTo>
                <a:lnTo>
                  <a:pt x="665683" y="1294791"/>
                </a:lnTo>
                <a:lnTo>
                  <a:pt x="1016813" y="1287476"/>
                </a:lnTo>
                <a:lnTo>
                  <a:pt x="2296973" y="0"/>
                </a:lnTo>
                <a:lnTo>
                  <a:pt x="3489350" y="0"/>
                </a:ln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3262579" y="3057754"/>
            <a:ext cx="5003597" cy="2084832"/>
            <a:chOff x="3262579" y="3057754"/>
            <a:chExt cx="5003597" cy="2084832"/>
          </a:xfrm>
        </p:grpSpPr>
        <p:sp>
          <p:nvSpPr>
            <p:cNvPr id="33" name="Forme libre 32"/>
            <p:cNvSpPr/>
            <p:nvPr/>
          </p:nvSpPr>
          <p:spPr bwMode="auto">
            <a:xfrm>
              <a:off x="3262579" y="3057754"/>
              <a:ext cx="1111911" cy="409651"/>
            </a:xfrm>
            <a:custGeom>
              <a:avLst/>
              <a:gdLst>
                <a:gd name="connsiteX0" fmla="*/ 1111911 w 1111911"/>
                <a:gd name="connsiteY0" fmla="*/ 402336 h 409651"/>
                <a:gd name="connsiteX1" fmla="*/ 1016813 w 1111911"/>
                <a:gd name="connsiteY1" fmla="*/ 409651 h 409651"/>
                <a:gd name="connsiteX2" fmla="*/ 614477 w 1111911"/>
                <a:gd name="connsiteY2" fmla="*/ 0 h 409651"/>
                <a:gd name="connsiteX3" fmla="*/ 153619 w 1111911"/>
                <a:gd name="connsiteY3" fmla="*/ 0 h 409651"/>
                <a:gd name="connsiteX4" fmla="*/ 0 w 1111911"/>
                <a:gd name="connsiteY4" fmla="*/ 146304 h 409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911" h="409651">
                  <a:moveTo>
                    <a:pt x="1111911" y="402336"/>
                  </a:moveTo>
                  <a:lnTo>
                    <a:pt x="1016813" y="409651"/>
                  </a:lnTo>
                  <a:lnTo>
                    <a:pt x="614477" y="0"/>
                  </a:lnTo>
                  <a:lnTo>
                    <a:pt x="153619" y="0"/>
                  </a:lnTo>
                  <a:lnTo>
                    <a:pt x="0" y="146304"/>
                  </a:lnTo>
                </a:path>
              </a:pathLst>
            </a:custGeom>
            <a:no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4" name="Forme libre 33"/>
            <p:cNvSpPr/>
            <p:nvPr/>
          </p:nvSpPr>
          <p:spPr bwMode="auto">
            <a:xfrm>
              <a:off x="5098694" y="3328416"/>
              <a:ext cx="1038759" cy="138989"/>
            </a:xfrm>
            <a:custGeom>
              <a:avLst/>
              <a:gdLst>
                <a:gd name="connsiteX0" fmla="*/ 0 w 1038759"/>
                <a:gd name="connsiteY0" fmla="*/ 131674 h 138989"/>
                <a:gd name="connsiteX1" fmla="*/ 797357 w 1038759"/>
                <a:gd name="connsiteY1" fmla="*/ 138989 h 138989"/>
                <a:gd name="connsiteX2" fmla="*/ 929031 w 1038759"/>
                <a:gd name="connsiteY2" fmla="*/ 0 h 138989"/>
                <a:gd name="connsiteX3" fmla="*/ 1038759 w 1038759"/>
                <a:gd name="connsiteY3" fmla="*/ 0 h 13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759" h="138989">
                  <a:moveTo>
                    <a:pt x="0" y="131674"/>
                  </a:moveTo>
                  <a:lnTo>
                    <a:pt x="797357" y="138989"/>
                  </a:lnTo>
                  <a:lnTo>
                    <a:pt x="929031" y="0"/>
                  </a:lnTo>
                  <a:lnTo>
                    <a:pt x="1038759" y="0"/>
                  </a:lnTo>
                </a:path>
              </a:pathLst>
            </a:custGeom>
            <a:no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6" name="Forme libre 35"/>
            <p:cNvSpPr/>
            <p:nvPr/>
          </p:nvSpPr>
          <p:spPr bwMode="auto">
            <a:xfrm>
              <a:off x="6488582" y="3189427"/>
              <a:ext cx="1170432" cy="248717"/>
            </a:xfrm>
            <a:custGeom>
              <a:avLst/>
              <a:gdLst>
                <a:gd name="connsiteX0" fmla="*/ 0 w 1170432"/>
                <a:gd name="connsiteY0" fmla="*/ 131674 h 248717"/>
                <a:gd name="connsiteX1" fmla="*/ 395021 w 1170432"/>
                <a:gd name="connsiteY1" fmla="*/ 138989 h 248717"/>
                <a:gd name="connsiteX2" fmla="*/ 526695 w 1170432"/>
                <a:gd name="connsiteY2" fmla="*/ 0 h 248717"/>
                <a:gd name="connsiteX3" fmla="*/ 885140 w 1170432"/>
                <a:gd name="connsiteY3" fmla="*/ 0 h 248717"/>
                <a:gd name="connsiteX4" fmla="*/ 1170432 w 1170432"/>
                <a:gd name="connsiteY4" fmla="*/ 248717 h 24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0432" h="248717">
                  <a:moveTo>
                    <a:pt x="0" y="131674"/>
                  </a:moveTo>
                  <a:lnTo>
                    <a:pt x="395021" y="138989"/>
                  </a:lnTo>
                  <a:lnTo>
                    <a:pt x="526695" y="0"/>
                  </a:lnTo>
                  <a:lnTo>
                    <a:pt x="885140" y="0"/>
                  </a:lnTo>
                  <a:lnTo>
                    <a:pt x="1170432" y="248717"/>
                  </a:lnTo>
                </a:path>
              </a:pathLst>
            </a:custGeom>
            <a:no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7" name="Forme libre 36"/>
            <p:cNvSpPr/>
            <p:nvPr/>
          </p:nvSpPr>
          <p:spPr bwMode="auto">
            <a:xfrm>
              <a:off x="7907731" y="3701491"/>
              <a:ext cx="358445" cy="1441095"/>
            </a:xfrm>
            <a:custGeom>
              <a:avLst/>
              <a:gdLst>
                <a:gd name="connsiteX0" fmla="*/ 0 w 358445"/>
                <a:gd name="connsiteY0" fmla="*/ 0 h 1441095"/>
                <a:gd name="connsiteX1" fmla="*/ 219456 w 358445"/>
                <a:gd name="connsiteY1" fmla="*/ 219456 h 1441095"/>
                <a:gd name="connsiteX2" fmla="*/ 212141 w 358445"/>
                <a:gd name="connsiteY2" fmla="*/ 775411 h 1441095"/>
                <a:gd name="connsiteX3" fmla="*/ 358445 w 358445"/>
                <a:gd name="connsiteY3" fmla="*/ 892455 h 1441095"/>
                <a:gd name="connsiteX4" fmla="*/ 358445 w 358445"/>
                <a:gd name="connsiteY4" fmla="*/ 1441095 h 1441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45" h="1441095">
                  <a:moveTo>
                    <a:pt x="0" y="0"/>
                  </a:moveTo>
                  <a:lnTo>
                    <a:pt x="219456" y="219456"/>
                  </a:lnTo>
                  <a:cubicBezTo>
                    <a:pt x="217018" y="404774"/>
                    <a:pt x="214579" y="590093"/>
                    <a:pt x="212141" y="775411"/>
                  </a:cubicBezTo>
                  <a:lnTo>
                    <a:pt x="358445" y="892455"/>
                  </a:lnTo>
                  <a:lnTo>
                    <a:pt x="358445" y="1441095"/>
                  </a:lnTo>
                </a:path>
              </a:pathLst>
            </a:custGeom>
            <a:no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571606" y="2492896"/>
            <a:ext cx="4504450" cy="1593468"/>
            <a:chOff x="571606" y="2492896"/>
            <a:chExt cx="4504450" cy="1593468"/>
          </a:xfrm>
        </p:grpSpPr>
        <p:sp>
          <p:nvSpPr>
            <p:cNvPr id="9" name="Rectangle 8"/>
            <p:cNvSpPr/>
            <p:nvPr/>
          </p:nvSpPr>
          <p:spPr bwMode="auto">
            <a:xfrm>
              <a:off x="4391980" y="2492896"/>
              <a:ext cx="684076" cy="900844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571606" y="3717032"/>
              <a:ext cx="2227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smtClean="0">
                  <a:solidFill>
                    <a:srgbClr val="FF0000"/>
                  </a:solidFill>
                </a:rPr>
                <a:t>Trafic issu de LNPN</a:t>
              </a:r>
              <a:endParaRPr lang="fr-FR" sz="1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409222" y="3393740"/>
            <a:ext cx="4675233" cy="980656"/>
            <a:chOff x="409222" y="3393740"/>
            <a:chExt cx="4675233" cy="980656"/>
          </a:xfrm>
        </p:grpSpPr>
        <p:sp>
          <p:nvSpPr>
            <p:cNvPr id="27" name="Rectangle 26"/>
            <p:cNvSpPr/>
            <p:nvPr/>
          </p:nvSpPr>
          <p:spPr bwMode="auto">
            <a:xfrm>
              <a:off x="4400379" y="3393740"/>
              <a:ext cx="684076" cy="143272"/>
            </a:xfrm>
            <a:prstGeom prst="rect">
              <a:avLst/>
            </a:prstGeom>
            <a:solidFill>
              <a:srgbClr val="00B05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09222" y="4005064"/>
              <a:ext cx="2676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800" dirty="0" smtClean="0">
                  <a:solidFill>
                    <a:srgbClr val="00B050"/>
                  </a:solidFill>
                </a:rPr>
                <a:t>Trafic fret de/vers le port</a:t>
              </a:r>
              <a:endParaRPr lang="fr-FR" sz="18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607996" y="4113732"/>
            <a:ext cx="4475240" cy="584700"/>
            <a:chOff x="607996" y="4113732"/>
            <a:chExt cx="4475240" cy="5847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4399160" y="4113732"/>
              <a:ext cx="684076" cy="395388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607996" y="4329100"/>
              <a:ext cx="2279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800" dirty="0" smtClean="0">
                  <a:solidFill>
                    <a:srgbClr val="0070C0"/>
                  </a:solidFill>
                </a:rPr>
                <a:t>Trafic périurbain sud</a:t>
              </a:r>
              <a:endParaRPr lang="fr-FR" sz="1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563112" y="3537012"/>
            <a:ext cx="4520124" cy="1499792"/>
            <a:chOff x="563112" y="3537012"/>
            <a:chExt cx="4520124" cy="1499792"/>
          </a:xfrm>
        </p:grpSpPr>
        <p:sp>
          <p:nvSpPr>
            <p:cNvPr id="10" name="Rectangle 9"/>
            <p:cNvSpPr/>
            <p:nvPr/>
          </p:nvSpPr>
          <p:spPr bwMode="auto">
            <a:xfrm>
              <a:off x="4399160" y="3537012"/>
              <a:ext cx="684076" cy="576720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563112" y="4667472"/>
              <a:ext cx="2368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800" dirty="0" smtClean="0">
                  <a:solidFill>
                    <a:srgbClr val="FFC000"/>
                  </a:solidFill>
                </a:rPr>
                <a:t>Trafic périurbain nord</a:t>
              </a:r>
              <a:endParaRPr lang="fr-FR" sz="18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5076056" y="3057754"/>
            <a:ext cx="2641480" cy="2655417"/>
            <a:chOff x="5076056" y="3057754"/>
            <a:chExt cx="2641480" cy="2655417"/>
          </a:xfrm>
        </p:grpSpPr>
        <p:sp>
          <p:nvSpPr>
            <p:cNvPr id="11" name="Forme libre 10"/>
            <p:cNvSpPr/>
            <p:nvPr/>
          </p:nvSpPr>
          <p:spPr bwMode="auto">
            <a:xfrm>
              <a:off x="6751930" y="3057754"/>
              <a:ext cx="965606" cy="2655417"/>
            </a:xfrm>
            <a:custGeom>
              <a:avLst/>
              <a:gdLst>
                <a:gd name="connsiteX0" fmla="*/ 965606 w 965606"/>
                <a:gd name="connsiteY0" fmla="*/ 2655417 h 2655417"/>
                <a:gd name="connsiteX1" fmla="*/ 965606 w 965606"/>
                <a:gd name="connsiteY1" fmla="*/ 248716 h 2655417"/>
                <a:gd name="connsiteX2" fmla="*/ 702259 w 965606"/>
                <a:gd name="connsiteY2" fmla="*/ 0 h 2655417"/>
                <a:gd name="connsiteX3" fmla="*/ 0 w 965606"/>
                <a:gd name="connsiteY3" fmla="*/ 0 h 265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5606" h="2655417">
                  <a:moveTo>
                    <a:pt x="965606" y="2655417"/>
                  </a:moveTo>
                  <a:lnTo>
                    <a:pt x="965606" y="248716"/>
                  </a:lnTo>
                  <a:lnTo>
                    <a:pt x="702259" y="0"/>
                  </a:lnTo>
                  <a:lnTo>
                    <a:pt x="0" y="0"/>
                  </a:ln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3" name="Connecteur droit avec flèche 12"/>
            <p:cNvCxnSpPr/>
            <p:nvPr/>
          </p:nvCxnSpPr>
          <p:spPr bwMode="auto">
            <a:xfrm flipH="1">
              <a:off x="5076056" y="3057754"/>
              <a:ext cx="1283419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9" name="Forme libre 38"/>
            <p:cNvSpPr/>
            <p:nvPr/>
          </p:nvSpPr>
          <p:spPr bwMode="auto">
            <a:xfrm>
              <a:off x="5098694" y="3057754"/>
              <a:ext cx="1170432" cy="270662"/>
            </a:xfrm>
            <a:custGeom>
              <a:avLst/>
              <a:gdLst>
                <a:gd name="connsiteX0" fmla="*/ 1170432 w 1170432"/>
                <a:gd name="connsiteY0" fmla="*/ 0 h 270662"/>
                <a:gd name="connsiteX1" fmla="*/ 1024128 w 1170432"/>
                <a:gd name="connsiteY1" fmla="*/ 7315 h 270662"/>
                <a:gd name="connsiteX2" fmla="*/ 914400 w 1170432"/>
                <a:gd name="connsiteY2" fmla="*/ 131673 h 270662"/>
                <a:gd name="connsiteX3" fmla="*/ 753466 w 1170432"/>
                <a:gd name="connsiteY3" fmla="*/ 131673 h 270662"/>
                <a:gd name="connsiteX4" fmla="*/ 629108 w 1170432"/>
                <a:gd name="connsiteY4" fmla="*/ 270662 h 270662"/>
                <a:gd name="connsiteX5" fmla="*/ 0 w 1170432"/>
                <a:gd name="connsiteY5" fmla="*/ 270662 h 27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0432" h="270662">
                  <a:moveTo>
                    <a:pt x="1170432" y="0"/>
                  </a:moveTo>
                  <a:lnTo>
                    <a:pt x="1024128" y="7315"/>
                  </a:lnTo>
                  <a:lnTo>
                    <a:pt x="914400" y="131673"/>
                  </a:lnTo>
                  <a:lnTo>
                    <a:pt x="753466" y="131673"/>
                  </a:lnTo>
                  <a:lnTo>
                    <a:pt x="629108" y="270662"/>
                  </a:lnTo>
                  <a:lnTo>
                    <a:pt x="0" y="270662"/>
                  </a:ln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04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2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 bwMode="auto">
          <a:xfrm>
            <a:off x="0" y="836712"/>
            <a:ext cx="9144000" cy="58296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17584" r="32476" b="11367"/>
          <a:stretch/>
        </p:blipFill>
        <p:spPr bwMode="auto">
          <a:xfrm>
            <a:off x="287524" y="1372845"/>
            <a:ext cx="8316000" cy="529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rme libre 2"/>
          <p:cNvSpPr/>
          <p:nvPr/>
        </p:nvSpPr>
        <p:spPr bwMode="auto">
          <a:xfrm>
            <a:off x="4762500" y="3044627"/>
            <a:ext cx="2362200" cy="1441450"/>
          </a:xfrm>
          <a:custGeom>
            <a:avLst/>
            <a:gdLst>
              <a:gd name="connsiteX0" fmla="*/ 2241550 w 2241550"/>
              <a:gd name="connsiteY0" fmla="*/ 1416050 h 1441450"/>
              <a:gd name="connsiteX1" fmla="*/ 1905000 w 2241550"/>
              <a:gd name="connsiteY1" fmla="*/ 1441450 h 1441450"/>
              <a:gd name="connsiteX2" fmla="*/ 1581150 w 2241550"/>
              <a:gd name="connsiteY2" fmla="*/ 1416050 h 1441450"/>
              <a:gd name="connsiteX3" fmla="*/ 1206500 w 2241550"/>
              <a:gd name="connsiteY3" fmla="*/ 1339850 h 1441450"/>
              <a:gd name="connsiteX4" fmla="*/ 381000 w 2241550"/>
              <a:gd name="connsiteY4" fmla="*/ 1016000 h 1441450"/>
              <a:gd name="connsiteX5" fmla="*/ 0 w 2241550"/>
              <a:gd name="connsiteY5" fmla="*/ 0 h 1441450"/>
              <a:gd name="connsiteX0" fmla="*/ 2362200 w 2362200"/>
              <a:gd name="connsiteY0" fmla="*/ 1416050 h 1441450"/>
              <a:gd name="connsiteX1" fmla="*/ 2025650 w 2362200"/>
              <a:gd name="connsiteY1" fmla="*/ 1441450 h 1441450"/>
              <a:gd name="connsiteX2" fmla="*/ 1701800 w 2362200"/>
              <a:gd name="connsiteY2" fmla="*/ 1416050 h 1441450"/>
              <a:gd name="connsiteX3" fmla="*/ 1327150 w 2362200"/>
              <a:gd name="connsiteY3" fmla="*/ 1339850 h 1441450"/>
              <a:gd name="connsiteX4" fmla="*/ 0 w 2362200"/>
              <a:gd name="connsiteY4" fmla="*/ 787400 h 1441450"/>
              <a:gd name="connsiteX5" fmla="*/ 120650 w 2362200"/>
              <a:gd name="connsiteY5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1441450">
                <a:moveTo>
                  <a:pt x="2362200" y="1416050"/>
                </a:moveTo>
                <a:lnTo>
                  <a:pt x="2025650" y="1441450"/>
                </a:lnTo>
                <a:lnTo>
                  <a:pt x="1701800" y="1416050"/>
                </a:lnTo>
                <a:lnTo>
                  <a:pt x="1327150" y="1339850"/>
                </a:lnTo>
                <a:lnTo>
                  <a:pt x="0" y="787400"/>
                </a:lnTo>
                <a:lnTo>
                  <a:pt x="12065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orme libre 12"/>
          <p:cNvSpPr/>
          <p:nvPr/>
        </p:nvSpPr>
        <p:spPr bwMode="auto">
          <a:xfrm>
            <a:off x="5285196" y="4107297"/>
            <a:ext cx="114896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orme libre 15"/>
          <p:cNvSpPr/>
          <p:nvPr/>
        </p:nvSpPr>
        <p:spPr bwMode="auto">
          <a:xfrm flipH="1" flipV="1">
            <a:off x="6121398" y="4324152"/>
            <a:ext cx="155576" cy="66674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Ellipse 16"/>
          <p:cNvSpPr>
            <a:spLocks noChangeAspect="1"/>
          </p:cNvSpPr>
          <p:nvPr/>
        </p:nvSpPr>
        <p:spPr>
          <a:xfrm>
            <a:off x="7038778" y="4407173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18" name="Ellipse 17"/>
          <p:cNvSpPr>
            <a:spLocks noChangeAspect="1"/>
          </p:cNvSpPr>
          <p:nvPr/>
        </p:nvSpPr>
        <p:spPr>
          <a:xfrm>
            <a:off x="6787390" y="4371181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 smtClean="0"/>
              <a:t>Besoins </a:t>
            </a:r>
            <a:r>
              <a:rPr lang="fr-FR" dirty="0"/>
              <a:t>en aménagements sur le réseau </a:t>
            </a:r>
            <a:r>
              <a:rPr lang="fr-FR" dirty="0" smtClean="0"/>
              <a:t>existant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09184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7" name="Forme libre 6"/>
          <p:cNvSpPr/>
          <p:nvPr/>
        </p:nvSpPr>
        <p:spPr bwMode="auto">
          <a:xfrm>
            <a:off x="4139952" y="3838377"/>
            <a:ext cx="616198" cy="3365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Forme libre 7"/>
          <p:cNvSpPr/>
          <p:nvPr/>
        </p:nvSpPr>
        <p:spPr bwMode="auto">
          <a:xfrm>
            <a:off x="3883025" y="2785815"/>
            <a:ext cx="701675" cy="133350"/>
          </a:xfrm>
          <a:custGeom>
            <a:avLst/>
            <a:gdLst>
              <a:gd name="connsiteX0" fmla="*/ 701675 w 701675"/>
              <a:gd name="connsiteY0" fmla="*/ 3175 h 133350"/>
              <a:gd name="connsiteX1" fmla="*/ 577850 w 701675"/>
              <a:gd name="connsiteY1" fmla="*/ 133350 h 133350"/>
              <a:gd name="connsiteX2" fmla="*/ 88900 w 701675"/>
              <a:gd name="connsiteY2" fmla="*/ 123825 h 133350"/>
              <a:gd name="connsiteX3" fmla="*/ 0 w 701675"/>
              <a:gd name="connsiteY3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675" h="133350">
                <a:moveTo>
                  <a:pt x="701675" y="3175"/>
                </a:moveTo>
                <a:lnTo>
                  <a:pt x="577850" y="133350"/>
                </a:lnTo>
                <a:lnTo>
                  <a:pt x="88900" y="123825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orme libre 14"/>
          <p:cNvSpPr/>
          <p:nvPr/>
        </p:nvSpPr>
        <p:spPr bwMode="auto">
          <a:xfrm flipH="1">
            <a:off x="6482152" y="4365923"/>
            <a:ext cx="45719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Ellipse 18"/>
          <p:cNvSpPr>
            <a:spLocks noChangeAspect="1"/>
          </p:cNvSpPr>
          <p:nvPr/>
        </p:nvSpPr>
        <p:spPr>
          <a:xfrm>
            <a:off x="5324525" y="4018213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0" name="Ellipse 19"/>
          <p:cNvSpPr>
            <a:spLocks noChangeAspect="1"/>
          </p:cNvSpPr>
          <p:nvPr/>
        </p:nvSpPr>
        <p:spPr>
          <a:xfrm>
            <a:off x="4772549" y="3315209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1" name="Ellipse 20"/>
          <p:cNvSpPr>
            <a:spLocks noChangeAspect="1"/>
          </p:cNvSpPr>
          <p:nvPr/>
        </p:nvSpPr>
        <p:spPr>
          <a:xfrm>
            <a:off x="4558237" y="2719897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7" name="ZoneTexte 26"/>
          <p:cNvSpPr txBox="1"/>
          <p:nvPr/>
        </p:nvSpPr>
        <p:spPr>
          <a:xfrm>
            <a:off x="4744033" y="3367472"/>
            <a:ext cx="6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Louviers</a:t>
            </a:r>
          </a:p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Val-de-R.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157328" y="3838377"/>
            <a:ext cx="634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Evreux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741793" y="4525464"/>
            <a:ext cx="8755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Nanterre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55167" y="4515173"/>
            <a:ext cx="7618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Confluence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330600" y="2448212"/>
            <a:ext cx="96559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EF034C"/>
                </a:solidFill>
              </a:rPr>
              <a:t>GN Rouen</a:t>
            </a:r>
            <a:endParaRPr lang="fr-FR" sz="800" b="1" dirty="0">
              <a:solidFill>
                <a:srgbClr val="EF034C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255167" y="5475449"/>
            <a:ext cx="2674633" cy="1116124"/>
            <a:chOff x="6255167" y="4977172"/>
            <a:chExt cx="2674633" cy="1116124"/>
          </a:xfrm>
        </p:grpSpPr>
        <p:sp>
          <p:nvSpPr>
            <p:cNvPr id="11" name="Rectangle 10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38" name="ZoneTexte 37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2" name="Connecteur droit 71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e 72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74" name="Connecteur droit 73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Ellipse 74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Ellipse 35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37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40" name="Rechteck 117"/>
          <p:cNvSpPr/>
          <p:nvPr/>
        </p:nvSpPr>
        <p:spPr bwMode="auto">
          <a:xfrm>
            <a:off x="2447764" y="269342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hteck 117"/>
          <p:cNvSpPr/>
          <p:nvPr/>
        </p:nvSpPr>
        <p:spPr bwMode="auto">
          <a:xfrm>
            <a:off x="2443928" y="2535206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Rechteck 117"/>
          <p:cNvSpPr/>
          <p:nvPr/>
        </p:nvSpPr>
        <p:spPr bwMode="auto">
          <a:xfrm>
            <a:off x="2447764" y="238521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Rechteck 117"/>
          <p:cNvSpPr/>
          <p:nvPr/>
        </p:nvSpPr>
        <p:spPr bwMode="auto">
          <a:xfrm>
            <a:off x="2447764" y="201906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5" name="Rechteck 117"/>
          <p:cNvSpPr/>
          <p:nvPr/>
        </p:nvSpPr>
        <p:spPr bwMode="auto">
          <a:xfrm>
            <a:off x="2771800" y="269498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hteck 117"/>
          <p:cNvSpPr/>
          <p:nvPr/>
        </p:nvSpPr>
        <p:spPr bwMode="auto">
          <a:xfrm>
            <a:off x="3167844" y="270769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Rechteck 117"/>
          <p:cNvSpPr/>
          <p:nvPr/>
        </p:nvSpPr>
        <p:spPr bwMode="auto">
          <a:xfrm>
            <a:off x="3167844" y="225969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8" name="Rechteck 117"/>
          <p:cNvSpPr/>
          <p:nvPr/>
        </p:nvSpPr>
        <p:spPr bwMode="auto">
          <a:xfrm>
            <a:off x="3778589" y="2695254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9" name="Rechteck 117"/>
          <p:cNvSpPr/>
          <p:nvPr/>
        </p:nvSpPr>
        <p:spPr bwMode="auto">
          <a:xfrm>
            <a:off x="4177052" y="2695739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0" name="Rechteck 117"/>
          <p:cNvSpPr/>
          <p:nvPr/>
        </p:nvSpPr>
        <p:spPr bwMode="auto">
          <a:xfrm>
            <a:off x="4177052" y="236111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Rechteck 117"/>
          <p:cNvSpPr/>
          <p:nvPr/>
        </p:nvSpPr>
        <p:spPr bwMode="auto">
          <a:xfrm>
            <a:off x="4177052" y="210960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Rechteck 117"/>
          <p:cNvSpPr/>
          <p:nvPr/>
        </p:nvSpPr>
        <p:spPr bwMode="auto">
          <a:xfrm>
            <a:off x="4179566" y="185675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Rechteck 117"/>
          <p:cNvSpPr/>
          <p:nvPr/>
        </p:nvSpPr>
        <p:spPr bwMode="auto">
          <a:xfrm>
            <a:off x="6213974" y="208206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Rechteck 117"/>
          <p:cNvSpPr/>
          <p:nvPr/>
        </p:nvSpPr>
        <p:spPr bwMode="auto">
          <a:xfrm>
            <a:off x="6494682" y="165902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5" name="Rechteck 117"/>
          <p:cNvSpPr/>
          <p:nvPr/>
        </p:nvSpPr>
        <p:spPr bwMode="auto">
          <a:xfrm>
            <a:off x="5665883" y="366814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6" name="Rechteck 117"/>
          <p:cNvSpPr/>
          <p:nvPr/>
        </p:nvSpPr>
        <p:spPr bwMode="auto">
          <a:xfrm>
            <a:off x="3959932" y="4126213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8" name="Connecteur droit 57"/>
          <p:cNvCxnSpPr/>
          <p:nvPr/>
        </p:nvCxnSpPr>
        <p:spPr>
          <a:xfrm>
            <a:off x="2935826" y="3538239"/>
            <a:ext cx="590036" cy="137010"/>
          </a:xfrm>
          <a:prstGeom prst="line">
            <a:avLst/>
          </a:prstGeom>
          <a:ln w="412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hteck 117"/>
          <p:cNvSpPr/>
          <p:nvPr/>
        </p:nvSpPr>
        <p:spPr bwMode="auto">
          <a:xfrm>
            <a:off x="3040096" y="3523134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Rechteck 117"/>
          <p:cNvSpPr/>
          <p:nvPr/>
        </p:nvSpPr>
        <p:spPr bwMode="auto">
          <a:xfrm>
            <a:off x="2609796" y="411436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1" name="Rechteck 117"/>
          <p:cNvSpPr/>
          <p:nvPr/>
        </p:nvSpPr>
        <p:spPr bwMode="auto">
          <a:xfrm>
            <a:off x="1835696" y="4126213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2" name="Rechteck 117"/>
          <p:cNvSpPr/>
          <p:nvPr/>
        </p:nvSpPr>
        <p:spPr bwMode="auto">
          <a:xfrm>
            <a:off x="1798096" y="4297988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3" name="Rechteck 117"/>
          <p:cNvSpPr/>
          <p:nvPr/>
        </p:nvSpPr>
        <p:spPr bwMode="auto">
          <a:xfrm>
            <a:off x="1052546" y="5574184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Rechteck 117"/>
          <p:cNvSpPr/>
          <p:nvPr/>
        </p:nvSpPr>
        <p:spPr bwMode="auto">
          <a:xfrm>
            <a:off x="6788380" y="4163313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5" name="Rechteck 117"/>
          <p:cNvSpPr/>
          <p:nvPr/>
        </p:nvSpPr>
        <p:spPr bwMode="auto">
          <a:xfrm>
            <a:off x="6338668" y="4278239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Rechteck 117"/>
          <p:cNvSpPr/>
          <p:nvPr/>
        </p:nvSpPr>
        <p:spPr bwMode="auto">
          <a:xfrm>
            <a:off x="7272300" y="4413548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Rechteck 117"/>
          <p:cNvSpPr/>
          <p:nvPr/>
        </p:nvSpPr>
        <p:spPr bwMode="auto">
          <a:xfrm>
            <a:off x="5083376" y="4111927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Rechteck 117"/>
          <p:cNvSpPr/>
          <p:nvPr/>
        </p:nvSpPr>
        <p:spPr bwMode="auto">
          <a:xfrm>
            <a:off x="3491880" y="4125313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Rechteck 117"/>
          <p:cNvSpPr/>
          <p:nvPr/>
        </p:nvSpPr>
        <p:spPr bwMode="auto">
          <a:xfrm>
            <a:off x="2977096" y="4111927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Espace réservé du contenu 2"/>
          <p:cNvSpPr>
            <a:spLocks noGrp="1"/>
          </p:cNvSpPr>
          <p:nvPr>
            <p:ph idx="1"/>
          </p:nvPr>
        </p:nvSpPr>
        <p:spPr>
          <a:xfrm>
            <a:off x="360389" y="1006289"/>
            <a:ext cx="8820123" cy="1054559"/>
          </a:xfrm>
        </p:spPr>
        <p:txBody>
          <a:bodyPr/>
          <a:lstStyle/>
          <a:p>
            <a:pPr>
              <a:lnSpc>
                <a:spcPts val="800"/>
              </a:lnSpc>
            </a:pPr>
            <a:r>
              <a:rPr lang="fr-FR" sz="2000" dirty="0">
                <a:solidFill>
                  <a:srgbClr val="672C94"/>
                </a:solidFill>
              </a:rPr>
              <a:t>A</a:t>
            </a:r>
            <a:r>
              <a:rPr lang="fr-FR" sz="2000" dirty="0" smtClean="0">
                <a:solidFill>
                  <a:srgbClr val="672C94"/>
                </a:solidFill>
              </a:rPr>
              <a:t>ménagements sur le réseau existant </a:t>
            </a:r>
          </a:p>
          <a:p>
            <a:pPr>
              <a:lnSpc>
                <a:spcPts val="800"/>
              </a:lnSpc>
            </a:pPr>
            <a:r>
              <a:rPr lang="fr-FR" sz="2000" b="0" i="1" dirty="0" smtClean="0">
                <a:solidFill>
                  <a:srgbClr val="672C94"/>
                </a:solidFill>
              </a:rPr>
              <a:t>scénarios « hauts » à l’horizon du projet cible</a:t>
            </a:r>
            <a:endParaRPr lang="fr-FR" sz="2000" b="0" dirty="0"/>
          </a:p>
        </p:txBody>
      </p:sp>
      <p:sp>
        <p:nvSpPr>
          <p:cNvPr id="71" name="Rechteck 117"/>
          <p:cNvSpPr/>
          <p:nvPr/>
        </p:nvSpPr>
        <p:spPr bwMode="auto">
          <a:xfrm>
            <a:off x="4699500" y="281942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33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6" grpId="0" animBg="1"/>
      <p:bldP spid="17" grpId="0" animBg="1"/>
      <p:bldP spid="18" grpId="0" animBg="1"/>
      <p:bldP spid="7" grpId="0" animBg="1"/>
      <p:bldP spid="8" grpId="0" animBg="1"/>
      <p:bldP spid="15" grpId="0" animBg="1"/>
      <p:bldP spid="19" grpId="0" animBg="1"/>
      <p:bldP spid="20" grpId="0" animBg="1"/>
      <p:bldP spid="21" grpId="0" animBg="1"/>
      <p:bldP spid="27" grpId="0"/>
      <p:bldP spid="26" grpId="0"/>
      <p:bldP spid="24" grpId="0"/>
      <p:bldP spid="25" grpId="0"/>
      <p:bldP spid="28" grpId="0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838200"/>
            <a:ext cx="9144000" cy="5111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/>
              <a:t>Besoins en aménagements sur le réseau </a:t>
            </a:r>
            <a:r>
              <a:rPr lang="fr-FR" dirty="0" smtClean="0"/>
              <a:t>existant</a:t>
            </a:r>
            <a:br>
              <a:rPr lang="fr-FR" dirty="0" smtClean="0"/>
            </a:br>
            <a:r>
              <a:rPr lang="fr-FR" sz="2000" b="0" dirty="0" smtClean="0"/>
              <a:t>scénarios « hauts</a:t>
            </a:r>
            <a:r>
              <a:rPr lang="fr-FR" sz="2000" b="0" dirty="0"/>
              <a:t>*</a:t>
            </a:r>
            <a:r>
              <a:rPr lang="fr-FR" sz="2000" b="0" dirty="0" smtClean="0"/>
              <a:t>» horizon cible</a:t>
            </a:r>
            <a:endParaRPr lang="fr-FR" sz="20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16</a:t>
            </a:fld>
            <a:endParaRPr lang="fr-FR"/>
          </a:p>
        </p:txBody>
      </p:sp>
      <p:grpSp>
        <p:nvGrpSpPr>
          <p:cNvPr id="73" name="Groupe 72"/>
          <p:cNvGrpSpPr/>
          <p:nvPr/>
        </p:nvGrpSpPr>
        <p:grpSpPr>
          <a:xfrm>
            <a:off x="6586665" y="1841578"/>
            <a:ext cx="2494613" cy="1116124"/>
            <a:chOff x="6255167" y="4977172"/>
            <a:chExt cx="2674633" cy="1116124"/>
          </a:xfrm>
        </p:grpSpPr>
        <p:sp>
          <p:nvSpPr>
            <p:cNvPr id="74" name="Rectangle 73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75" name="Groupe 74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76" name="ZoneTexte 75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7" name="Connecteur droit 76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Ellipse 77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79" name="Connecteur droit 78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Ellipse 79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3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" name="Ellipse 83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5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17584" r="61035" b="60224"/>
          <a:stretch/>
        </p:blipFill>
        <p:spPr bwMode="auto">
          <a:xfrm>
            <a:off x="3644475" y="1236439"/>
            <a:ext cx="2871741" cy="16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hteck 117"/>
          <p:cNvSpPr/>
          <p:nvPr/>
        </p:nvSpPr>
        <p:spPr bwMode="auto">
          <a:xfrm>
            <a:off x="4154263" y="2557021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Rechteck 117"/>
          <p:cNvSpPr/>
          <p:nvPr/>
        </p:nvSpPr>
        <p:spPr bwMode="auto">
          <a:xfrm>
            <a:off x="4150427" y="239880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hteck 117"/>
          <p:cNvSpPr/>
          <p:nvPr/>
        </p:nvSpPr>
        <p:spPr bwMode="auto">
          <a:xfrm>
            <a:off x="4154263" y="2248806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hteck 117"/>
          <p:cNvSpPr/>
          <p:nvPr/>
        </p:nvSpPr>
        <p:spPr bwMode="auto">
          <a:xfrm>
            <a:off x="4154263" y="1882659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echteck 117"/>
          <p:cNvSpPr/>
          <p:nvPr/>
        </p:nvSpPr>
        <p:spPr bwMode="auto">
          <a:xfrm>
            <a:off x="4478299" y="2558576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Rechteck 117"/>
          <p:cNvSpPr/>
          <p:nvPr/>
        </p:nvSpPr>
        <p:spPr bwMode="auto">
          <a:xfrm>
            <a:off x="4874343" y="2571291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hteck 117"/>
          <p:cNvSpPr/>
          <p:nvPr/>
        </p:nvSpPr>
        <p:spPr bwMode="auto">
          <a:xfrm>
            <a:off x="4874343" y="2123291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0015"/>
            <a:ext cx="5184068" cy="301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096380" y="1793631"/>
            <a:ext cx="234093" cy="932944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1835696" y="3974378"/>
            <a:ext cx="468052" cy="1794881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18954" y="5767576"/>
            <a:ext cx="2184794" cy="940598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807804" y="6174977"/>
            <a:ext cx="360040" cy="370832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582474" y="6087539"/>
            <a:ext cx="1133541" cy="583136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491677" y="5308284"/>
            <a:ext cx="548376" cy="583136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06510" y="1972469"/>
            <a:ext cx="2709306" cy="1338828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smtClean="0">
                <a:solidFill>
                  <a:srgbClr val="672C94"/>
                </a:solidFill>
              </a:rPr>
              <a:t>Renforcement offre Le Havre et </a:t>
            </a:r>
            <a:r>
              <a:rPr lang="fr-FR" sz="900" dirty="0" err="1" smtClean="0">
                <a:solidFill>
                  <a:srgbClr val="672C94"/>
                </a:solidFill>
              </a:rPr>
              <a:t>Rolleville</a:t>
            </a:r>
            <a:r>
              <a:rPr lang="fr-FR" sz="900" dirty="0">
                <a:solidFill>
                  <a:srgbClr val="672C94"/>
                </a:solidFill>
              </a:rPr>
              <a:t> </a:t>
            </a:r>
            <a:r>
              <a:rPr lang="fr-FR" sz="900" dirty="0" smtClean="0">
                <a:solidFill>
                  <a:srgbClr val="672C94"/>
                </a:solidFill>
              </a:rPr>
              <a:t>(x2)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r>
              <a:rPr lang="fr-FR" sz="900" dirty="0" smtClean="0"/>
              <a:t>Modification </a:t>
            </a:r>
            <a:r>
              <a:rPr lang="fr-FR" sz="900" dirty="0"/>
              <a:t>du plan de voies </a:t>
            </a:r>
            <a:r>
              <a:rPr lang="fr-FR" sz="900" dirty="0" smtClean="0"/>
              <a:t>de la gare du Havre</a:t>
            </a:r>
          </a:p>
          <a:p>
            <a:r>
              <a:rPr lang="fr-FR" sz="900" dirty="0" smtClean="0"/>
              <a:t>Doublement / Voies d’évitement à </a:t>
            </a:r>
            <a:r>
              <a:rPr lang="fr-FR" sz="900" dirty="0" err="1" smtClean="0"/>
              <a:t>Rolleville</a:t>
            </a:r>
            <a:r>
              <a:rPr lang="fr-FR" sz="900" dirty="0" smtClean="0"/>
              <a:t> et en </a:t>
            </a:r>
            <a:r>
              <a:rPr lang="fr-FR" sz="900" dirty="0"/>
              <a:t>ligne (</a:t>
            </a:r>
            <a:r>
              <a:rPr lang="fr-FR" sz="900" dirty="0" smtClean="0"/>
              <a:t>Montivilliers, </a:t>
            </a:r>
            <a:r>
              <a:rPr lang="fr-FR" sz="900" dirty="0" err="1" smtClean="0"/>
              <a:t>Epouville</a:t>
            </a:r>
            <a:r>
              <a:rPr lang="fr-FR" sz="900" dirty="0" smtClean="0"/>
              <a:t>)</a:t>
            </a:r>
          </a:p>
          <a:p>
            <a:r>
              <a:rPr lang="fr-FR" sz="900" dirty="0" smtClean="0"/>
              <a:t>Refonte de la bifurcation d’Harfleur</a:t>
            </a:r>
            <a:endParaRPr lang="fr-FR" sz="900" dirty="0" smtClean="0">
              <a:solidFill>
                <a:srgbClr val="672C94"/>
              </a:solidFill>
            </a:endParaRPr>
          </a:p>
        </p:txBody>
      </p:sp>
      <p:cxnSp>
        <p:nvCxnSpPr>
          <p:cNvPr id="8" name="Connecteur droit avec flèche 7"/>
          <p:cNvCxnSpPr>
            <a:stCxn id="70" idx="0"/>
            <a:endCxn id="40" idx="2"/>
          </p:cNvCxnSpPr>
          <p:nvPr/>
        </p:nvCxnSpPr>
        <p:spPr bwMode="auto">
          <a:xfrm flipV="1">
            <a:off x="3780109" y="2684576"/>
            <a:ext cx="761190" cy="92874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avec flèche 49"/>
          <p:cNvCxnSpPr>
            <a:stCxn id="70" idx="2"/>
            <a:endCxn id="32" idx="0"/>
          </p:cNvCxnSpPr>
          <p:nvPr/>
        </p:nvCxnSpPr>
        <p:spPr bwMode="auto">
          <a:xfrm flipH="1">
            <a:off x="2987824" y="4813648"/>
            <a:ext cx="792285" cy="136132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Connecteur droit avec flèche 50"/>
          <p:cNvCxnSpPr>
            <a:stCxn id="6" idx="3"/>
            <a:endCxn id="3" idx="1"/>
          </p:cNvCxnSpPr>
          <p:nvPr/>
        </p:nvCxnSpPr>
        <p:spPr bwMode="auto">
          <a:xfrm flipV="1">
            <a:off x="2915816" y="2260103"/>
            <a:ext cx="1180564" cy="3817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2" name="Connecteur droit avec flèche 51"/>
          <p:cNvCxnSpPr>
            <a:stCxn id="6" idx="2"/>
            <a:endCxn id="31" idx="0"/>
          </p:cNvCxnSpPr>
          <p:nvPr/>
        </p:nvCxnSpPr>
        <p:spPr bwMode="auto">
          <a:xfrm flipH="1">
            <a:off x="1211351" y="3311297"/>
            <a:ext cx="349812" cy="24562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Connecteur droit avec flèche 55"/>
          <p:cNvCxnSpPr>
            <a:stCxn id="6" idx="2"/>
          </p:cNvCxnSpPr>
          <p:nvPr/>
        </p:nvCxnSpPr>
        <p:spPr bwMode="auto">
          <a:xfrm>
            <a:off x="1561163" y="3311297"/>
            <a:ext cx="508559" cy="6630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6" name="Connecteur droit avec flèche 65"/>
          <p:cNvCxnSpPr>
            <a:endCxn id="42" idx="3"/>
          </p:cNvCxnSpPr>
          <p:nvPr/>
        </p:nvCxnSpPr>
        <p:spPr bwMode="auto">
          <a:xfrm flipH="1" flipV="1">
            <a:off x="5000343" y="2186291"/>
            <a:ext cx="1586322" cy="13258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9" name="Connecteur droit avec flèche 68"/>
          <p:cNvCxnSpPr>
            <a:endCxn id="34" idx="0"/>
          </p:cNvCxnSpPr>
          <p:nvPr/>
        </p:nvCxnSpPr>
        <p:spPr bwMode="auto">
          <a:xfrm flipH="1">
            <a:off x="4765865" y="3512148"/>
            <a:ext cx="1820800" cy="17961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" name="Connecteur droit avec flèche 85"/>
          <p:cNvCxnSpPr>
            <a:stCxn id="89" idx="1"/>
            <a:endCxn id="33" idx="3"/>
          </p:cNvCxnSpPr>
          <p:nvPr/>
        </p:nvCxnSpPr>
        <p:spPr bwMode="auto">
          <a:xfrm flipH="1">
            <a:off x="4716015" y="5514601"/>
            <a:ext cx="1507193" cy="86450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Connecteur droit avec flèche 86"/>
          <p:cNvCxnSpPr>
            <a:stCxn id="89" idx="1"/>
            <a:endCxn id="41" idx="3"/>
          </p:cNvCxnSpPr>
          <p:nvPr/>
        </p:nvCxnSpPr>
        <p:spPr bwMode="auto">
          <a:xfrm flipH="1" flipV="1">
            <a:off x="5000343" y="2634291"/>
            <a:ext cx="1222865" cy="28803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5" name="Espace réservé du contenu 2"/>
          <p:cNvSpPr txBox="1">
            <a:spLocks/>
          </p:cNvSpPr>
          <p:nvPr/>
        </p:nvSpPr>
        <p:spPr bwMode="gray">
          <a:xfrm>
            <a:off x="360389" y="1042293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Secteur Le Havre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2844203" y="3613319"/>
            <a:ext cx="1871812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672C94"/>
                </a:solidFill>
              </a:rPr>
              <a:t>Fonctionnalités 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smtClean="0">
                <a:solidFill>
                  <a:srgbClr val="672C94"/>
                </a:solidFill>
              </a:rPr>
              <a:t>Disponibilité sillon fret </a:t>
            </a:r>
            <a:r>
              <a:rPr lang="fr-FR" sz="900" dirty="0">
                <a:solidFill>
                  <a:srgbClr val="672C94"/>
                </a:solidFill>
              </a:rPr>
              <a:t>en </a:t>
            </a:r>
            <a:r>
              <a:rPr lang="fr-FR" sz="900" dirty="0" smtClean="0">
                <a:solidFill>
                  <a:srgbClr val="672C94"/>
                </a:solidFill>
              </a:rPr>
              <a:t>heure de pointe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r>
              <a:rPr lang="fr-FR" sz="900" dirty="0"/>
              <a:t>Voie d’évitement pour les circulations fret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6604116" y="3319495"/>
            <a:ext cx="2324368" cy="923330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672C94"/>
                </a:solidFill>
              </a:rPr>
              <a:t>Fonctionnalités 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offre </a:t>
            </a:r>
            <a:r>
              <a:rPr lang="fr-FR" sz="900" dirty="0" smtClean="0">
                <a:solidFill>
                  <a:srgbClr val="672C94"/>
                </a:solidFill>
              </a:rPr>
              <a:t>Fécamp (x2)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r>
              <a:rPr lang="fr-FR" sz="900" dirty="0"/>
              <a:t>Création d’un point de croisement aux </a:t>
            </a:r>
            <a:r>
              <a:rPr lang="fr-FR" sz="900" dirty="0" smtClean="0"/>
              <a:t>Ifs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6223208" y="4914436"/>
            <a:ext cx="2544080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672C94"/>
                </a:solidFill>
              </a:rPr>
              <a:t>Fonctionnalités 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</a:t>
            </a:r>
            <a:r>
              <a:rPr lang="fr-FR" sz="900" dirty="0" smtClean="0">
                <a:solidFill>
                  <a:srgbClr val="672C94"/>
                </a:solidFill>
              </a:rPr>
              <a:t>desserte </a:t>
            </a:r>
            <a:r>
              <a:rPr lang="fr-FR" sz="900" dirty="0" err="1" smtClean="0">
                <a:solidFill>
                  <a:srgbClr val="672C94"/>
                </a:solidFill>
              </a:rPr>
              <a:t>interville</a:t>
            </a:r>
            <a:r>
              <a:rPr lang="fr-FR" sz="900" dirty="0" smtClean="0">
                <a:solidFill>
                  <a:srgbClr val="672C94"/>
                </a:solidFill>
              </a:rPr>
              <a:t> (x2) et régionale (x2) sur </a:t>
            </a:r>
            <a:r>
              <a:rPr lang="fr-FR" sz="900" dirty="0">
                <a:solidFill>
                  <a:srgbClr val="672C94"/>
                </a:solidFill>
              </a:rPr>
              <a:t>Le Havre </a:t>
            </a:r>
            <a:r>
              <a:rPr lang="fr-FR" sz="900" dirty="0" smtClean="0">
                <a:solidFill>
                  <a:srgbClr val="672C94"/>
                </a:solidFill>
              </a:rPr>
              <a:t>– </a:t>
            </a:r>
            <a:r>
              <a:rPr lang="fr-FR" sz="900" dirty="0" err="1" smtClean="0">
                <a:solidFill>
                  <a:srgbClr val="672C94"/>
                </a:solidFill>
              </a:rPr>
              <a:t>Bréauté</a:t>
            </a:r>
            <a:endParaRPr lang="fr-FR" sz="900" dirty="0" smtClean="0">
              <a:solidFill>
                <a:srgbClr val="672C94"/>
              </a:solidFill>
            </a:endParaRPr>
          </a:p>
          <a:p>
            <a:endParaRPr lang="fr-FR" sz="900" dirty="0">
              <a:solidFill>
                <a:srgbClr val="672C94"/>
              </a:solidFill>
            </a:endParaRPr>
          </a:p>
          <a:p>
            <a:r>
              <a:rPr lang="fr-FR" sz="900" b="1" dirty="0" smtClean="0"/>
              <a:t>Aménagements </a:t>
            </a:r>
            <a:r>
              <a:rPr lang="fr-FR" sz="900" b="1" dirty="0"/>
              <a:t>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r>
              <a:rPr lang="fr-FR" sz="900" dirty="0"/>
              <a:t>Modification du plan de voies de </a:t>
            </a:r>
            <a:r>
              <a:rPr lang="fr-FR" sz="900" dirty="0" err="1"/>
              <a:t>Bréauté</a:t>
            </a:r>
            <a:r>
              <a:rPr lang="fr-FR" sz="900" dirty="0"/>
              <a:t> - Beuzeville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87555" y="4849181"/>
            <a:ext cx="1771706" cy="788561"/>
            <a:chOff x="2303748" y="4741113"/>
            <a:chExt cx="1771706" cy="788561"/>
          </a:xfrm>
        </p:grpSpPr>
        <p:sp>
          <p:nvSpPr>
            <p:cNvPr id="49" name="ZoneTexte 48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3" name="Groupe 52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</p:grpSpPr>
          <p:cxnSp>
            <p:nvCxnSpPr>
              <p:cNvPr id="54" name="Connecteur droit 53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ZoneTexte 58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1" name="Connecteur droit 60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ZoneTexte 61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3" name="Connecteur droit 62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ZoneTexte 63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65" name="ZoneTexte 64"/>
          <p:cNvSpPr txBox="1"/>
          <p:nvPr/>
        </p:nvSpPr>
        <p:spPr>
          <a:xfrm>
            <a:off x="5278363" y="850623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08" y="838200"/>
            <a:ext cx="9144000" cy="5111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5" t="17584" r="41098" b="59207"/>
          <a:stretch/>
        </p:blipFill>
        <p:spPr bwMode="auto">
          <a:xfrm>
            <a:off x="2971732" y="1193337"/>
            <a:ext cx="4037313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hteck 117"/>
          <p:cNvSpPr/>
          <p:nvPr/>
        </p:nvSpPr>
        <p:spPr bwMode="auto">
          <a:xfrm>
            <a:off x="3337143" y="250006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Rechteck 117"/>
          <p:cNvSpPr/>
          <p:nvPr/>
        </p:nvSpPr>
        <p:spPr bwMode="auto">
          <a:xfrm>
            <a:off x="3735606" y="250055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Rechteck 117"/>
          <p:cNvSpPr/>
          <p:nvPr/>
        </p:nvSpPr>
        <p:spPr bwMode="auto">
          <a:xfrm>
            <a:off x="3735606" y="216593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Rechteck 117"/>
          <p:cNvSpPr/>
          <p:nvPr/>
        </p:nvSpPr>
        <p:spPr bwMode="auto">
          <a:xfrm>
            <a:off x="3735606" y="191441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Rechteck 117"/>
          <p:cNvSpPr/>
          <p:nvPr/>
        </p:nvSpPr>
        <p:spPr bwMode="auto">
          <a:xfrm>
            <a:off x="3738120" y="1661568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Rechteck 117"/>
          <p:cNvSpPr/>
          <p:nvPr/>
        </p:nvSpPr>
        <p:spPr bwMode="auto">
          <a:xfrm>
            <a:off x="5772528" y="1886878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Rechteck 117"/>
          <p:cNvSpPr/>
          <p:nvPr/>
        </p:nvSpPr>
        <p:spPr bwMode="auto">
          <a:xfrm>
            <a:off x="6053236" y="1463838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7" y="2942016"/>
            <a:ext cx="5521850" cy="325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 bwMode="auto">
          <a:xfrm>
            <a:off x="454388" y="3731481"/>
            <a:ext cx="468052" cy="1897354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58851" y="5904944"/>
            <a:ext cx="1160821" cy="282654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587801" y="1353694"/>
            <a:ext cx="346505" cy="1054177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2" name="Connecteur droit avec flèche 41"/>
          <p:cNvCxnSpPr>
            <a:stCxn id="86" idx="3"/>
            <a:endCxn id="40" idx="1"/>
          </p:cNvCxnSpPr>
          <p:nvPr/>
        </p:nvCxnSpPr>
        <p:spPr bwMode="auto">
          <a:xfrm flipV="1">
            <a:off x="2368463" y="1880783"/>
            <a:ext cx="1219338" cy="2735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Connecteur droit avec flèche 46"/>
          <p:cNvCxnSpPr>
            <a:stCxn id="86" idx="2"/>
            <a:endCxn id="37" idx="0"/>
          </p:cNvCxnSpPr>
          <p:nvPr/>
        </p:nvCxnSpPr>
        <p:spPr bwMode="auto">
          <a:xfrm flipH="1">
            <a:off x="688414" y="2823740"/>
            <a:ext cx="609958" cy="907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8" name="Connecteur droit avec flèche 47"/>
          <p:cNvCxnSpPr>
            <a:stCxn id="58" idx="0"/>
            <a:endCxn id="61" idx="2"/>
          </p:cNvCxnSpPr>
          <p:nvPr/>
        </p:nvCxnSpPr>
        <p:spPr bwMode="auto">
          <a:xfrm flipV="1">
            <a:off x="2429784" y="2665908"/>
            <a:ext cx="1158017" cy="6562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Connecteur droit avec flèche 48"/>
          <p:cNvCxnSpPr>
            <a:stCxn id="58" idx="2"/>
            <a:endCxn id="39" idx="3"/>
          </p:cNvCxnSpPr>
          <p:nvPr/>
        </p:nvCxnSpPr>
        <p:spPr bwMode="auto">
          <a:xfrm flipH="1">
            <a:off x="1619672" y="4522506"/>
            <a:ext cx="810112" cy="15237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avec flèche 49"/>
          <p:cNvCxnSpPr>
            <a:stCxn id="57" idx="1"/>
            <a:endCxn id="51" idx="3"/>
          </p:cNvCxnSpPr>
          <p:nvPr/>
        </p:nvCxnSpPr>
        <p:spPr bwMode="auto">
          <a:xfrm flipH="1">
            <a:off x="5764507" y="4558139"/>
            <a:ext cx="449825" cy="4316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" name="Rectangle 50"/>
          <p:cNvSpPr/>
          <p:nvPr/>
        </p:nvSpPr>
        <p:spPr bwMode="auto">
          <a:xfrm>
            <a:off x="4170849" y="4390434"/>
            <a:ext cx="1593658" cy="1198805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3" name="Connecteur droit avec flèche 52"/>
          <p:cNvCxnSpPr>
            <a:stCxn id="57" idx="1"/>
            <a:endCxn id="34" idx="2"/>
          </p:cNvCxnSpPr>
          <p:nvPr/>
        </p:nvCxnSpPr>
        <p:spPr bwMode="auto">
          <a:xfrm flipH="1" flipV="1">
            <a:off x="5835528" y="2012878"/>
            <a:ext cx="378804" cy="25452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5" name="Espace réservé du contenu 2"/>
          <p:cNvSpPr txBox="1">
            <a:spLocks/>
          </p:cNvSpPr>
          <p:nvPr/>
        </p:nvSpPr>
        <p:spPr bwMode="gray">
          <a:xfrm>
            <a:off x="360389" y="1042293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Secteur Rouen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214332" y="3819475"/>
            <a:ext cx="2709306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axe </a:t>
            </a:r>
            <a:r>
              <a:rPr lang="fr-FR" sz="900" dirty="0" err="1" smtClean="0">
                <a:solidFill>
                  <a:srgbClr val="672C94"/>
                </a:solidFill>
              </a:rPr>
              <a:t>Serqueux</a:t>
            </a:r>
            <a:r>
              <a:rPr lang="fr-FR" sz="900" dirty="0" smtClean="0">
                <a:solidFill>
                  <a:srgbClr val="672C94"/>
                </a:solidFill>
              </a:rPr>
              <a:t> (+1 train par heure) et création itinéraire direct vers Gisors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Aménagement du secteur </a:t>
            </a:r>
            <a:r>
              <a:rPr lang="fr-FR" sz="900" dirty="0" err="1"/>
              <a:t>Serqueux</a:t>
            </a:r>
            <a:r>
              <a:rPr lang="fr-FR" sz="900" dirty="0"/>
              <a:t> / </a:t>
            </a:r>
            <a:r>
              <a:rPr lang="fr-FR" sz="900" dirty="0" smtClean="0"/>
              <a:t>Forges-les-Eaux</a:t>
            </a:r>
          </a:p>
          <a:p>
            <a:pPr fontAlgn="ctr"/>
            <a:r>
              <a:rPr lang="fr-FR" sz="900" dirty="0"/>
              <a:t>Aménagement de la ligne du Tréport (sections de croisement dynamique</a:t>
            </a:r>
            <a:r>
              <a:rPr lang="fr-FR" sz="900" dirty="0" smtClean="0"/>
              <a:t>)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1359693" y="3322177"/>
            <a:ext cx="2140182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</a:t>
            </a:r>
            <a:r>
              <a:rPr lang="fr-FR" sz="900" dirty="0" smtClean="0">
                <a:solidFill>
                  <a:srgbClr val="672C94"/>
                </a:solidFill>
              </a:rPr>
              <a:t>offres </a:t>
            </a:r>
            <a:r>
              <a:rPr lang="fr-FR" sz="900" dirty="0">
                <a:solidFill>
                  <a:srgbClr val="672C94"/>
                </a:solidFill>
              </a:rPr>
              <a:t>Dieppe et Yvetot</a:t>
            </a: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Aménagements de la gare de Malaunay (3</a:t>
            </a:r>
            <a:r>
              <a:rPr lang="fr-FR" sz="900" baseline="30000" dirty="0"/>
              <a:t>ème</a:t>
            </a:r>
            <a:r>
              <a:rPr lang="fr-FR" sz="900" dirty="0"/>
              <a:t> voie à quai et pose de com.)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3139660" y="2486507"/>
            <a:ext cx="896282" cy="179401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277069" y="1305627"/>
            <a:ext cx="1224136" cy="796415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6400601" y="1996640"/>
            <a:ext cx="2674633" cy="1116124"/>
            <a:chOff x="6255167" y="4977172"/>
            <a:chExt cx="2674633" cy="1116124"/>
          </a:xfrm>
        </p:grpSpPr>
        <p:sp>
          <p:nvSpPr>
            <p:cNvPr id="74" name="Rectangle 73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75" name="Groupe 74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76" name="ZoneTexte 75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7" name="Connecteur droit 76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Ellipse 77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79" name="Connecteur droit 78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Ellipse 79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3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" name="Ellipse 83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5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86" name="ZoneTexte 85"/>
          <p:cNvSpPr txBox="1"/>
          <p:nvPr/>
        </p:nvSpPr>
        <p:spPr>
          <a:xfrm>
            <a:off x="228281" y="1484912"/>
            <a:ext cx="2140182" cy="1338828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offre </a:t>
            </a:r>
            <a:r>
              <a:rPr lang="fr-FR" sz="900" dirty="0" smtClean="0">
                <a:solidFill>
                  <a:srgbClr val="672C94"/>
                </a:solidFill>
              </a:rPr>
              <a:t>Dieppe (x2)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Aménagement de la ligne de Dieppe (croisements dynamiques au Nord de Clères et de Longueville, point de croisement à St Aubin-sur-Scie)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2484882" y="4897349"/>
            <a:ext cx="1771706" cy="788561"/>
            <a:chOff x="2303748" y="4741113"/>
            <a:chExt cx="1771706" cy="788561"/>
          </a:xfrm>
        </p:grpSpPr>
        <p:sp>
          <p:nvSpPr>
            <p:cNvPr id="54" name="ZoneTexte 53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</p:grpSpPr>
          <p:cxnSp>
            <p:nvCxnSpPr>
              <p:cNvPr id="59" name="Connecteur droit 58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59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ZoneTexte 61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4" name="Connecteur droit 63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ZoneTexte 65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7" name="Connecteur droit 66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ZoneTexte 67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71" name="Titre 1"/>
          <p:cNvSpPr txBox="1">
            <a:spLocks/>
          </p:cNvSpPr>
          <p:nvPr/>
        </p:nvSpPr>
        <p:spPr bwMode="gray">
          <a:xfrm>
            <a:off x="1065213" y="0"/>
            <a:ext cx="7503231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/>
            <a:r>
              <a:rPr lang="fr-FR" kern="0" dirty="0" smtClean="0"/>
              <a:t>Besoins en aménagements sur le réseau existant</a:t>
            </a:r>
            <a:br>
              <a:rPr lang="fr-FR" kern="0" dirty="0" smtClean="0"/>
            </a:br>
            <a:r>
              <a:rPr lang="fr-FR" sz="2000" b="0" kern="0" dirty="0" smtClean="0"/>
              <a:t>scénarios « hauts* » horizon cible</a:t>
            </a:r>
            <a:endParaRPr lang="fr-FR" sz="2000" b="0" kern="0" dirty="0"/>
          </a:p>
        </p:txBody>
      </p:sp>
      <p:sp>
        <p:nvSpPr>
          <p:cNvPr id="72" name="Rechteck 117"/>
          <p:cNvSpPr/>
          <p:nvPr/>
        </p:nvSpPr>
        <p:spPr bwMode="auto">
          <a:xfrm>
            <a:off x="4256588" y="263691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3858939" y="3090235"/>
            <a:ext cx="1912722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8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800" b="1" dirty="0" smtClean="0">
                <a:solidFill>
                  <a:srgbClr val="672C94"/>
                </a:solidFill>
              </a:rPr>
              <a:t>») :</a:t>
            </a:r>
            <a:endParaRPr lang="fr-FR" sz="800" b="1" dirty="0">
              <a:solidFill>
                <a:srgbClr val="672C94"/>
              </a:solidFill>
            </a:endParaRPr>
          </a:p>
          <a:p>
            <a:pPr fontAlgn="ctr"/>
            <a:r>
              <a:rPr lang="fr-FR" sz="800" dirty="0">
                <a:solidFill>
                  <a:srgbClr val="672C94"/>
                </a:solidFill>
              </a:rPr>
              <a:t>Amélioration des </a:t>
            </a:r>
            <a:r>
              <a:rPr lang="fr-FR" sz="800" dirty="0" smtClean="0">
                <a:solidFill>
                  <a:srgbClr val="672C94"/>
                </a:solidFill>
              </a:rPr>
              <a:t>performances débit / </a:t>
            </a:r>
            <a:r>
              <a:rPr lang="fr-FR" sz="800" dirty="0">
                <a:solidFill>
                  <a:srgbClr val="672C94"/>
                </a:solidFill>
              </a:rPr>
              <a:t>vitesse</a:t>
            </a:r>
          </a:p>
          <a:p>
            <a:endParaRPr lang="fr-FR" sz="800" dirty="0" smtClean="0"/>
          </a:p>
          <a:p>
            <a:r>
              <a:rPr lang="fr-FR" sz="800" b="1" dirty="0"/>
              <a:t>Aménagements de </a:t>
            </a:r>
            <a:r>
              <a:rPr lang="fr-FR" sz="800" b="1" dirty="0" smtClean="0"/>
              <a:t>capacité :</a:t>
            </a:r>
            <a:endParaRPr lang="fr-FR" sz="800" dirty="0"/>
          </a:p>
          <a:p>
            <a:pPr fontAlgn="ctr"/>
            <a:r>
              <a:rPr lang="fr-FR" sz="800" dirty="0"/>
              <a:t>Découpage </a:t>
            </a:r>
            <a:r>
              <a:rPr lang="fr-FR" sz="800" dirty="0" smtClean="0"/>
              <a:t>signalisation </a:t>
            </a:r>
            <a:r>
              <a:rPr lang="fr-FR" sz="800" dirty="0"/>
              <a:t>et relèvement de vitesse Oissel – Sotteville</a:t>
            </a:r>
          </a:p>
        </p:txBody>
      </p:sp>
      <p:cxnSp>
        <p:nvCxnSpPr>
          <p:cNvPr id="88" name="Connecteur droit avec flèche 87"/>
          <p:cNvCxnSpPr>
            <a:stCxn id="87" idx="0"/>
            <a:endCxn id="72" idx="2"/>
          </p:cNvCxnSpPr>
          <p:nvPr/>
        </p:nvCxnSpPr>
        <p:spPr bwMode="auto">
          <a:xfrm flipH="1" flipV="1">
            <a:off x="4319588" y="2762912"/>
            <a:ext cx="495712" cy="3273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 bwMode="auto">
          <a:xfrm>
            <a:off x="2138453" y="5733256"/>
            <a:ext cx="3405655" cy="85922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2786917" y="5733256"/>
            <a:ext cx="3864409" cy="10156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Etudes en cours de différentes zones de passage pour la ligne nouvelle au nord de Rouen et des secteurs associés de raccordement sur la ligne existante : influence sur les conditions de mise en œuvre des scénarios de desserte</a:t>
            </a:r>
            <a:endParaRPr lang="fr-FR" sz="1200" dirty="0"/>
          </a:p>
        </p:txBody>
      </p:sp>
      <p:sp>
        <p:nvSpPr>
          <p:cNvPr id="89" name="ZoneTexte 88"/>
          <p:cNvSpPr txBox="1"/>
          <p:nvPr/>
        </p:nvSpPr>
        <p:spPr>
          <a:xfrm>
            <a:off x="5235125" y="838200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-508" y="845802"/>
            <a:ext cx="9144000" cy="6019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t="46370" r="61852" b="14612"/>
          <a:stretch/>
        </p:blipFill>
        <p:spPr bwMode="auto">
          <a:xfrm>
            <a:off x="188386" y="1232756"/>
            <a:ext cx="4311606" cy="290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Connecteur droit 45"/>
          <p:cNvCxnSpPr/>
          <p:nvPr/>
        </p:nvCxnSpPr>
        <p:spPr>
          <a:xfrm>
            <a:off x="2700017" y="1239276"/>
            <a:ext cx="590036" cy="137010"/>
          </a:xfrm>
          <a:prstGeom prst="line">
            <a:avLst/>
          </a:prstGeom>
          <a:ln w="412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18</a:t>
            </a:fld>
            <a:endParaRPr lang="fr-FR"/>
          </a:p>
        </p:txBody>
      </p:sp>
      <p:grpSp>
        <p:nvGrpSpPr>
          <p:cNvPr id="73" name="Groupe 72"/>
          <p:cNvGrpSpPr/>
          <p:nvPr/>
        </p:nvGrpSpPr>
        <p:grpSpPr>
          <a:xfrm>
            <a:off x="4509596" y="1367193"/>
            <a:ext cx="2674633" cy="1116124"/>
            <a:chOff x="6255167" y="4977172"/>
            <a:chExt cx="2674633" cy="1116124"/>
          </a:xfrm>
        </p:grpSpPr>
        <p:sp>
          <p:nvSpPr>
            <p:cNvPr id="74" name="Rectangle 73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75" name="Groupe 74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76" name="ZoneTexte 75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7" name="Connecteur droit 76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Ellipse 77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79" name="Connecteur droit 78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Ellipse 79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3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" name="Ellipse 83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85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36" name="Rechteck 117"/>
          <p:cNvSpPr/>
          <p:nvPr/>
        </p:nvSpPr>
        <p:spPr bwMode="auto">
          <a:xfrm>
            <a:off x="3758105" y="183583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Rechteck 117"/>
          <p:cNvSpPr/>
          <p:nvPr/>
        </p:nvSpPr>
        <p:spPr bwMode="auto">
          <a:xfrm>
            <a:off x="2868374" y="122746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hteck 117"/>
          <p:cNvSpPr/>
          <p:nvPr/>
        </p:nvSpPr>
        <p:spPr bwMode="auto">
          <a:xfrm>
            <a:off x="2407969" y="182398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hteck 117"/>
          <p:cNvSpPr/>
          <p:nvPr/>
        </p:nvSpPr>
        <p:spPr bwMode="auto">
          <a:xfrm>
            <a:off x="1633869" y="183583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echteck 117"/>
          <p:cNvSpPr/>
          <p:nvPr/>
        </p:nvSpPr>
        <p:spPr bwMode="auto">
          <a:xfrm>
            <a:off x="1596269" y="2007610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Rechteck 117"/>
          <p:cNvSpPr/>
          <p:nvPr/>
        </p:nvSpPr>
        <p:spPr bwMode="auto">
          <a:xfrm>
            <a:off x="850719" y="3283806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hteck 117"/>
          <p:cNvSpPr/>
          <p:nvPr/>
        </p:nvSpPr>
        <p:spPr bwMode="auto">
          <a:xfrm>
            <a:off x="3290053" y="1834935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5" name="Rechteck 117"/>
          <p:cNvSpPr/>
          <p:nvPr/>
        </p:nvSpPr>
        <p:spPr bwMode="auto">
          <a:xfrm>
            <a:off x="2775269" y="1821549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" t="12488" b="3570"/>
          <a:stretch/>
        </p:blipFill>
        <p:spPr bwMode="auto">
          <a:xfrm>
            <a:off x="2344189" y="4276847"/>
            <a:ext cx="6752014" cy="257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 bwMode="auto">
          <a:xfrm>
            <a:off x="2498118" y="4437343"/>
            <a:ext cx="944715" cy="2037655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3723233" y="4233019"/>
            <a:ext cx="2828987" cy="600137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7992380" y="4478088"/>
            <a:ext cx="1103823" cy="600137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3" name="Connecteur droit avec flèche 42"/>
          <p:cNvCxnSpPr>
            <a:stCxn id="57" idx="2"/>
            <a:endCxn id="33" idx="0"/>
          </p:cNvCxnSpPr>
          <p:nvPr/>
        </p:nvCxnSpPr>
        <p:spPr bwMode="auto">
          <a:xfrm>
            <a:off x="7032090" y="3899809"/>
            <a:ext cx="1512202" cy="5782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Connecteur droit avec flèche 43"/>
          <p:cNvCxnSpPr>
            <a:stCxn id="57" idx="1"/>
            <a:endCxn id="36" idx="3"/>
          </p:cNvCxnSpPr>
          <p:nvPr/>
        </p:nvCxnSpPr>
        <p:spPr bwMode="auto">
          <a:xfrm flipH="1" flipV="1">
            <a:off x="3884105" y="1898835"/>
            <a:ext cx="1476249" cy="14700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avec flèche 49"/>
          <p:cNvCxnSpPr>
            <a:stCxn id="68" idx="0"/>
            <a:endCxn id="32" idx="2"/>
          </p:cNvCxnSpPr>
          <p:nvPr/>
        </p:nvCxnSpPr>
        <p:spPr bwMode="auto">
          <a:xfrm flipH="1" flipV="1">
            <a:off x="5137727" y="4833156"/>
            <a:ext cx="193760" cy="63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2" name="Connecteur droit avec flèche 51"/>
          <p:cNvCxnSpPr>
            <a:stCxn id="68" idx="0"/>
            <a:endCxn id="38" idx="2"/>
          </p:cNvCxnSpPr>
          <p:nvPr/>
        </p:nvCxnSpPr>
        <p:spPr bwMode="auto">
          <a:xfrm flipH="1" flipV="1">
            <a:off x="2470969" y="1949982"/>
            <a:ext cx="2860518" cy="35203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Connecteur droit avec flèche 52"/>
          <p:cNvCxnSpPr>
            <a:stCxn id="68" idx="0"/>
            <a:endCxn id="45" idx="3"/>
          </p:cNvCxnSpPr>
          <p:nvPr/>
        </p:nvCxnSpPr>
        <p:spPr bwMode="auto">
          <a:xfrm flipH="1" flipV="1">
            <a:off x="2901269" y="1884549"/>
            <a:ext cx="2430218" cy="358579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Connecteur droit avec flèche 58"/>
          <p:cNvCxnSpPr>
            <a:stCxn id="57" idx="1"/>
            <a:endCxn id="42" idx="3"/>
          </p:cNvCxnSpPr>
          <p:nvPr/>
        </p:nvCxnSpPr>
        <p:spPr bwMode="auto">
          <a:xfrm flipH="1" flipV="1">
            <a:off x="3416053" y="1897935"/>
            <a:ext cx="1944301" cy="14709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6" name="Connecteur droit avec flèche 65"/>
          <p:cNvCxnSpPr>
            <a:stCxn id="86" idx="3"/>
          </p:cNvCxnSpPr>
          <p:nvPr/>
        </p:nvCxnSpPr>
        <p:spPr bwMode="auto">
          <a:xfrm>
            <a:off x="2231740" y="5065006"/>
            <a:ext cx="239229" cy="32300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 bwMode="auto">
          <a:xfrm>
            <a:off x="735127" y="1664804"/>
            <a:ext cx="1183931" cy="1858644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70" name="Connecteur droit avec flèche 69"/>
          <p:cNvCxnSpPr>
            <a:stCxn id="86" idx="0"/>
            <a:endCxn id="69" idx="2"/>
          </p:cNvCxnSpPr>
          <p:nvPr/>
        </p:nvCxnSpPr>
        <p:spPr bwMode="auto">
          <a:xfrm flipV="1">
            <a:off x="1163436" y="3523448"/>
            <a:ext cx="163657" cy="7336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5" name="Espace réservé du contenu 2"/>
          <p:cNvSpPr txBox="1">
            <a:spLocks/>
          </p:cNvSpPr>
          <p:nvPr/>
        </p:nvSpPr>
        <p:spPr bwMode="gray">
          <a:xfrm>
            <a:off x="232910" y="1046059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Secteur Caen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5360354" y="2837980"/>
            <a:ext cx="3343472" cy="10618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>
                <a:solidFill>
                  <a:srgbClr val="672C94"/>
                </a:solidFill>
              </a:rPr>
              <a:t>Renforcement Paris – </a:t>
            </a:r>
            <a:r>
              <a:rPr lang="fr-FR" sz="900" dirty="0" smtClean="0">
                <a:solidFill>
                  <a:srgbClr val="672C94"/>
                </a:solidFill>
              </a:rPr>
              <a:t>Cherbourg (x2)  et création des missions Caen – Rouen par LN (+3 trains par heure)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capacité</a:t>
            </a:r>
            <a:endParaRPr lang="fr-FR" sz="900" dirty="0"/>
          </a:p>
          <a:p>
            <a:pPr fontAlgn="ctr"/>
            <a:r>
              <a:rPr lang="fr-FR" sz="900" dirty="0"/>
              <a:t>Aménagements de la gare de Bernay (3</a:t>
            </a:r>
            <a:r>
              <a:rPr lang="fr-FR" sz="900" baseline="30000" dirty="0"/>
              <a:t>ème</a:t>
            </a:r>
            <a:r>
              <a:rPr lang="fr-FR" sz="900" dirty="0"/>
              <a:t> voie à quai</a:t>
            </a:r>
            <a:r>
              <a:rPr lang="fr-FR" sz="900" dirty="0" smtClean="0"/>
              <a:t>)</a:t>
            </a:r>
          </a:p>
          <a:p>
            <a:pPr fontAlgn="ctr"/>
            <a:r>
              <a:rPr lang="fr-FR" sz="900" dirty="0"/>
              <a:t>Aménagements de l’avant gare de </a:t>
            </a:r>
            <a:r>
              <a:rPr lang="fr-FR" sz="900" dirty="0" smtClean="0"/>
              <a:t>Lisieux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6912851" y="1190462"/>
            <a:ext cx="2140182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smtClean="0">
                <a:solidFill>
                  <a:srgbClr val="672C94"/>
                </a:solidFill>
              </a:rPr>
              <a:t>Correspondance à Trouville avec les </a:t>
            </a:r>
            <a:r>
              <a:rPr lang="fr-FR" sz="900" dirty="0" err="1" smtClean="0">
                <a:solidFill>
                  <a:srgbClr val="672C94"/>
                </a:solidFill>
              </a:rPr>
              <a:t>Intervilles</a:t>
            </a:r>
            <a:r>
              <a:rPr lang="fr-FR" sz="900" dirty="0" smtClean="0">
                <a:solidFill>
                  <a:srgbClr val="672C94"/>
                </a:solidFill>
              </a:rPr>
              <a:t> Paris -Trouville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Points de croisement à </a:t>
            </a:r>
            <a:r>
              <a:rPr lang="fr-FR" sz="900" dirty="0" err="1"/>
              <a:t>Villiers-sur-Mer</a:t>
            </a:r>
            <a:r>
              <a:rPr lang="fr-FR" sz="900" dirty="0"/>
              <a:t> (ligne Dives-Trouville)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3758105" y="5470346"/>
            <a:ext cx="3146763" cy="1200329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recherchées  (scénarios « hauts ») :</a:t>
            </a:r>
          </a:p>
          <a:p>
            <a:r>
              <a:rPr lang="fr-FR" sz="900" dirty="0">
                <a:solidFill>
                  <a:srgbClr val="672C94"/>
                </a:solidFill>
              </a:rPr>
              <a:t>Renforcement Paris – Cherbourg + Caen </a:t>
            </a:r>
            <a:r>
              <a:rPr lang="fr-FR" sz="900" dirty="0" smtClean="0">
                <a:solidFill>
                  <a:srgbClr val="672C94"/>
                </a:solidFill>
              </a:rPr>
              <a:t>– Argentan(x2) 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Aménagements de la gare de Caen </a:t>
            </a:r>
            <a:endParaRPr lang="fr-FR" sz="900" dirty="0" smtClean="0"/>
          </a:p>
          <a:p>
            <a:pPr fontAlgn="ctr"/>
            <a:r>
              <a:rPr lang="fr-FR" sz="900" dirty="0" smtClean="0"/>
              <a:t>Aménagements </a:t>
            </a:r>
            <a:r>
              <a:rPr lang="fr-FR" sz="900" dirty="0"/>
              <a:t>de la gare de </a:t>
            </a:r>
            <a:r>
              <a:rPr lang="fr-FR" sz="900" dirty="0" err="1"/>
              <a:t>Mézidon</a:t>
            </a:r>
            <a:r>
              <a:rPr lang="fr-FR" sz="900" dirty="0"/>
              <a:t> </a:t>
            </a:r>
            <a:endParaRPr lang="fr-FR" sz="900" dirty="0" smtClean="0"/>
          </a:p>
          <a:p>
            <a:pPr fontAlgn="ctr"/>
            <a:r>
              <a:rPr lang="fr-FR" sz="900" dirty="0" smtClean="0"/>
              <a:t>Reprise </a:t>
            </a:r>
            <a:r>
              <a:rPr lang="fr-FR" sz="900" dirty="0"/>
              <a:t>de la signalisation sur </a:t>
            </a:r>
            <a:r>
              <a:rPr lang="fr-FR" sz="900" dirty="0" smtClean="0"/>
              <a:t>les sections </a:t>
            </a:r>
            <a:r>
              <a:rPr lang="fr-FR" sz="900" dirty="0"/>
              <a:t>Caen-</a:t>
            </a:r>
            <a:r>
              <a:rPr lang="fr-FR" sz="900" dirty="0" err="1"/>
              <a:t>Serquigny</a:t>
            </a:r>
            <a:r>
              <a:rPr lang="fr-FR" sz="900" dirty="0"/>
              <a:t> et </a:t>
            </a:r>
            <a:r>
              <a:rPr lang="fr-FR" sz="900" dirty="0" err="1"/>
              <a:t>Mézidon</a:t>
            </a:r>
            <a:r>
              <a:rPr lang="fr-FR" sz="900" dirty="0"/>
              <a:t>-Alençon (block à 3min</a:t>
            </a:r>
            <a:r>
              <a:rPr lang="fr-FR" sz="900" dirty="0" smtClean="0"/>
              <a:t>)</a:t>
            </a:r>
            <a:endParaRPr lang="fr-FR" sz="900" dirty="0"/>
          </a:p>
        </p:txBody>
      </p:sp>
      <p:sp>
        <p:nvSpPr>
          <p:cNvPr id="86" name="ZoneTexte 85"/>
          <p:cNvSpPr txBox="1"/>
          <p:nvPr/>
        </p:nvSpPr>
        <p:spPr>
          <a:xfrm>
            <a:off x="95132" y="4257092"/>
            <a:ext cx="2136608" cy="1615827"/>
          </a:xfrm>
          <a:prstGeom prst="rect">
            <a:avLst/>
          </a:prstGeom>
          <a:solidFill>
            <a:schemeClr val="bg1"/>
          </a:solidFill>
          <a:ln w="12700">
            <a:solidFill>
              <a:srgbClr val="672C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recherchées  (scénarios « hauts ») :</a:t>
            </a:r>
          </a:p>
          <a:p>
            <a:r>
              <a:rPr lang="fr-FR" sz="900" dirty="0">
                <a:solidFill>
                  <a:srgbClr val="672C94"/>
                </a:solidFill>
              </a:rPr>
              <a:t>Renforcement Caen </a:t>
            </a:r>
            <a:r>
              <a:rPr lang="fr-FR" sz="900" dirty="0" smtClean="0">
                <a:solidFill>
                  <a:srgbClr val="672C94"/>
                </a:solidFill>
              </a:rPr>
              <a:t>– Granville (+1 train par heure)</a:t>
            </a:r>
            <a:endParaRPr lang="fr-FR" sz="900" dirty="0">
              <a:solidFill>
                <a:srgbClr val="672C94"/>
              </a:solidFill>
            </a:endParaRP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</a:p>
          <a:p>
            <a:r>
              <a:rPr lang="fr-FR" sz="900" dirty="0"/>
              <a:t>Aménagements de la gare de </a:t>
            </a:r>
            <a:r>
              <a:rPr lang="fr-FR" sz="900" dirty="0" err="1" smtClean="0"/>
              <a:t>Lison</a:t>
            </a:r>
            <a:endParaRPr lang="fr-FR" sz="900" dirty="0" smtClean="0"/>
          </a:p>
          <a:p>
            <a:r>
              <a:rPr lang="fr-FR" sz="900" dirty="0"/>
              <a:t>Aménagement de la ligne de </a:t>
            </a:r>
            <a:r>
              <a:rPr lang="fr-FR" sz="900" dirty="0" err="1" smtClean="0"/>
              <a:t>Folligny</a:t>
            </a:r>
            <a:r>
              <a:rPr lang="fr-FR" sz="900" dirty="0" smtClean="0"/>
              <a:t> (croisement dynamique entre Coutances et </a:t>
            </a:r>
            <a:r>
              <a:rPr lang="fr-FR" sz="900" dirty="0" err="1" smtClean="0"/>
              <a:t>Cérences</a:t>
            </a:r>
            <a:r>
              <a:rPr lang="fr-FR" sz="900" dirty="0" smtClean="0"/>
              <a:t>, et entre </a:t>
            </a:r>
            <a:r>
              <a:rPr lang="fr-FR" sz="900" dirty="0"/>
              <a:t>Pont-Hébert et </a:t>
            </a:r>
            <a:r>
              <a:rPr lang="fr-FR" sz="900" dirty="0" err="1" smtClean="0"/>
              <a:t>Lison</a:t>
            </a:r>
            <a:r>
              <a:rPr lang="fr-FR" sz="900" dirty="0" smtClean="0"/>
              <a:t>)</a:t>
            </a:r>
            <a:endParaRPr lang="fr-FR" sz="900" dirty="0"/>
          </a:p>
        </p:txBody>
      </p:sp>
      <p:grpSp>
        <p:nvGrpSpPr>
          <p:cNvPr id="51" name="Groupe 50"/>
          <p:cNvGrpSpPr/>
          <p:nvPr/>
        </p:nvGrpSpPr>
        <p:grpSpPr>
          <a:xfrm>
            <a:off x="7184229" y="5686050"/>
            <a:ext cx="1771706" cy="788561"/>
            <a:chOff x="2303748" y="4741113"/>
            <a:chExt cx="1771706" cy="788561"/>
          </a:xfrm>
          <a:solidFill>
            <a:schemeClr val="bg1"/>
          </a:solidFill>
        </p:grpSpPr>
        <p:sp>
          <p:nvSpPr>
            <p:cNvPr id="60" name="ZoneTexte 59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1" name="Groupe 60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  <a:grpFill/>
          </p:grpSpPr>
          <p:cxnSp>
            <p:nvCxnSpPr>
              <p:cNvPr id="62" name="Connecteur droit 61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ZoneTexte 63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7" name="Connecteur droit 66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ZoneTexte 70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2" name="Connecteur droit 71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ZoneTexte 86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cxnSp>
        <p:nvCxnSpPr>
          <p:cNvPr id="56" name="Connecteur droit avec flèche 55"/>
          <p:cNvCxnSpPr>
            <a:stCxn id="58" idx="0"/>
            <a:endCxn id="37" idx="0"/>
          </p:cNvCxnSpPr>
          <p:nvPr/>
        </p:nvCxnSpPr>
        <p:spPr bwMode="auto">
          <a:xfrm rot="16200000" flipH="1" flipV="1">
            <a:off x="5438659" y="-1316823"/>
            <a:ext cx="36998" cy="5051568"/>
          </a:xfrm>
          <a:prstGeom prst="bentConnector3">
            <a:avLst>
              <a:gd name="adj1" fmla="val -617871"/>
            </a:avLst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/>
              <a:t>Besoins en aménagements sur le réseau </a:t>
            </a:r>
            <a:r>
              <a:rPr lang="fr-FR" dirty="0" smtClean="0"/>
              <a:t>existant</a:t>
            </a:r>
            <a:br>
              <a:rPr lang="fr-FR" dirty="0" smtClean="0"/>
            </a:br>
            <a:r>
              <a:rPr lang="fr-FR" sz="2000" b="0" dirty="0" smtClean="0"/>
              <a:t>scénarios « hauts*» horizon cible</a:t>
            </a:r>
            <a:endParaRPr lang="fr-FR" sz="2000" b="0" dirty="0"/>
          </a:p>
        </p:txBody>
      </p:sp>
      <p:sp>
        <p:nvSpPr>
          <p:cNvPr id="88" name="Rectangle 87"/>
          <p:cNvSpPr/>
          <p:nvPr/>
        </p:nvSpPr>
        <p:spPr bwMode="auto">
          <a:xfrm>
            <a:off x="7056276" y="4219132"/>
            <a:ext cx="569911" cy="31395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5675111" y="6601839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68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 bwMode="auto">
          <a:xfrm>
            <a:off x="0" y="838200"/>
            <a:ext cx="9144000" cy="53271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107504" y="3253915"/>
            <a:ext cx="2674633" cy="1116124"/>
            <a:chOff x="6255167" y="4977172"/>
            <a:chExt cx="2674633" cy="1116124"/>
          </a:xfrm>
        </p:grpSpPr>
        <p:sp>
          <p:nvSpPr>
            <p:cNvPr id="11" name="Rectangle 10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38" name="ZoneTexte 37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72" name="Connecteur droit 71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e 72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74" name="Connecteur droit 73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Ellipse 74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Ellipse 35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37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pic>
        <p:nvPicPr>
          <p:cNvPr id="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4" b="24573"/>
          <a:stretch/>
        </p:blipFill>
        <p:spPr bwMode="auto">
          <a:xfrm>
            <a:off x="-9575" y="4655955"/>
            <a:ext cx="9153575" cy="144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3367165" y="5070084"/>
            <a:ext cx="2661780" cy="1128478"/>
          </a:xfrm>
          <a:prstGeom prst="rect">
            <a:avLst/>
          </a:prstGeom>
          <a:solidFill>
            <a:schemeClr val="bg1">
              <a:alpha val="19000"/>
            </a:scheme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600" b="1" i="1" dirty="0" smtClean="0">
                <a:solidFill>
                  <a:srgbClr val="000000"/>
                </a:solidFill>
              </a:rPr>
              <a:t>Focus diapo suivante</a:t>
            </a:r>
            <a:endParaRPr kumimoji="0" lang="fr-FR" sz="1600" b="1" i="1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6440144" y="5018111"/>
            <a:ext cx="2200308" cy="1274476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3" name="Connecteur droit avec flèche 42"/>
          <p:cNvCxnSpPr>
            <a:stCxn id="98" idx="2"/>
            <a:endCxn id="42" idx="0"/>
          </p:cNvCxnSpPr>
          <p:nvPr/>
        </p:nvCxnSpPr>
        <p:spPr bwMode="auto">
          <a:xfrm>
            <a:off x="7442457" y="3783553"/>
            <a:ext cx="97841" cy="12345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Rectangle 46"/>
          <p:cNvSpPr/>
          <p:nvPr/>
        </p:nvSpPr>
        <p:spPr bwMode="auto">
          <a:xfrm>
            <a:off x="222835" y="5029870"/>
            <a:ext cx="1444495" cy="944487"/>
          </a:xfrm>
          <a:prstGeom prst="rect">
            <a:avLst/>
          </a:prstGeom>
          <a:noFill/>
          <a:ln w="19050" cap="flat" cmpd="sng" algn="ctr">
            <a:solidFill>
              <a:srgbClr val="672C9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2" name="Connecteur droit avec flèche 51"/>
          <p:cNvCxnSpPr>
            <a:stCxn id="97" idx="1"/>
            <a:endCxn id="47" idx="0"/>
          </p:cNvCxnSpPr>
          <p:nvPr/>
        </p:nvCxnSpPr>
        <p:spPr bwMode="auto">
          <a:xfrm flipH="1">
            <a:off x="945083" y="4163495"/>
            <a:ext cx="1640567" cy="866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8" name="Groupe 47"/>
          <p:cNvGrpSpPr/>
          <p:nvPr/>
        </p:nvGrpSpPr>
        <p:grpSpPr>
          <a:xfrm>
            <a:off x="2137974" y="6024815"/>
            <a:ext cx="1771706" cy="788561"/>
            <a:chOff x="2303748" y="4741113"/>
            <a:chExt cx="1771706" cy="788561"/>
          </a:xfrm>
          <a:solidFill>
            <a:schemeClr val="bg1"/>
          </a:solidFill>
        </p:grpSpPr>
        <p:sp>
          <p:nvSpPr>
            <p:cNvPr id="50" name="ZoneTexte 49"/>
            <p:cNvSpPr txBox="1"/>
            <p:nvPr/>
          </p:nvSpPr>
          <p:spPr>
            <a:xfrm>
              <a:off x="2303748" y="4741113"/>
              <a:ext cx="1229191" cy="2000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Légende</a:t>
              </a:r>
              <a:endPara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2411091" y="4914860"/>
              <a:ext cx="1664363" cy="614814"/>
              <a:chOff x="500505" y="1089858"/>
              <a:chExt cx="1664363" cy="614814"/>
            </a:xfrm>
            <a:grpFill/>
          </p:grpSpPr>
          <p:cxnSp>
            <p:nvCxnSpPr>
              <p:cNvPr id="53" name="Connecteur droit 52"/>
              <p:cNvCxnSpPr/>
              <p:nvPr/>
            </p:nvCxnSpPr>
            <p:spPr>
              <a:xfrm>
                <a:off x="500505" y="1474879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>
              <a:xfrm>
                <a:off x="500505" y="1330998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ZoneTexte 55"/>
              <p:cNvSpPr txBox="1"/>
              <p:nvPr/>
            </p:nvSpPr>
            <p:spPr>
              <a:xfrm>
                <a:off x="683568" y="1228111"/>
                <a:ext cx="1481300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Modifié avant 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683568" y="1366364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LNPN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58" name="Connecteur droit 57"/>
              <p:cNvCxnSpPr/>
              <p:nvPr/>
            </p:nvCxnSpPr>
            <p:spPr>
              <a:xfrm>
                <a:off x="500505" y="1187117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ZoneTexte 58"/>
              <p:cNvSpPr txBox="1"/>
              <p:nvPr/>
            </p:nvSpPr>
            <p:spPr>
              <a:xfrm>
                <a:off x="683568" y="1089858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Existant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0" name="Connecteur droit 59"/>
              <p:cNvCxnSpPr/>
              <p:nvPr/>
            </p:nvCxnSpPr>
            <p:spPr>
              <a:xfrm>
                <a:off x="500505" y="1618760"/>
                <a:ext cx="190500" cy="1"/>
              </a:xfrm>
              <a:prstGeom prst="line">
                <a:avLst/>
              </a:prstGeom>
              <a:grpFill/>
              <a:ln w="19050" cmpd="sng">
                <a:solidFill>
                  <a:srgbClr val="B5C800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ZoneTexte 60"/>
              <p:cNvSpPr txBox="1"/>
              <p:nvPr/>
            </p:nvSpPr>
            <p:spPr>
              <a:xfrm>
                <a:off x="683568" y="1504617"/>
                <a:ext cx="1229191" cy="2000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Supprimé</a:t>
                </a:r>
                <a:endParaRPr lang="fr-FR" sz="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62" name="ZoneTexte 61"/>
          <p:cNvSpPr txBox="1"/>
          <p:nvPr/>
        </p:nvSpPr>
        <p:spPr>
          <a:xfrm>
            <a:off x="4228844" y="1344557"/>
            <a:ext cx="3079460" cy="92333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smtClean="0">
                <a:solidFill>
                  <a:srgbClr val="7030A0"/>
                </a:solidFill>
              </a:rPr>
              <a:t>Création de missions Rouen-Evreux et renforcement de l’offre Paris-Evreux-Caen</a:t>
            </a: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Banalisation des voies centrales en gare d’Evreux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Espace réservé du contenu 2"/>
          <p:cNvSpPr txBox="1">
            <a:spLocks/>
          </p:cNvSpPr>
          <p:nvPr/>
        </p:nvSpPr>
        <p:spPr bwMode="gray">
          <a:xfrm>
            <a:off x="232910" y="1046059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Secteur Rouen – Mantes et Evreux - Mantes</a:t>
            </a: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9" t="35526" r="33828" b="37398"/>
          <a:stretch/>
        </p:blipFill>
        <p:spPr bwMode="auto">
          <a:xfrm>
            <a:off x="222835" y="1333157"/>
            <a:ext cx="3708412" cy="20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Forme libre 76"/>
          <p:cNvSpPr/>
          <p:nvPr/>
        </p:nvSpPr>
        <p:spPr bwMode="auto">
          <a:xfrm>
            <a:off x="276297" y="1672641"/>
            <a:ext cx="2362200" cy="1441450"/>
          </a:xfrm>
          <a:custGeom>
            <a:avLst/>
            <a:gdLst>
              <a:gd name="connsiteX0" fmla="*/ 2241550 w 2241550"/>
              <a:gd name="connsiteY0" fmla="*/ 1416050 h 1441450"/>
              <a:gd name="connsiteX1" fmla="*/ 1905000 w 2241550"/>
              <a:gd name="connsiteY1" fmla="*/ 1441450 h 1441450"/>
              <a:gd name="connsiteX2" fmla="*/ 1581150 w 2241550"/>
              <a:gd name="connsiteY2" fmla="*/ 1416050 h 1441450"/>
              <a:gd name="connsiteX3" fmla="*/ 1206500 w 2241550"/>
              <a:gd name="connsiteY3" fmla="*/ 1339850 h 1441450"/>
              <a:gd name="connsiteX4" fmla="*/ 381000 w 2241550"/>
              <a:gd name="connsiteY4" fmla="*/ 1016000 h 1441450"/>
              <a:gd name="connsiteX5" fmla="*/ 0 w 2241550"/>
              <a:gd name="connsiteY5" fmla="*/ 0 h 1441450"/>
              <a:gd name="connsiteX0" fmla="*/ 2362200 w 2362200"/>
              <a:gd name="connsiteY0" fmla="*/ 1416050 h 1441450"/>
              <a:gd name="connsiteX1" fmla="*/ 2025650 w 2362200"/>
              <a:gd name="connsiteY1" fmla="*/ 1441450 h 1441450"/>
              <a:gd name="connsiteX2" fmla="*/ 1701800 w 2362200"/>
              <a:gd name="connsiteY2" fmla="*/ 1416050 h 1441450"/>
              <a:gd name="connsiteX3" fmla="*/ 1327150 w 2362200"/>
              <a:gd name="connsiteY3" fmla="*/ 1339850 h 1441450"/>
              <a:gd name="connsiteX4" fmla="*/ 0 w 2362200"/>
              <a:gd name="connsiteY4" fmla="*/ 787400 h 1441450"/>
              <a:gd name="connsiteX5" fmla="*/ 120650 w 2362200"/>
              <a:gd name="connsiteY5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1441450">
                <a:moveTo>
                  <a:pt x="2362200" y="1416050"/>
                </a:moveTo>
                <a:lnTo>
                  <a:pt x="2025650" y="1441450"/>
                </a:lnTo>
                <a:lnTo>
                  <a:pt x="1701800" y="1416050"/>
                </a:lnTo>
                <a:lnTo>
                  <a:pt x="1327150" y="1339850"/>
                </a:lnTo>
                <a:lnTo>
                  <a:pt x="0" y="787400"/>
                </a:lnTo>
                <a:lnTo>
                  <a:pt x="12065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1" name="Forme libre 80"/>
          <p:cNvSpPr/>
          <p:nvPr/>
        </p:nvSpPr>
        <p:spPr bwMode="auto">
          <a:xfrm>
            <a:off x="798993" y="2735311"/>
            <a:ext cx="114896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2" name="Forme libre 81"/>
          <p:cNvSpPr/>
          <p:nvPr/>
        </p:nvSpPr>
        <p:spPr bwMode="auto">
          <a:xfrm flipH="1" flipV="1">
            <a:off x="1635195" y="2952166"/>
            <a:ext cx="155576" cy="66674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2552575" y="3035187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84" name="Ellipse 83"/>
          <p:cNvSpPr>
            <a:spLocks noChangeAspect="1"/>
          </p:cNvSpPr>
          <p:nvPr/>
        </p:nvSpPr>
        <p:spPr>
          <a:xfrm>
            <a:off x="2301187" y="2999195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85" name="Forme libre 84"/>
          <p:cNvSpPr/>
          <p:nvPr/>
        </p:nvSpPr>
        <p:spPr bwMode="auto">
          <a:xfrm flipH="1">
            <a:off x="1995949" y="2993937"/>
            <a:ext cx="45719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Ellipse 85"/>
          <p:cNvSpPr>
            <a:spLocks noChangeAspect="1"/>
          </p:cNvSpPr>
          <p:nvPr/>
        </p:nvSpPr>
        <p:spPr>
          <a:xfrm>
            <a:off x="838322" y="2646227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87" name="Ellipse 86"/>
          <p:cNvSpPr>
            <a:spLocks noChangeAspect="1"/>
          </p:cNvSpPr>
          <p:nvPr/>
        </p:nvSpPr>
        <p:spPr>
          <a:xfrm>
            <a:off x="286346" y="1943223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88" name="ZoneTexte 87"/>
          <p:cNvSpPr txBox="1"/>
          <p:nvPr/>
        </p:nvSpPr>
        <p:spPr>
          <a:xfrm>
            <a:off x="257830" y="1995486"/>
            <a:ext cx="6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Louviers</a:t>
            </a:r>
          </a:p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Val-de-R.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671125" y="2466391"/>
            <a:ext cx="634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Evreux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2255590" y="3153478"/>
            <a:ext cx="8755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Nanterre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1768964" y="3143187"/>
            <a:ext cx="7618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Confluence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92" name="Rechteck 117"/>
          <p:cNvSpPr/>
          <p:nvPr/>
        </p:nvSpPr>
        <p:spPr bwMode="auto">
          <a:xfrm>
            <a:off x="1179680" y="2296154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3" name="Rechteck 117"/>
          <p:cNvSpPr/>
          <p:nvPr/>
        </p:nvSpPr>
        <p:spPr bwMode="auto">
          <a:xfrm>
            <a:off x="2302177" y="2791327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4" name="Rechteck 117"/>
          <p:cNvSpPr/>
          <p:nvPr/>
        </p:nvSpPr>
        <p:spPr bwMode="auto">
          <a:xfrm>
            <a:off x="1852465" y="2906253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5" name="Rechteck 117"/>
          <p:cNvSpPr/>
          <p:nvPr/>
        </p:nvSpPr>
        <p:spPr bwMode="auto">
          <a:xfrm>
            <a:off x="2786097" y="3041562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6" name="Rechteck 117"/>
          <p:cNvSpPr/>
          <p:nvPr/>
        </p:nvSpPr>
        <p:spPr bwMode="auto">
          <a:xfrm>
            <a:off x="597173" y="2739941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2585650" y="3494081"/>
            <a:ext cx="3049627" cy="13388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smtClean="0">
                <a:solidFill>
                  <a:srgbClr val="7030A0"/>
                </a:solidFill>
              </a:rPr>
              <a:t>Renforcement offre régionale Rouen-Vernon et Paris-Val-de-Reuil/Vernon</a:t>
            </a: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/>
              <a:t>Relèvement de vitesse Oissel – </a:t>
            </a:r>
            <a:r>
              <a:rPr lang="fr-FR" sz="900" dirty="0" smtClean="0"/>
              <a:t>Sotteville</a:t>
            </a:r>
          </a:p>
          <a:p>
            <a:pPr fontAlgn="ctr"/>
            <a:r>
              <a:rPr lang="fr-FR" sz="900" dirty="0"/>
              <a:t>Création d’une 3</a:t>
            </a:r>
            <a:r>
              <a:rPr lang="fr-FR" sz="900" baseline="30000" dirty="0"/>
              <a:t>ème</a:t>
            </a:r>
            <a:r>
              <a:rPr lang="fr-FR" sz="900" dirty="0"/>
              <a:t> voie à quai en gare de </a:t>
            </a:r>
            <a:r>
              <a:rPr lang="fr-FR" sz="900" dirty="0" smtClean="0"/>
              <a:t>Vernon</a:t>
            </a:r>
          </a:p>
          <a:p>
            <a:pPr fontAlgn="ctr"/>
            <a:r>
              <a:rPr lang="fr-FR" sz="900" dirty="0"/>
              <a:t>Reprise de la signalisation sur la section Rouen-Oissel (block à 3min</a:t>
            </a:r>
            <a:r>
              <a:rPr lang="fr-FR" sz="900" dirty="0" smtClean="0"/>
              <a:t>)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9" name="Connecteur droit avec flèche 48"/>
          <p:cNvCxnSpPr>
            <a:stCxn id="97" idx="1"/>
            <a:endCxn id="92" idx="2"/>
          </p:cNvCxnSpPr>
          <p:nvPr/>
        </p:nvCxnSpPr>
        <p:spPr bwMode="auto">
          <a:xfrm flipH="1" flipV="1">
            <a:off x="1242680" y="2422154"/>
            <a:ext cx="1342970" cy="174134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Connecteur droit avec flèche 40"/>
          <p:cNvCxnSpPr>
            <a:stCxn id="62" idx="1"/>
            <a:endCxn id="96" idx="0"/>
          </p:cNvCxnSpPr>
          <p:nvPr/>
        </p:nvCxnSpPr>
        <p:spPr bwMode="auto">
          <a:xfrm rot="10800000" flipV="1">
            <a:off x="660174" y="1806221"/>
            <a:ext cx="3568671" cy="933719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8" name="ZoneTexte 97"/>
          <p:cNvSpPr txBox="1"/>
          <p:nvPr/>
        </p:nvSpPr>
        <p:spPr>
          <a:xfrm>
            <a:off x="5868144" y="2583224"/>
            <a:ext cx="3148625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9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900" b="1" dirty="0" smtClean="0">
                <a:solidFill>
                  <a:srgbClr val="672C94"/>
                </a:solidFill>
              </a:rPr>
              <a:t>») :</a:t>
            </a:r>
            <a:endParaRPr lang="fr-FR" sz="900" b="1" dirty="0">
              <a:solidFill>
                <a:srgbClr val="672C94"/>
              </a:solidFill>
            </a:endParaRPr>
          </a:p>
          <a:p>
            <a:r>
              <a:rPr lang="fr-FR" sz="900" dirty="0" err="1" smtClean="0">
                <a:solidFill>
                  <a:srgbClr val="7030A0"/>
                </a:solidFill>
              </a:rPr>
              <a:t>Etanchéification</a:t>
            </a:r>
            <a:r>
              <a:rPr lang="fr-FR" sz="900" dirty="0" smtClean="0">
                <a:solidFill>
                  <a:srgbClr val="7030A0"/>
                </a:solidFill>
              </a:rPr>
              <a:t> des flux RER E et normands (régularité)</a:t>
            </a:r>
          </a:p>
          <a:p>
            <a:r>
              <a:rPr lang="fr-FR" sz="900" dirty="0" smtClean="0">
                <a:solidFill>
                  <a:srgbClr val="7030A0"/>
                </a:solidFill>
              </a:rPr>
              <a:t>Capacité fret</a:t>
            </a:r>
          </a:p>
          <a:p>
            <a:endParaRPr lang="fr-FR" sz="900" dirty="0" smtClean="0"/>
          </a:p>
          <a:p>
            <a:r>
              <a:rPr lang="fr-FR" sz="900" b="1" dirty="0"/>
              <a:t>Aménagements de </a:t>
            </a:r>
            <a:r>
              <a:rPr lang="fr-FR" sz="900" b="1" dirty="0" smtClean="0"/>
              <a:t>capacité :</a:t>
            </a:r>
            <a:endParaRPr lang="fr-FR" sz="900" dirty="0"/>
          </a:p>
          <a:p>
            <a:pPr fontAlgn="ctr"/>
            <a:r>
              <a:rPr lang="fr-FR" sz="900" dirty="0" smtClean="0"/>
              <a:t>Mise à 4 voies Mantes-</a:t>
            </a:r>
            <a:r>
              <a:rPr lang="fr-FR" sz="900" dirty="0" err="1" smtClean="0"/>
              <a:t>Epônes</a:t>
            </a:r>
            <a:endParaRPr lang="fr-FR" sz="900" dirty="0" smtClean="0"/>
          </a:p>
          <a:p>
            <a:pPr fontAlgn="ctr"/>
            <a:r>
              <a:rPr lang="fr-FR" sz="900" dirty="0"/>
              <a:t>Création d’une 3</a:t>
            </a:r>
            <a:r>
              <a:rPr lang="fr-FR" sz="900" baseline="30000" dirty="0"/>
              <a:t>ème</a:t>
            </a:r>
            <a:r>
              <a:rPr lang="fr-FR" sz="900" dirty="0"/>
              <a:t> voie entre </a:t>
            </a:r>
            <a:r>
              <a:rPr lang="fr-FR" sz="900" dirty="0" smtClean="0"/>
              <a:t>Aubergenville </a:t>
            </a:r>
            <a:r>
              <a:rPr lang="fr-FR" sz="900" dirty="0"/>
              <a:t>et Les Mureaux</a:t>
            </a:r>
            <a:endParaRPr lang="fr-FR" sz="9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9" name="Connecteur droit avec flèche 98"/>
          <p:cNvCxnSpPr>
            <a:stCxn id="98" idx="1"/>
            <a:endCxn id="94" idx="3"/>
          </p:cNvCxnSpPr>
          <p:nvPr/>
        </p:nvCxnSpPr>
        <p:spPr bwMode="auto">
          <a:xfrm flipH="1" flipV="1">
            <a:off x="1978465" y="2969253"/>
            <a:ext cx="3889679" cy="2141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fr-FR" dirty="0"/>
              <a:t>Besoins en aménagements sur le réseau </a:t>
            </a:r>
            <a:r>
              <a:rPr lang="fr-FR" dirty="0" smtClean="0"/>
              <a:t>existant</a:t>
            </a:r>
            <a:br>
              <a:rPr lang="fr-FR" dirty="0" smtClean="0"/>
            </a:br>
            <a:r>
              <a:rPr lang="fr-FR" sz="2000" b="0" dirty="0" smtClean="0"/>
              <a:t>scénarios « hauts*» horizon cible</a:t>
            </a:r>
            <a:endParaRPr lang="fr-FR" sz="2000" b="0" dirty="0"/>
          </a:p>
        </p:txBody>
      </p:sp>
      <p:sp>
        <p:nvSpPr>
          <p:cNvPr id="63" name="ZoneTexte 62"/>
          <p:cNvSpPr txBox="1"/>
          <p:nvPr/>
        </p:nvSpPr>
        <p:spPr>
          <a:xfrm>
            <a:off x="5235124" y="6583583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6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2908577"/>
            <a:ext cx="145094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Picture 1" descr="Mantes_AD_cible_c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9999"/>
            <a:ext cx="9144000" cy="308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Besoins en aménagements sur le réseau existant</a:t>
            </a:r>
            <a:br>
              <a:rPr lang="fr-FR" dirty="0"/>
            </a:br>
            <a:r>
              <a:rPr lang="fr-FR" sz="2000" b="0" dirty="0"/>
              <a:t>scénarios « </a:t>
            </a:r>
            <a:r>
              <a:rPr lang="fr-FR" sz="2000" b="0" dirty="0" smtClean="0"/>
              <a:t>hauts*» </a:t>
            </a:r>
            <a:r>
              <a:rPr lang="fr-FR" sz="2000" b="0" dirty="0"/>
              <a:t>horizon cible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51620" y="1207362"/>
            <a:ext cx="482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51620" y="2000031"/>
            <a:ext cx="482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6660232" y="2728299"/>
            <a:ext cx="23670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100" dirty="0" smtClean="0"/>
              <a:t>Infrastructures existantes</a:t>
            </a:r>
            <a:endParaRPr lang="fr-FR" sz="1100" dirty="0"/>
          </a:p>
          <a:p>
            <a:pPr algn="r"/>
            <a:r>
              <a:rPr lang="fr-FR" sz="1100" dirty="0" smtClean="0">
                <a:solidFill>
                  <a:srgbClr val="E2007A"/>
                </a:solidFill>
              </a:rPr>
              <a:t>Aménagements LNPN</a:t>
            </a:r>
            <a:endParaRPr lang="fr-FR" sz="1100" dirty="0">
              <a:solidFill>
                <a:srgbClr val="E2007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27417" y="3629246"/>
            <a:ext cx="4865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dirty="0" smtClean="0">
                <a:solidFill>
                  <a:srgbClr val="7030A0"/>
                </a:solidFill>
              </a:rPr>
              <a:t>Aménagements </a:t>
            </a:r>
            <a:r>
              <a:rPr lang="fr-FR" sz="1400" b="1" dirty="0">
                <a:solidFill>
                  <a:srgbClr val="7030A0"/>
                </a:solidFill>
              </a:rPr>
              <a:t>en capacité nécessaires au nœud de Mantes à l’horizon du projet </a:t>
            </a:r>
            <a:r>
              <a:rPr lang="fr-FR" sz="1400" b="1" dirty="0" smtClean="0">
                <a:solidFill>
                  <a:srgbClr val="7030A0"/>
                </a:solidFill>
              </a:rPr>
              <a:t>Cible</a:t>
            </a:r>
            <a:endParaRPr lang="fr-FR" sz="1400" b="1" dirty="0">
              <a:solidFill>
                <a:srgbClr val="7030A0"/>
              </a:solidFill>
            </a:endParaRPr>
          </a:p>
        </p:txBody>
      </p:sp>
      <p:sp>
        <p:nvSpPr>
          <p:cNvPr id="8" name="Ellipse 7"/>
          <p:cNvSpPr/>
          <p:nvPr/>
        </p:nvSpPr>
        <p:spPr bwMode="auto">
          <a:xfrm rot="640961">
            <a:off x="-110913" y="2876783"/>
            <a:ext cx="3636404" cy="1052883"/>
          </a:xfrm>
          <a:prstGeom prst="ellipse">
            <a:avLst/>
          </a:prstGeom>
          <a:noFill/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Ellipse 43"/>
          <p:cNvSpPr/>
          <p:nvPr/>
        </p:nvSpPr>
        <p:spPr bwMode="auto">
          <a:xfrm rot="640961">
            <a:off x="2176799" y="1847045"/>
            <a:ext cx="375340" cy="541834"/>
          </a:xfrm>
          <a:prstGeom prst="ellipse">
            <a:avLst/>
          </a:prstGeom>
          <a:noFill/>
          <a:ln w="476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Connecteur droit 10"/>
          <p:cNvCxnSpPr>
            <a:stCxn id="44" idx="6"/>
          </p:cNvCxnSpPr>
          <p:nvPr/>
        </p:nvCxnSpPr>
        <p:spPr bwMode="auto">
          <a:xfrm>
            <a:off x="2548886" y="2152750"/>
            <a:ext cx="1678531" cy="15875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Connecteur droit 12"/>
          <p:cNvCxnSpPr>
            <a:endCxn id="8" idx="6"/>
          </p:cNvCxnSpPr>
          <p:nvPr/>
        </p:nvCxnSpPr>
        <p:spPr bwMode="auto">
          <a:xfrm flipH="1">
            <a:off x="3493979" y="3403224"/>
            <a:ext cx="934005" cy="3370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Ellipse 19"/>
          <p:cNvSpPr/>
          <p:nvPr/>
        </p:nvSpPr>
        <p:spPr bwMode="auto">
          <a:xfrm rot="19588253">
            <a:off x="6401802" y="1473590"/>
            <a:ext cx="2883922" cy="1052883"/>
          </a:xfrm>
          <a:prstGeom prst="ellipse">
            <a:avLst/>
          </a:prstGeom>
          <a:noFill/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Connecteur droit 23"/>
          <p:cNvCxnSpPr/>
          <p:nvPr/>
        </p:nvCxnSpPr>
        <p:spPr bwMode="auto">
          <a:xfrm flipH="1">
            <a:off x="6350951" y="2798191"/>
            <a:ext cx="243529" cy="36033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Espace réservé du contenu 2"/>
          <p:cNvSpPr txBox="1">
            <a:spLocks/>
          </p:cNvSpPr>
          <p:nvPr/>
        </p:nvSpPr>
        <p:spPr bwMode="gray">
          <a:xfrm>
            <a:off x="457646" y="4332488"/>
            <a:ext cx="8290818" cy="144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600" b="0" kern="0" dirty="0" smtClean="0">
                <a:solidFill>
                  <a:schemeClr val="tx1"/>
                </a:solidFill>
              </a:rPr>
              <a:t>Plan de voies dépendant de la solution de raccordement de la ligne nouvelle à l’ouest de Mantes (schéma présenté sur la base d’un raccordement de la ligne nouvelle à la ligne d’Evreux). </a:t>
            </a:r>
          </a:p>
          <a:p>
            <a:r>
              <a:rPr lang="fr-FR" sz="1600" b="0" dirty="0">
                <a:solidFill>
                  <a:schemeClr val="tx1"/>
                </a:solidFill>
              </a:rPr>
              <a:t>Analyse en cours des enjeux du contournement en termes de capacité et de </a:t>
            </a:r>
            <a:r>
              <a:rPr lang="fr-FR" sz="1600" b="0" dirty="0" smtClean="0">
                <a:solidFill>
                  <a:schemeClr val="tx1"/>
                </a:solidFill>
              </a:rPr>
              <a:t>performance.</a:t>
            </a:r>
            <a:endParaRPr lang="fr-FR" sz="1600" b="0" kern="0" dirty="0">
              <a:solidFill>
                <a:schemeClr val="tx1"/>
              </a:solidFill>
            </a:endParaRPr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gray">
          <a:xfrm>
            <a:off x="232910" y="1046059"/>
            <a:ext cx="8820123" cy="16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Focus sur le secteur de Mantes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39966" y="3158524"/>
            <a:ext cx="4865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dirty="0" smtClean="0">
                <a:solidFill>
                  <a:srgbClr val="C00000"/>
                </a:solidFill>
              </a:rPr>
              <a:t>Raccordements de la ligne nouvelle au réseau existant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241851" y="6587067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9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44" grpId="0" animBg="1"/>
      <p:bldP spid="20" grpId="0" animBg="1"/>
      <p:bldP spid="26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0" y="838200"/>
            <a:ext cx="9144000" cy="53271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0" t="47081" r="33098" b="28334"/>
          <a:stretch/>
        </p:blipFill>
        <p:spPr bwMode="auto">
          <a:xfrm>
            <a:off x="143509" y="1706312"/>
            <a:ext cx="3528391" cy="18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orme libre 15"/>
          <p:cNvSpPr/>
          <p:nvPr/>
        </p:nvSpPr>
        <p:spPr bwMode="auto">
          <a:xfrm>
            <a:off x="168660" y="2077782"/>
            <a:ext cx="2095500" cy="547370"/>
          </a:xfrm>
          <a:custGeom>
            <a:avLst/>
            <a:gdLst>
              <a:gd name="connsiteX0" fmla="*/ 2241550 w 2241550"/>
              <a:gd name="connsiteY0" fmla="*/ 1416050 h 1441450"/>
              <a:gd name="connsiteX1" fmla="*/ 1905000 w 2241550"/>
              <a:gd name="connsiteY1" fmla="*/ 1441450 h 1441450"/>
              <a:gd name="connsiteX2" fmla="*/ 1581150 w 2241550"/>
              <a:gd name="connsiteY2" fmla="*/ 1416050 h 1441450"/>
              <a:gd name="connsiteX3" fmla="*/ 1206500 w 2241550"/>
              <a:gd name="connsiteY3" fmla="*/ 1339850 h 1441450"/>
              <a:gd name="connsiteX4" fmla="*/ 381000 w 2241550"/>
              <a:gd name="connsiteY4" fmla="*/ 1016000 h 1441450"/>
              <a:gd name="connsiteX5" fmla="*/ 0 w 2241550"/>
              <a:gd name="connsiteY5" fmla="*/ 0 h 1441450"/>
              <a:gd name="connsiteX0" fmla="*/ 2362200 w 2362200"/>
              <a:gd name="connsiteY0" fmla="*/ 1416050 h 1441450"/>
              <a:gd name="connsiteX1" fmla="*/ 2025650 w 2362200"/>
              <a:gd name="connsiteY1" fmla="*/ 1441450 h 1441450"/>
              <a:gd name="connsiteX2" fmla="*/ 1701800 w 2362200"/>
              <a:gd name="connsiteY2" fmla="*/ 1416050 h 1441450"/>
              <a:gd name="connsiteX3" fmla="*/ 1327150 w 2362200"/>
              <a:gd name="connsiteY3" fmla="*/ 1339850 h 1441450"/>
              <a:gd name="connsiteX4" fmla="*/ 0 w 2362200"/>
              <a:gd name="connsiteY4" fmla="*/ 787400 h 1441450"/>
              <a:gd name="connsiteX5" fmla="*/ 120650 w 2362200"/>
              <a:gd name="connsiteY5" fmla="*/ 0 h 1441450"/>
              <a:gd name="connsiteX0" fmla="*/ 2362200 w 2362200"/>
              <a:gd name="connsiteY0" fmla="*/ 628650 h 654050"/>
              <a:gd name="connsiteX1" fmla="*/ 2025650 w 2362200"/>
              <a:gd name="connsiteY1" fmla="*/ 654050 h 654050"/>
              <a:gd name="connsiteX2" fmla="*/ 1701800 w 2362200"/>
              <a:gd name="connsiteY2" fmla="*/ 628650 h 654050"/>
              <a:gd name="connsiteX3" fmla="*/ 1327150 w 2362200"/>
              <a:gd name="connsiteY3" fmla="*/ 552450 h 654050"/>
              <a:gd name="connsiteX4" fmla="*/ 0 w 2362200"/>
              <a:gd name="connsiteY4" fmla="*/ 0 h 654050"/>
              <a:gd name="connsiteX0" fmla="*/ 2362200 w 2362200"/>
              <a:gd name="connsiteY0" fmla="*/ 628650 h 654050"/>
              <a:gd name="connsiteX1" fmla="*/ 2025650 w 2362200"/>
              <a:gd name="connsiteY1" fmla="*/ 654050 h 654050"/>
              <a:gd name="connsiteX2" fmla="*/ 1701800 w 2362200"/>
              <a:gd name="connsiteY2" fmla="*/ 628650 h 654050"/>
              <a:gd name="connsiteX3" fmla="*/ 1327150 w 2362200"/>
              <a:gd name="connsiteY3" fmla="*/ 552450 h 654050"/>
              <a:gd name="connsiteX4" fmla="*/ 0 w 2362200"/>
              <a:gd name="connsiteY4" fmla="*/ 0 h 654050"/>
              <a:gd name="connsiteX0" fmla="*/ 2362200 w 2362200"/>
              <a:gd name="connsiteY0" fmla="*/ 628650 h 654050"/>
              <a:gd name="connsiteX1" fmla="*/ 2025650 w 2362200"/>
              <a:gd name="connsiteY1" fmla="*/ 654050 h 654050"/>
              <a:gd name="connsiteX2" fmla="*/ 1701800 w 2362200"/>
              <a:gd name="connsiteY2" fmla="*/ 628650 h 654050"/>
              <a:gd name="connsiteX3" fmla="*/ 1327150 w 2362200"/>
              <a:gd name="connsiteY3" fmla="*/ 552450 h 654050"/>
              <a:gd name="connsiteX4" fmla="*/ 0 w 2362200"/>
              <a:gd name="connsiteY4" fmla="*/ 0 h 654050"/>
              <a:gd name="connsiteX0" fmla="*/ 2095500 w 2095500"/>
              <a:gd name="connsiteY0" fmla="*/ 521970 h 547370"/>
              <a:gd name="connsiteX1" fmla="*/ 1758950 w 2095500"/>
              <a:gd name="connsiteY1" fmla="*/ 547370 h 547370"/>
              <a:gd name="connsiteX2" fmla="*/ 1435100 w 2095500"/>
              <a:gd name="connsiteY2" fmla="*/ 521970 h 547370"/>
              <a:gd name="connsiteX3" fmla="*/ 1060450 w 2095500"/>
              <a:gd name="connsiteY3" fmla="*/ 445770 h 547370"/>
              <a:gd name="connsiteX4" fmla="*/ 0 w 2095500"/>
              <a:gd name="connsiteY4" fmla="*/ 0 h 54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0" h="547370">
                <a:moveTo>
                  <a:pt x="2095500" y="521970"/>
                </a:moveTo>
                <a:lnTo>
                  <a:pt x="1758950" y="547370"/>
                </a:lnTo>
                <a:lnTo>
                  <a:pt x="1435100" y="521970"/>
                </a:lnTo>
                <a:lnTo>
                  <a:pt x="1060450" y="445770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Forme libre 16"/>
          <p:cNvSpPr/>
          <p:nvPr/>
        </p:nvSpPr>
        <p:spPr bwMode="auto">
          <a:xfrm>
            <a:off x="424656" y="2246372"/>
            <a:ext cx="114896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Forme libre 17"/>
          <p:cNvSpPr/>
          <p:nvPr/>
        </p:nvSpPr>
        <p:spPr bwMode="auto">
          <a:xfrm flipH="1" flipV="1">
            <a:off x="1260858" y="2463227"/>
            <a:ext cx="155576" cy="66674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Ellipse 18"/>
          <p:cNvSpPr>
            <a:spLocks noChangeAspect="1"/>
          </p:cNvSpPr>
          <p:nvPr/>
        </p:nvSpPr>
        <p:spPr>
          <a:xfrm>
            <a:off x="2178238" y="2546248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0" name="Ellipse 19"/>
          <p:cNvSpPr>
            <a:spLocks noChangeAspect="1"/>
          </p:cNvSpPr>
          <p:nvPr/>
        </p:nvSpPr>
        <p:spPr>
          <a:xfrm>
            <a:off x="1926850" y="2510256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1" name="Forme libre 20"/>
          <p:cNvSpPr/>
          <p:nvPr/>
        </p:nvSpPr>
        <p:spPr bwMode="auto">
          <a:xfrm flipH="1">
            <a:off x="1621612" y="2504998"/>
            <a:ext cx="45719" cy="95250"/>
          </a:xfrm>
          <a:custGeom>
            <a:avLst/>
            <a:gdLst>
              <a:gd name="connsiteX0" fmla="*/ 0 w 685800"/>
              <a:gd name="connsiteY0" fmla="*/ 336550 h 336550"/>
              <a:gd name="connsiteX1" fmla="*/ 685800 w 685800"/>
              <a:gd name="connsiteY1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36550">
                <a:moveTo>
                  <a:pt x="0" y="336550"/>
                </a:moveTo>
                <a:lnTo>
                  <a:pt x="685800" y="0"/>
                </a:lnTo>
              </a:path>
            </a:pathLst>
          </a:custGeom>
          <a:noFill/>
          <a:ln w="50800" cap="flat" cmpd="sng" algn="ctr">
            <a:solidFill>
              <a:srgbClr val="EF034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63985" y="2157288"/>
            <a:ext cx="105723" cy="108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050"/>
          </a:p>
        </p:txBody>
      </p:sp>
      <p:sp>
        <p:nvSpPr>
          <p:cNvPr id="23" name="ZoneTexte 22"/>
          <p:cNvSpPr txBox="1"/>
          <p:nvPr/>
        </p:nvSpPr>
        <p:spPr>
          <a:xfrm>
            <a:off x="296788" y="1977452"/>
            <a:ext cx="634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Evreux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81253" y="2664539"/>
            <a:ext cx="8755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Nanterre</a:t>
            </a:r>
            <a:endParaRPr lang="fr-FR" sz="700" b="1" dirty="0">
              <a:solidFill>
                <a:srgbClr val="EF034C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394627" y="2654248"/>
            <a:ext cx="7618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 smtClean="0">
                <a:solidFill>
                  <a:srgbClr val="EF034C"/>
                </a:solidFill>
              </a:rPr>
              <a:t>Confluence</a:t>
            </a:r>
            <a:endParaRPr lang="fr-FR" sz="700" b="1" dirty="0">
              <a:solidFill>
                <a:srgbClr val="EF034C"/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07504" y="3537012"/>
            <a:ext cx="2674633" cy="1116124"/>
            <a:chOff x="6255167" y="4977172"/>
            <a:chExt cx="2674633" cy="1116124"/>
          </a:xfrm>
        </p:grpSpPr>
        <p:sp>
          <p:nvSpPr>
            <p:cNvPr id="27" name="Rectangle 26"/>
            <p:cNvSpPr/>
            <p:nvPr/>
          </p:nvSpPr>
          <p:spPr bwMode="auto">
            <a:xfrm>
              <a:off x="6255167" y="4977172"/>
              <a:ext cx="2348357" cy="11161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401912" y="5042006"/>
              <a:ext cx="2527888" cy="958609"/>
              <a:chOff x="6401912" y="5042006"/>
              <a:chExt cx="2527888" cy="958609"/>
            </a:xfrm>
          </p:grpSpPr>
          <p:sp>
            <p:nvSpPr>
              <p:cNvPr id="29" name="ZoneTexte 28"/>
              <p:cNvSpPr txBox="1"/>
              <p:nvPr/>
            </p:nvSpPr>
            <p:spPr>
              <a:xfrm>
                <a:off x="6408204" y="5462006"/>
                <a:ext cx="2521596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fr-FR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</a:t>
                </a: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ménagement sur le réseau existant : </a:t>
                </a:r>
              </a:p>
              <a:p>
                <a:pPr>
                  <a:lnSpc>
                    <a:spcPts val="1400"/>
                  </a:lnSpc>
                </a:pPr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     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majeur </a:t>
                </a:r>
                <a:r>
                  <a:rPr lang="fr-CH" altLang="de-DE" sz="800" dirty="0" smtClean="0"/>
                  <a:t>(ex. voie supplémentaire...)</a:t>
                </a:r>
              </a:p>
              <a:p>
                <a:pPr>
                  <a:lnSpc>
                    <a:spcPts val="1400"/>
                  </a:lnSpc>
                </a:pPr>
                <a:r>
                  <a:rPr lang="fr-CH" altLang="de-DE" sz="800" dirty="0"/>
                  <a:t> </a:t>
                </a:r>
                <a:r>
                  <a:rPr lang="fr-CH" altLang="de-DE" sz="800" dirty="0" smtClean="0"/>
                  <a:t>      </a:t>
                </a:r>
                <a:r>
                  <a:rPr lang="fr-CH" altLang="de-DE" sz="800" b="1" dirty="0" err="1" smtClean="0"/>
                  <a:t>imp</a:t>
                </a:r>
                <a:r>
                  <a:rPr lang="fr-FR" sz="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ortant </a:t>
                </a:r>
                <a:r>
                  <a:rPr lang="fr-CH" altLang="de-DE" sz="800" dirty="0" smtClean="0"/>
                  <a:t>(ex. signalisation/aiguillage…)</a:t>
                </a:r>
                <a:endParaRPr lang="fr-FR" sz="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30" name="Connecteur droit 29"/>
              <p:cNvCxnSpPr/>
              <p:nvPr/>
            </p:nvCxnSpPr>
            <p:spPr>
              <a:xfrm>
                <a:off x="6401912" y="5351724"/>
                <a:ext cx="190500" cy="1"/>
              </a:xfrm>
              <a:prstGeom prst="line">
                <a:avLst/>
              </a:prstGeom>
              <a:ln w="50800" cmpd="sng">
                <a:solidFill>
                  <a:srgbClr val="EF034C"/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Ellipse 30"/>
              <p:cNvSpPr>
                <a:spLocks noChangeAspect="1"/>
              </p:cNvSpPr>
              <p:nvPr/>
            </p:nvSpPr>
            <p:spPr>
              <a:xfrm>
                <a:off x="6629415" y="5297724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cxnSp>
            <p:nvCxnSpPr>
              <p:cNvPr id="32" name="Connecteur droit 31"/>
              <p:cNvCxnSpPr/>
              <p:nvPr/>
            </p:nvCxnSpPr>
            <p:spPr>
              <a:xfrm>
                <a:off x="6410642" y="5157422"/>
                <a:ext cx="190500" cy="1"/>
              </a:xfrm>
              <a:prstGeom prst="line">
                <a:avLst/>
              </a:prstGeom>
              <a:ln w="41275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Ellipse 32"/>
              <p:cNvSpPr>
                <a:spLocks noChangeAspect="1"/>
              </p:cNvSpPr>
              <p:nvPr/>
            </p:nvSpPr>
            <p:spPr>
              <a:xfrm>
                <a:off x="6636070" y="5103422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6893112" y="5042006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Réseau existant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6893113" y="5236309"/>
                <a:ext cx="12291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Ligne nouvelle</a:t>
                </a:r>
                <a:endParaRPr lang="fr-F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6" name="Rechteck 117"/>
              <p:cNvSpPr/>
              <p:nvPr/>
            </p:nvSpPr>
            <p:spPr bwMode="auto">
              <a:xfrm>
                <a:off x="6408204" y="5675280"/>
                <a:ext cx="126000" cy="126000"/>
              </a:xfrm>
              <a:prstGeom prst="rect">
                <a:avLst/>
              </a:prstGeom>
              <a:solidFill>
                <a:srgbClr val="672C94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Ellipse 36"/>
              <p:cNvSpPr>
                <a:spLocks noChangeAspect="1"/>
              </p:cNvSpPr>
              <p:nvPr/>
            </p:nvSpPr>
            <p:spPr>
              <a:xfrm>
                <a:off x="6804248" y="5297725"/>
                <a:ext cx="105723" cy="108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fr-FR" sz="1050"/>
              </a:p>
            </p:txBody>
          </p:sp>
          <p:sp>
            <p:nvSpPr>
              <p:cNvPr id="38" name="Rechteck 117"/>
              <p:cNvSpPr/>
              <p:nvPr/>
            </p:nvSpPr>
            <p:spPr bwMode="auto">
              <a:xfrm>
                <a:off x="6408204" y="5849561"/>
                <a:ext cx="126000" cy="126000"/>
              </a:xfrm>
              <a:prstGeom prst="rect">
                <a:avLst/>
              </a:prstGeom>
              <a:solidFill>
                <a:srgbClr val="B685DB"/>
              </a:solidFill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39" name="Rechteck 117"/>
          <p:cNvSpPr/>
          <p:nvPr/>
        </p:nvSpPr>
        <p:spPr bwMode="auto">
          <a:xfrm>
            <a:off x="805343" y="1807215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Rechteck 117"/>
          <p:cNvSpPr/>
          <p:nvPr/>
        </p:nvSpPr>
        <p:spPr bwMode="auto">
          <a:xfrm>
            <a:off x="1478128" y="2417314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hteck 117"/>
          <p:cNvSpPr/>
          <p:nvPr/>
        </p:nvSpPr>
        <p:spPr bwMode="auto">
          <a:xfrm>
            <a:off x="2411760" y="2552623"/>
            <a:ext cx="126000" cy="126000"/>
          </a:xfrm>
          <a:prstGeom prst="rect">
            <a:avLst/>
          </a:prstGeom>
          <a:solidFill>
            <a:srgbClr val="672C94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Rechteck 117"/>
          <p:cNvSpPr/>
          <p:nvPr/>
        </p:nvSpPr>
        <p:spPr bwMode="auto">
          <a:xfrm>
            <a:off x="222836" y="2251002"/>
            <a:ext cx="126000" cy="126000"/>
          </a:xfrm>
          <a:prstGeom prst="rect">
            <a:avLst/>
          </a:prstGeom>
          <a:solidFill>
            <a:srgbClr val="B685DB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4319588" y="2077479"/>
            <a:ext cx="4500884" cy="2677656"/>
          </a:xfrm>
          <a:prstGeom prst="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72C94"/>
                </a:solidFill>
              </a:rPr>
              <a:t>Fonctionnalités </a:t>
            </a:r>
            <a:r>
              <a:rPr lang="fr-FR" sz="1400" b="1" dirty="0">
                <a:solidFill>
                  <a:srgbClr val="672C94"/>
                </a:solidFill>
              </a:rPr>
              <a:t>recherchées  (scénarios « hauts </a:t>
            </a:r>
            <a:r>
              <a:rPr lang="fr-FR" sz="1400" b="1" dirty="0" smtClean="0">
                <a:solidFill>
                  <a:srgbClr val="672C94"/>
                </a:solidFill>
              </a:rPr>
              <a:t>») :</a:t>
            </a:r>
            <a:endParaRPr lang="fr-FR" sz="1400" b="1" dirty="0">
              <a:solidFill>
                <a:srgbClr val="672C94"/>
              </a:solidFill>
            </a:endParaRPr>
          </a:p>
          <a:p>
            <a:r>
              <a:rPr lang="fr-FR" sz="1400" dirty="0" smtClean="0">
                <a:solidFill>
                  <a:srgbClr val="672C94"/>
                </a:solidFill>
              </a:rPr>
              <a:t>Renfort d’offre des trains « normands »</a:t>
            </a:r>
          </a:p>
          <a:p>
            <a:endParaRPr lang="fr-FR" sz="1400" dirty="0" smtClean="0"/>
          </a:p>
          <a:p>
            <a:r>
              <a:rPr lang="fr-FR" sz="1400" b="1" dirty="0"/>
              <a:t>Aménagements de </a:t>
            </a:r>
            <a:r>
              <a:rPr lang="fr-FR" sz="1400" b="1" dirty="0" smtClean="0"/>
              <a:t>capacité à l’étude :</a:t>
            </a:r>
          </a:p>
          <a:p>
            <a:r>
              <a:rPr lang="fr-FR" sz="1400" dirty="0" smtClean="0"/>
              <a:t>- Inversion </a:t>
            </a:r>
            <a:r>
              <a:rPr lang="fr-FR" sz="1400" dirty="0"/>
              <a:t>des groupes V et VI (via un saut de mouton positionné au sud de la gare de </a:t>
            </a:r>
            <a:r>
              <a:rPr lang="fr-FR" sz="1400" dirty="0" smtClean="0"/>
              <a:t>Clichy-Levallois)</a:t>
            </a:r>
          </a:p>
          <a:p>
            <a:r>
              <a:rPr lang="fr-FR" sz="1400" dirty="0" smtClean="0"/>
              <a:t>- Refonte </a:t>
            </a:r>
            <a:r>
              <a:rPr lang="fr-FR" sz="1400" dirty="0"/>
              <a:t>des accès aux garages (dénivellation de l’accès aux voies de garage Clichy-Batignolles</a:t>
            </a:r>
            <a:r>
              <a:rPr lang="fr-FR" sz="1400" dirty="0" smtClean="0"/>
              <a:t>) en fonction des scénarios de desserte de la Nanterre (nombre de trains « normands » à Paris Saint-Lazare)</a:t>
            </a:r>
          </a:p>
          <a:p>
            <a:endParaRPr lang="fr-FR" sz="1400" dirty="0" smtClean="0"/>
          </a:p>
        </p:txBody>
      </p:sp>
      <p:sp>
        <p:nvSpPr>
          <p:cNvPr id="50" name="Espace réservé du contenu 2"/>
          <p:cNvSpPr txBox="1">
            <a:spLocks/>
          </p:cNvSpPr>
          <p:nvPr/>
        </p:nvSpPr>
        <p:spPr bwMode="gray">
          <a:xfrm>
            <a:off x="360389" y="1042293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Paris Saint-Lazare et avant gare</a:t>
            </a:r>
          </a:p>
        </p:txBody>
      </p:sp>
      <p:cxnSp>
        <p:nvCxnSpPr>
          <p:cNvPr id="52" name="Connecteur droit avec flèche 51"/>
          <p:cNvCxnSpPr>
            <a:stCxn id="49" idx="1"/>
            <a:endCxn id="42" idx="3"/>
          </p:cNvCxnSpPr>
          <p:nvPr/>
        </p:nvCxnSpPr>
        <p:spPr bwMode="auto">
          <a:xfrm flipH="1" flipV="1">
            <a:off x="2537760" y="2615623"/>
            <a:ext cx="1781828" cy="8006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672C9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503231" cy="838200"/>
          </a:xfrm>
        </p:spPr>
        <p:txBody>
          <a:bodyPr/>
          <a:lstStyle/>
          <a:p>
            <a:pPr lvl="1"/>
            <a:r>
              <a:rPr lang="fr-FR" dirty="0"/>
              <a:t>Besoins en aménagements sur le réseau </a:t>
            </a:r>
            <a:r>
              <a:rPr lang="fr-FR" dirty="0" smtClean="0"/>
              <a:t>existant</a:t>
            </a:r>
            <a:br>
              <a:rPr lang="fr-FR" dirty="0" smtClean="0"/>
            </a:br>
            <a:r>
              <a:rPr lang="fr-FR" sz="2000" b="0" dirty="0" smtClean="0"/>
              <a:t>scénarios « hauts*» horizon cible</a:t>
            </a:r>
            <a:endParaRPr lang="fr-FR" sz="2000" b="0" dirty="0"/>
          </a:p>
        </p:txBody>
      </p:sp>
      <p:sp>
        <p:nvSpPr>
          <p:cNvPr id="6" name="Rectangle 5"/>
          <p:cNvSpPr/>
          <p:nvPr/>
        </p:nvSpPr>
        <p:spPr>
          <a:xfrm>
            <a:off x="4175956" y="5014337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/>
              <a:t>Scénarios </a:t>
            </a:r>
            <a:r>
              <a:rPr lang="fr-FR" sz="1600" i="1" dirty="0"/>
              <a:t>« hauts » à confronter avec les besoins de capacité liés aux perspectives d’évolution des dessertes franciliennes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572000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Aménagements du réseau existant pour les scénarios «Haut*» à l’horizon cible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4319588" y="6212160"/>
            <a:ext cx="503237" cy="457200"/>
          </a:xfrm>
        </p:spPr>
        <p:txBody>
          <a:bodyPr/>
          <a:lstStyle/>
          <a:p>
            <a:fld id="{3BC039FE-F62D-BD4A-9B03-97AC8431D88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517525" y="1196752"/>
            <a:ext cx="8410959" cy="133214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/>
            <a:endParaRPr lang="fr-FR" kern="0" dirty="0" smtClean="0"/>
          </a:p>
          <a:p>
            <a:pPr lvl="1"/>
            <a:endParaRPr lang="fr-FR" kern="0" dirty="0"/>
          </a:p>
          <a:p>
            <a:pPr lvl="1"/>
            <a:endParaRPr lang="fr-FR" kern="0" dirty="0" smtClean="0"/>
          </a:p>
          <a:p>
            <a:pPr lvl="1"/>
            <a:endParaRPr lang="fr-FR" kern="0" dirty="0" smtClean="0"/>
          </a:p>
          <a:p>
            <a:pPr lvl="1"/>
            <a:endParaRPr lang="fr-FR" kern="0" dirty="0" smtClean="0"/>
          </a:p>
          <a:p>
            <a:pPr lvl="1"/>
            <a:endParaRPr lang="fr-FR" kern="0" dirty="0"/>
          </a:p>
          <a:p>
            <a:pPr lvl="2"/>
            <a:endParaRPr lang="fr-FR" kern="0" dirty="0" smtClean="0"/>
          </a:p>
          <a:p>
            <a:pPr lvl="2"/>
            <a:endParaRPr lang="fr-FR" kern="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611207"/>
              </p:ext>
            </p:extLst>
          </p:nvPr>
        </p:nvGraphicFramePr>
        <p:xfrm>
          <a:off x="904613" y="1793546"/>
          <a:ext cx="7636781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127"/>
                <a:gridCol w="1224136"/>
                <a:gridCol w="1620180"/>
                <a:gridCol w="1656184"/>
                <a:gridCol w="180915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2016</a:t>
                      </a:r>
                      <a:endParaRPr lang="fr-F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baseline="0" dirty="0" smtClean="0">
                          <a:latin typeface="Arial Narrow" panose="020B0606020202030204" pitchFamily="34" charset="0"/>
                        </a:rPr>
                        <a:t>GARE NANTERRE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EN LIGNE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baseline="0" dirty="0" smtClean="0">
                          <a:latin typeface="Arial Narrow" panose="020B0606020202030204" pitchFamily="34" charset="0"/>
                        </a:rPr>
                        <a:t>GARE NANTERRE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EN FOURCHE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SANS GARE </a:t>
                      </a:r>
                      <a:r>
                        <a:rPr lang="fr-FR" sz="1600" b="0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NANTERRE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Paris-St-L.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 à 9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16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16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Nanterre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-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16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0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TOTAL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8 à 9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16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18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16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360389" y="1042293"/>
            <a:ext cx="8820123" cy="25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800"/>
              </a:lnSpc>
            </a:pPr>
            <a:r>
              <a:rPr lang="fr-FR" sz="2200" kern="0" dirty="0" smtClean="0">
                <a:solidFill>
                  <a:srgbClr val="672C94"/>
                </a:solidFill>
              </a:rPr>
              <a:t>Capacité de la gare de Paris Saint-Lazare</a:t>
            </a:r>
          </a:p>
        </p:txBody>
      </p:sp>
      <p:sp>
        <p:nvSpPr>
          <p:cNvPr id="9" name="Rectangle 8"/>
          <p:cNvSpPr/>
          <p:nvPr/>
        </p:nvSpPr>
        <p:spPr>
          <a:xfrm>
            <a:off x="882289" y="1373206"/>
            <a:ext cx="6295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Nombre de trains « normands » par heure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14316"/>
              </p:ext>
            </p:extLst>
          </p:nvPr>
        </p:nvGraphicFramePr>
        <p:xfrm>
          <a:off x="952059" y="4045134"/>
          <a:ext cx="7636781" cy="17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681"/>
                <a:gridCol w="1188132"/>
                <a:gridCol w="1692188"/>
                <a:gridCol w="1692188"/>
                <a:gridCol w="178459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2016</a:t>
                      </a:r>
                      <a:endParaRPr lang="fr-F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baseline="0" dirty="0" smtClean="0">
                          <a:latin typeface="Arial Narrow" panose="020B0606020202030204" pitchFamily="34" charset="0"/>
                        </a:rPr>
                        <a:t>GARE NANTERRE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EN LIGNE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baseline="0" dirty="0" smtClean="0">
                          <a:latin typeface="Arial Narrow" panose="020B0606020202030204" pitchFamily="34" charset="0"/>
                        </a:rPr>
                        <a:t>GARE NANTERRE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EN FOURCHE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SANS GARE </a:t>
                      </a:r>
                      <a:r>
                        <a:rPr lang="fr-FR" sz="1600" b="0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NANTERRE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Paris-St-L.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</a:t>
                      </a:r>
                      <a:r>
                        <a:rPr lang="fr-FR" sz="1600" baseline="0" dirty="0" smtClean="0"/>
                        <a:t> à </a:t>
                      </a:r>
                      <a:r>
                        <a:rPr lang="fr-FR" sz="1600" dirty="0" smtClean="0"/>
                        <a:t>10 </a:t>
                      </a:r>
                    </a:p>
                    <a:p>
                      <a:pPr algn="ctr"/>
                      <a:r>
                        <a:rPr lang="fr-FR" sz="1600" dirty="0" smtClean="0"/>
                        <a:t>dont 6</a:t>
                      </a:r>
                      <a:r>
                        <a:rPr lang="fr-FR" sz="1600" baseline="0" dirty="0" smtClean="0"/>
                        <a:t> à </a:t>
                      </a:r>
                      <a:r>
                        <a:rPr lang="fr-FR" sz="1600" dirty="0" smtClean="0"/>
                        <a:t>7 longues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7</a:t>
                      </a:r>
                      <a:r>
                        <a:rPr lang="fr-FR" sz="1600" baseline="0" dirty="0" smtClean="0"/>
                        <a:t> à </a:t>
                      </a:r>
                      <a:r>
                        <a:rPr lang="fr-FR" sz="1600" dirty="0" smtClean="0"/>
                        <a:t>8 </a:t>
                      </a:r>
                    </a:p>
                    <a:p>
                      <a:pPr algn="ctr"/>
                      <a:r>
                        <a:rPr lang="fr-FR" sz="1600" dirty="0" smtClean="0"/>
                        <a:t>dont 6</a:t>
                      </a:r>
                      <a:r>
                        <a:rPr lang="fr-FR" sz="1600" baseline="0" dirty="0" smtClean="0"/>
                        <a:t> à </a:t>
                      </a:r>
                      <a:r>
                        <a:rPr lang="fr-FR" sz="1600" dirty="0" smtClean="0"/>
                        <a:t>7 longues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8-10 </a:t>
                      </a:r>
                    </a:p>
                    <a:p>
                      <a:pPr algn="ctr"/>
                      <a:r>
                        <a:rPr lang="fr-FR" sz="1600" dirty="0" smtClean="0"/>
                        <a:t>dont 6</a:t>
                      </a:r>
                      <a:r>
                        <a:rPr lang="fr-FR" sz="1600" baseline="0" dirty="0" smtClean="0"/>
                        <a:t> à </a:t>
                      </a:r>
                      <a:r>
                        <a:rPr lang="fr-FR" sz="1600" dirty="0" smtClean="0"/>
                        <a:t>7 longues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Nanterre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-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0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882289" y="3645024"/>
            <a:ext cx="6295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C00000"/>
                </a:solidFill>
              </a:rPr>
              <a:t>Nombre de voies à quais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329050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1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05064" y="3171458"/>
            <a:ext cx="8623419" cy="21422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065" y="1124744"/>
            <a:ext cx="862647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 smtClean="0">
                <a:solidFill>
                  <a:srgbClr val="FF0000"/>
                </a:solidFill>
              </a:rPr>
              <a:t>Conclusions :</a:t>
            </a:r>
          </a:p>
          <a:p>
            <a:endParaRPr lang="fr-FR" kern="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kern="0" dirty="0" smtClean="0"/>
              <a:t>Détermination d’une vision à long terme des aménagements de capacité.</a:t>
            </a:r>
          </a:p>
          <a:p>
            <a:endParaRPr lang="fr-FR" sz="1800" kern="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kern="0" dirty="0" smtClean="0"/>
              <a:t>Mise en </a:t>
            </a:r>
            <a:r>
              <a:rPr lang="fr-FR" sz="1800" kern="0" smtClean="0"/>
              <a:t>évidence </a:t>
            </a:r>
            <a:r>
              <a:rPr lang="fr-FR" sz="1800" kern="0" smtClean="0"/>
              <a:t>de l’importance </a:t>
            </a:r>
            <a:r>
              <a:rPr lang="fr-FR" sz="1800" kern="0" dirty="0" smtClean="0"/>
              <a:t>des aménagements à réaliser pour les scénarios « hauts » à l’horizon cible.</a:t>
            </a:r>
          </a:p>
          <a:p>
            <a:endParaRPr lang="fr-FR" sz="2000" kern="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kern="0" dirty="0" smtClean="0"/>
              <a:t>A partir et en cohérence avec cette vision cible : engagement d’un travail de définition de scénarios « socles</a:t>
            </a:r>
            <a:r>
              <a:rPr lang="fr-FR" sz="2000" kern="0" dirty="0"/>
              <a:t> </a:t>
            </a:r>
            <a:r>
              <a:rPr lang="fr-FR" sz="2000" kern="0" dirty="0" smtClean="0"/>
              <a:t>»  de dessertes et d’infrastructures associées.</a:t>
            </a:r>
          </a:p>
          <a:p>
            <a:endParaRPr lang="fr-FR" sz="2000" kern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kern="0" dirty="0" smtClean="0"/>
              <a:t>Préciser les aménagements </a:t>
            </a:r>
            <a:r>
              <a:rPr lang="fr-FR" sz="2000" kern="0" dirty="0"/>
              <a:t>nécessaires à la circulation des trains empruntant des sections </a:t>
            </a:r>
            <a:r>
              <a:rPr lang="fr-FR" sz="2000" kern="0" dirty="0" smtClean="0"/>
              <a:t>nouvelles relevant du projet LNPN </a:t>
            </a:r>
            <a:endParaRPr lang="fr-FR" sz="2000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Aménagements du réseau existant pour les scénarios «Haut*» à l’horizon cible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039FE-F62D-BD4A-9B03-97AC8431D88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517525" y="1232756"/>
            <a:ext cx="8410959" cy="478853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842962" lvl="2" indent="0">
              <a:buNone/>
            </a:pPr>
            <a:endParaRPr lang="fr-FR" kern="0" dirty="0"/>
          </a:p>
        </p:txBody>
      </p:sp>
      <p:sp>
        <p:nvSpPr>
          <p:cNvPr id="9" name="ZoneTexte 8"/>
          <p:cNvSpPr txBox="1"/>
          <p:nvPr/>
        </p:nvSpPr>
        <p:spPr>
          <a:xfrm>
            <a:off x="4738774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5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24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6840252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800" dirty="0" smtClean="0"/>
              <a:t>	PAUSE</a:t>
            </a:r>
            <a:br>
              <a:rPr lang="fr-FR" sz="4800" dirty="0" smtClean="0"/>
            </a:b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18336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25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8388000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lvl="1" indent="-342900">
              <a:defRPr/>
            </a:pPr>
            <a:r>
              <a:rPr lang="fr-FR" sz="4800" dirty="0" smtClean="0"/>
              <a:t>	</a:t>
            </a:r>
            <a:r>
              <a:rPr lang="fr-FR" sz="4800" dirty="0"/>
              <a:t>S</a:t>
            </a:r>
            <a:r>
              <a:rPr lang="fr-FR" sz="4800" dirty="0" smtClean="0"/>
              <a:t>cénarios à </a:t>
            </a:r>
            <a:r>
              <a:rPr lang="fr-FR" sz="4800" dirty="0"/>
              <a:t>l’horizon du projet </a:t>
            </a:r>
            <a:r>
              <a:rPr lang="fr-FR" sz="4800" dirty="0" smtClean="0"/>
              <a:t>prioritaire</a:t>
            </a:r>
            <a:endParaRPr lang="fr-FR" sz="4800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n°3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r>
              <a:rPr lang="fr-FR" sz="2200" dirty="0" smtClean="0"/>
              <a:t>Schémas des dessertes à l’horizon du projet prioritaire</a:t>
            </a:r>
            <a:endParaRPr lang="fr-FR" sz="220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517525" y="1295401"/>
            <a:ext cx="7940675" cy="1780880"/>
          </a:xfrm>
        </p:spPr>
        <p:txBody>
          <a:bodyPr/>
          <a:lstStyle/>
          <a:p>
            <a:endParaRPr lang="fr-FR" sz="1800" i="1" dirty="0" smtClean="0"/>
          </a:p>
          <a:p>
            <a:pPr lvl="1"/>
            <a:endParaRPr lang="fr-FR" sz="1600" b="0" i="1" dirty="0" smtClean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gray">
          <a:xfrm>
            <a:off x="338453" y="1052736"/>
            <a:ext cx="794067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800" kern="0" dirty="0" smtClean="0">
                <a:solidFill>
                  <a:schemeClr val="accent1"/>
                </a:solidFill>
              </a:rPr>
              <a:t>Objectif :</a:t>
            </a: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800" kern="0" dirty="0">
              <a:solidFill>
                <a:schemeClr val="accent1"/>
              </a:solidFill>
            </a:endParaRP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800" b="0" kern="0" dirty="0" smtClean="0"/>
              <a:t>Construction </a:t>
            </a:r>
            <a:r>
              <a:rPr lang="fr-FR" sz="1800" b="0" kern="0" dirty="0"/>
              <a:t>de </a:t>
            </a:r>
            <a:r>
              <a:rPr lang="fr-FR" sz="1800" kern="0" dirty="0"/>
              <a:t>scénarios de desserte « </a:t>
            </a:r>
            <a:r>
              <a:rPr lang="fr-FR" sz="1800" kern="0" dirty="0" smtClean="0"/>
              <a:t>hauts» </a:t>
            </a:r>
            <a:r>
              <a:rPr lang="fr-FR" sz="1800" b="0" kern="0" dirty="0"/>
              <a:t>à l’horizon du </a:t>
            </a:r>
            <a:r>
              <a:rPr lang="fr-FR" sz="1800" kern="0" dirty="0" smtClean="0"/>
              <a:t>projet prioritaire </a:t>
            </a:r>
            <a:r>
              <a:rPr lang="fr-FR" sz="1800" b="0" kern="0" dirty="0" smtClean="0"/>
              <a:t>(avant 2030) à </a:t>
            </a:r>
            <a:r>
              <a:rPr lang="fr-FR" sz="1800" b="0" kern="0" dirty="0"/>
              <a:t>mettre à l’étude  (</a:t>
            </a:r>
            <a:r>
              <a:rPr lang="fr-FR" sz="1800" b="0" kern="0" dirty="0" smtClean="0"/>
              <a:t>vérifier </a:t>
            </a:r>
            <a:r>
              <a:rPr lang="fr-FR" sz="1800" b="0" kern="0" dirty="0"/>
              <a:t>les capacités des sections prioritaires et </a:t>
            </a:r>
            <a:r>
              <a:rPr lang="fr-FR" sz="1800" b="0" kern="0" dirty="0" smtClean="0"/>
              <a:t>évaluer </a:t>
            </a:r>
            <a:r>
              <a:rPr lang="fr-FR" sz="1800" b="0" kern="0" dirty="0"/>
              <a:t>les niveaux d’atteinte des objectifs « transport » à cet </a:t>
            </a:r>
            <a:r>
              <a:rPr lang="fr-FR" sz="1800" b="0" kern="0" dirty="0" smtClean="0"/>
              <a:t>horizon)</a:t>
            </a:r>
            <a:endParaRPr lang="fr-FR" sz="1800" b="0" kern="0" dirty="0"/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endParaRPr lang="fr-FR" sz="1800" kern="0" dirty="0" smtClean="0">
              <a:solidFill>
                <a:schemeClr val="accent1"/>
              </a:solidFill>
            </a:endParaRPr>
          </a:p>
          <a:p>
            <a:pPr lvl="1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800" kern="0" dirty="0" smtClean="0">
                <a:solidFill>
                  <a:schemeClr val="accent1"/>
                </a:solidFill>
              </a:rPr>
              <a:t>Principes </a:t>
            </a:r>
            <a:r>
              <a:rPr lang="fr-FR" sz="1800" kern="0" dirty="0">
                <a:solidFill>
                  <a:schemeClr val="accent1"/>
                </a:solidFill>
              </a:rPr>
              <a:t>de construction </a:t>
            </a:r>
            <a:r>
              <a:rPr lang="fr-FR" sz="1800" kern="0" dirty="0" smtClean="0">
                <a:solidFill>
                  <a:schemeClr val="accent1"/>
                </a:solidFill>
              </a:rPr>
              <a:t>:</a:t>
            </a:r>
          </a:p>
          <a:p>
            <a:pPr marL="836613" lvl="1" indent="-285750">
              <a:spcBef>
                <a:spcPts val="200"/>
              </a:spcBef>
              <a:spcAft>
                <a:spcPts val="200"/>
              </a:spcAft>
              <a:buFontTx/>
              <a:buChar char="-"/>
            </a:pPr>
            <a:endParaRPr lang="fr-FR" sz="1600" b="0" kern="0" dirty="0" smtClean="0"/>
          </a:p>
          <a:p>
            <a:pPr marL="836613" lvl="1" indent="-285750">
              <a:spcBef>
                <a:spcPts val="200"/>
              </a:spcBef>
              <a:spcAft>
                <a:spcPts val="200"/>
              </a:spcAft>
              <a:buFontTx/>
              <a:buChar char="-"/>
            </a:pPr>
            <a:r>
              <a:rPr lang="fr-FR" sz="1800" b="0" kern="0" dirty="0" smtClean="0"/>
              <a:t>A </a:t>
            </a:r>
            <a:r>
              <a:rPr lang="fr-FR" sz="1800" b="0" kern="0" dirty="0"/>
              <a:t>partir et en cohérence </a:t>
            </a:r>
            <a:r>
              <a:rPr lang="fr-FR" sz="1800" b="0" kern="0" dirty="0" smtClean="0"/>
              <a:t>avec </a:t>
            </a:r>
            <a:r>
              <a:rPr lang="fr-FR" sz="1800" b="0" kern="0" dirty="0"/>
              <a:t>la vision des dessertes </a:t>
            </a:r>
            <a:r>
              <a:rPr lang="fr-FR" sz="1800" b="0" kern="0" dirty="0" smtClean="0"/>
              <a:t>du projet cible (après 2030)</a:t>
            </a:r>
          </a:p>
          <a:p>
            <a:pPr marL="836613" lvl="1" indent="-285750">
              <a:buFontTx/>
              <a:buChar char="-"/>
            </a:pPr>
            <a:r>
              <a:rPr lang="fr-FR" sz="1800" b="0" kern="0" dirty="0" smtClean="0"/>
              <a:t>Dans le cadre des capacités apportées par les </a:t>
            </a:r>
            <a:r>
              <a:rPr lang="fr-FR" sz="1800" b="0" dirty="0" smtClean="0"/>
              <a:t>sections nouvelles Nanterre - Mantes, Mantes - Evreux, Rouen - Yvetot (y compris la gare nouvelle) et des aménagements de capacité déterminés en cible</a:t>
            </a:r>
          </a:p>
          <a:p>
            <a:pPr lvl="1" indent="0">
              <a:buNone/>
            </a:pPr>
            <a:r>
              <a:rPr lang="fr-FR" sz="1600" b="0" dirty="0" smtClean="0"/>
              <a:t> </a:t>
            </a:r>
            <a:endParaRPr lang="fr-FR" sz="1600" b="0" dirty="0"/>
          </a:p>
          <a:p>
            <a:pPr marL="836613" lvl="1" indent="-285750">
              <a:spcBef>
                <a:spcPts val="200"/>
              </a:spcBef>
              <a:spcAft>
                <a:spcPts val="200"/>
              </a:spcAft>
              <a:buFontTx/>
              <a:buChar char="-"/>
            </a:pPr>
            <a:endParaRPr lang="fr-FR" sz="1600" b="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</p:txBody>
      </p:sp>
    </p:spTree>
    <p:extLst>
      <p:ext uri="{BB962C8B-B14F-4D97-AF65-F5344CB8AC3E}">
        <p14:creationId xmlns:p14="http://schemas.microsoft.com/office/powerpoint/2010/main" val="198975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55399"/>
              </p:ext>
            </p:extLst>
          </p:nvPr>
        </p:nvGraphicFramePr>
        <p:xfrm>
          <a:off x="3059832" y="915744"/>
          <a:ext cx="6012668" cy="5754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2668"/>
              </a:tblGrid>
              <a:tr h="19183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83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83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1800" i="1" dirty="0" smtClean="0"/>
          </a:p>
          <a:p>
            <a:pPr lvl="1"/>
            <a:endParaRPr lang="fr-FR" sz="1600" b="0" i="1" dirty="0" smtClean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27</a:t>
            </a:fld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 bwMode="auto">
          <a:xfrm>
            <a:off x="7497333" y="3321288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4650" t="20353" r="5450" b="53277"/>
          <a:stretch/>
        </p:blipFill>
        <p:spPr>
          <a:xfrm>
            <a:off x="3131839" y="1235286"/>
            <a:ext cx="5832648" cy="142925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/>
          <a:srcRect l="5263" t="20705" r="4838" b="52192"/>
          <a:stretch/>
        </p:blipFill>
        <p:spPr>
          <a:xfrm>
            <a:off x="3149841" y="5127601"/>
            <a:ext cx="5832649" cy="146898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075511" y="2889907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400" b="1" dirty="0" smtClean="0">
                <a:solidFill>
                  <a:srgbClr val="FF0000"/>
                </a:solidFill>
              </a:rPr>
              <a:t>PROJET PRIORITAIRE </a:t>
            </a:r>
            <a:r>
              <a:rPr lang="fr-FR" sz="1400" dirty="0" smtClean="0">
                <a:solidFill>
                  <a:srgbClr val="FF0000"/>
                </a:solidFill>
              </a:rPr>
              <a:t>(avant 2030) - </a:t>
            </a:r>
            <a:r>
              <a:rPr lang="fr-FR" sz="1400" dirty="0">
                <a:solidFill>
                  <a:srgbClr val="FF0000"/>
                </a:solidFill>
              </a:rPr>
              <a:t>Scénarios « hauts » </a:t>
            </a:r>
            <a:endParaRPr lang="fr-FR" sz="1400" u="sng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59832" y="928444"/>
            <a:ext cx="5996990" cy="215444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FF0000"/>
                </a:solidFill>
              </a:rPr>
              <a:t>SANS PROJET</a:t>
            </a:r>
            <a:endParaRPr lang="fr-FR" sz="1400" b="1" u="sng" dirty="0">
              <a:solidFill>
                <a:srgbClr val="FF0000"/>
              </a:solidFill>
            </a:endParaRPr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gray">
          <a:xfrm>
            <a:off x="101941" y="1046229"/>
            <a:ext cx="2957891" cy="520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buFont typeface="Courier New" pitchFamily="49" charset="0"/>
              <a:buChar char="o"/>
            </a:pPr>
            <a:endParaRPr lang="fr-FR" sz="1400" b="0" kern="0" dirty="0" smtClean="0"/>
          </a:p>
          <a:p>
            <a:r>
              <a:rPr lang="fr-FR" sz="1400" kern="0" dirty="0" smtClean="0">
                <a:solidFill>
                  <a:schemeClr val="tx1"/>
                </a:solidFill>
              </a:rPr>
              <a:t>Axe Paris - Rouen - Le Havre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kern="0" dirty="0" smtClean="0">
                <a:solidFill>
                  <a:schemeClr val="tx1"/>
                </a:solidFill>
              </a:rPr>
              <a:t>Pas de </a:t>
            </a:r>
            <a:r>
              <a:rPr lang="fr-FR" sz="1400" b="0" kern="0" dirty="0">
                <a:solidFill>
                  <a:schemeClr val="tx1"/>
                </a:solidFill>
              </a:rPr>
              <a:t>développement </a:t>
            </a:r>
            <a:r>
              <a:rPr lang="fr-FR" sz="1400" b="0" kern="0" dirty="0" smtClean="0">
                <a:solidFill>
                  <a:schemeClr val="tx1"/>
                </a:solidFill>
              </a:rPr>
              <a:t>de l’offre (fréquence) entre Paris et Rouen compte tenu des contraintes de capacité du réseau existant = consistance de l’offre sans projet</a:t>
            </a:r>
          </a:p>
          <a:p>
            <a:pPr marL="288000"/>
            <a:r>
              <a:rPr lang="fr-FR" sz="1400" b="0" i="1" kern="0" dirty="0" smtClean="0">
                <a:solidFill>
                  <a:schemeClr val="tx1"/>
                </a:solidFill>
              </a:rPr>
              <a:t>(mais amélioration des performances et de la régularité apportées par les sections de ligne nouvelle)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kern="0" dirty="0" smtClean="0">
                <a:solidFill>
                  <a:schemeClr val="tx1"/>
                </a:solidFill>
              </a:rPr>
              <a:t>Maintien </a:t>
            </a:r>
            <a:r>
              <a:rPr lang="fr-FR" sz="1400" b="0" kern="0" dirty="0">
                <a:solidFill>
                  <a:schemeClr val="tx1"/>
                </a:solidFill>
              </a:rPr>
              <a:t>d’un sillon fret Rouen - Ile-de-France en heure de pointe</a:t>
            </a:r>
          </a:p>
          <a:p>
            <a:r>
              <a:rPr lang="fr-FR" sz="1400" kern="0" dirty="0" smtClean="0">
                <a:solidFill>
                  <a:schemeClr val="tx1"/>
                </a:solidFill>
              </a:rPr>
              <a:t>Secteur Le </a:t>
            </a:r>
            <a:r>
              <a:rPr lang="fr-FR" sz="1400" kern="0" dirty="0">
                <a:solidFill>
                  <a:schemeClr val="tx1"/>
                </a:solidFill>
              </a:rPr>
              <a:t>Havre : </a:t>
            </a:r>
            <a:endParaRPr lang="fr-FR" sz="1400" kern="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0" kern="0" dirty="0" smtClean="0">
                <a:solidFill>
                  <a:schemeClr val="tx1"/>
                </a:solidFill>
              </a:rPr>
              <a:t>Maintien de la consistance des dessertes des scénarios « hauts » cible </a:t>
            </a:r>
          </a:p>
          <a:p>
            <a:r>
              <a:rPr lang="fr-FR" sz="1400" kern="0" dirty="0" smtClean="0">
                <a:solidFill>
                  <a:schemeClr val="tx1"/>
                </a:solidFill>
              </a:rPr>
              <a:t>Secteur Rouen : </a:t>
            </a:r>
            <a:r>
              <a:rPr lang="fr-FR" sz="1400" b="0" kern="0" dirty="0" smtClean="0">
                <a:solidFill>
                  <a:schemeClr val="tx1"/>
                </a:solidFill>
              </a:rPr>
              <a:t>cf. focus plus bas </a:t>
            </a:r>
            <a:endParaRPr lang="fr-FR" sz="1400" b="0" kern="0" dirty="0">
              <a:solidFill>
                <a:schemeClr val="tx1"/>
              </a:solidFill>
            </a:endParaRPr>
          </a:p>
          <a:p>
            <a:endParaRPr lang="fr-FR" sz="1400" b="0" kern="0" dirty="0" smtClean="0">
              <a:solidFill>
                <a:schemeClr val="tx1"/>
              </a:solidFill>
            </a:endParaRPr>
          </a:p>
          <a:p>
            <a:pPr lvl="1">
              <a:buFont typeface="Courier New" pitchFamily="49" charset="0"/>
              <a:buChar char="o"/>
            </a:pPr>
            <a:endParaRPr lang="fr-FR" sz="1400" b="0" kern="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18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 smtClean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>
            <a:off x="6048443" y="2592314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avec flèche 21"/>
          <p:cNvCxnSpPr/>
          <p:nvPr/>
        </p:nvCxnSpPr>
        <p:spPr bwMode="auto">
          <a:xfrm>
            <a:off x="6015308" y="4478449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" name="ZoneTexte 3"/>
          <p:cNvSpPr txBox="1"/>
          <p:nvPr/>
        </p:nvSpPr>
        <p:spPr>
          <a:xfrm rot="16200000">
            <a:off x="8794917" y="4119935"/>
            <a:ext cx="3577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 smtClean="0"/>
              <a:t>PSL</a:t>
            </a:r>
            <a:endParaRPr lang="fr-FR" sz="700" b="1" dirty="0"/>
          </a:p>
        </p:txBody>
      </p:sp>
      <p:sp>
        <p:nvSpPr>
          <p:cNvPr id="18" name="ZoneTexte 17"/>
          <p:cNvSpPr txBox="1"/>
          <p:nvPr/>
        </p:nvSpPr>
        <p:spPr>
          <a:xfrm rot="16200000">
            <a:off x="8777898" y="6122089"/>
            <a:ext cx="3577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 smtClean="0"/>
              <a:t>PSL</a:t>
            </a:r>
            <a:endParaRPr lang="fr-FR" sz="700" b="1" dirty="0"/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8803595" y="2199483"/>
            <a:ext cx="3577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 smtClean="0"/>
              <a:t>PSL</a:t>
            </a:r>
            <a:endParaRPr lang="fr-FR" sz="700" b="1" dirty="0"/>
          </a:p>
        </p:txBody>
      </p:sp>
      <p:sp>
        <p:nvSpPr>
          <p:cNvPr id="26" name="Rectangle 25"/>
          <p:cNvSpPr/>
          <p:nvPr/>
        </p:nvSpPr>
        <p:spPr>
          <a:xfrm>
            <a:off x="3075512" y="4798119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400" b="1" dirty="0" smtClean="0">
                <a:solidFill>
                  <a:srgbClr val="FF0000"/>
                </a:solidFill>
              </a:rPr>
              <a:t>PROJET CIBLE </a:t>
            </a:r>
            <a:r>
              <a:rPr lang="fr-FR" sz="1400" dirty="0" smtClean="0">
                <a:solidFill>
                  <a:srgbClr val="FF0000"/>
                </a:solidFill>
              </a:rPr>
              <a:t>(après 2030) - </a:t>
            </a:r>
            <a:r>
              <a:rPr lang="fr-FR" sz="1400" dirty="0">
                <a:solidFill>
                  <a:srgbClr val="FF0000"/>
                </a:solidFill>
              </a:rPr>
              <a:t>Scénarios « </a:t>
            </a:r>
            <a:r>
              <a:rPr lang="fr-FR" sz="1400" dirty="0" smtClean="0">
                <a:solidFill>
                  <a:srgbClr val="FF0000"/>
                </a:solidFill>
              </a:rPr>
              <a:t>hauts*» </a:t>
            </a:r>
            <a:endParaRPr lang="fr-FR" sz="1400" u="sng" dirty="0">
              <a:solidFill>
                <a:srgbClr val="FF0000"/>
              </a:solidFill>
            </a:endParaRPr>
          </a:p>
        </p:txBody>
      </p:sp>
      <p:sp>
        <p:nvSpPr>
          <p:cNvPr id="3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fr-FR" sz="2200" dirty="0" smtClean="0"/>
              <a:t>Schémas des dessertes à l’horizon du projet prioritaire</a:t>
            </a:r>
            <a:br>
              <a:rPr lang="fr-FR" sz="2200" dirty="0" smtClean="0"/>
            </a:br>
            <a:r>
              <a:rPr lang="fr-FR" sz="1800" b="0" dirty="0" smtClean="0"/>
              <a:t>scénarios « hauts »</a:t>
            </a:r>
            <a:endParaRPr lang="fr-FR" sz="1800" b="0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24965" r="11088" b="53352"/>
          <a:stretch/>
        </p:blipFill>
        <p:spPr>
          <a:xfrm>
            <a:off x="3095836" y="3216718"/>
            <a:ext cx="5822829" cy="1182140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-5720" y="6581000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7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517525" y="1016732"/>
            <a:ext cx="7940675" cy="4054475"/>
          </a:xfrm>
        </p:spPr>
        <p:txBody>
          <a:bodyPr/>
          <a:lstStyle/>
          <a:p>
            <a:endParaRPr lang="fr-FR" sz="1800" i="1" dirty="0" smtClean="0"/>
          </a:p>
          <a:p>
            <a:pPr lvl="1"/>
            <a:endParaRPr lang="fr-FR" sz="1600" b="0" i="1" dirty="0" smtClean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gray">
          <a:xfrm>
            <a:off x="349250" y="1124744"/>
            <a:ext cx="7940675" cy="364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600" dirty="0" smtClean="0">
                <a:solidFill>
                  <a:schemeClr val="tx1"/>
                </a:solidFill>
              </a:rPr>
              <a:t>Nœud de Rouen</a:t>
            </a:r>
            <a:endParaRPr lang="fr-FR" sz="1600" dirty="0">
              <a:solidFill>
                <a:schemeClr val="tx1"/>
              </a:solidFill>
            </a:endParaRPr>
          </a:p>
          <a:p>
            <a:pPr lvl="1">
              <a:buFont typeface="Courier New" pitchFamily="49" charset="0"/>
              <a:buChar char="o"/>
            </a:pPr>
            <a:r>
              <a:rPr lang="fr-FR" sz="1400" b="0" kern="0" dirty="0"/>
              <a:t>Développement </a:t>
            </a:r>
            <a:r>
              <a:rPr lang="fr-FR" sz="1400" b="0" kern="0" dirty="0" smtClean="0"/>
              <a:t>de la desserte régionale maximal (identique à l’horizon cible) possible </a:t>
            </a:r>
            <a:r>
              <a:rPr lang="fr-FR" sz="1400" b="0" kern="0" dirty="0"/>
              <a:t>avec la levée de </a:t>
            </a:r>
            <a:r>
              <a:rPr lang="fr-FR" sz="1400" b="0" kern="0" dirty="0" smtClean="0"/>
              <a:t>contrainte </a:t>
            </a:r>
            <a:r>
              <a:rPr lang="fr-FR" sz="1400" b="0" kern="0" dirty="0"/>
              <a:t>de la GN de </a:t>
            </a:r>
            <a:r>
              <a:rPr lang="fr-FR" sz="1400" b="0" kern="0" dirty="0" smtClean="0"/>
              <a:t>Rouen</a:t>
            </a:r>
            <a:endParaRPr lang="fr-FR" sz="1400" b="0" kern="0" dirty="0"/>
          </a:p>
          <a:p>
            <a:pPr lvl="1">
              <a:buFont typeface="Courier New" pitchFamily="49" charset="0"/>
              <a:buChar char="o"/>
            </a:pPr>
            <a:endParaRPr lang="fr-FR" sz="1600" b="0" kern="0" dirty="0"/>
          </a:p>
          <a:p>
            <a:pP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chemeClr val="tx1"/>
              </a:solidFill>
            </a:endParaRPr>
          </a:p>
          <a:p>
            <a:pPr lvl="1">
              <a:buFont typeface="Courier New" pitchFamily="49" charset="0"/>
              <a:buChar char="o"/>
            </a:pPr>
            <a:endParaRPr lang="fr-FR" sz="1600" b="0" kern="0" dirty="0"/>
          </a:p>
          <a:p>
            <a:endParaRPr lang="fr-FR" sz="18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 smtClean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415769"/>
              </p:ext>
            </p:extLst>
          </p:nvPr>
        </p:nvGraphicFramePr>
        <p:xfrm>
          <a:off x="107505" y="2286236"/>
          <a:ext cx="8928990" cy="302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/>
                <a:gridCol w="2976330"/>
                <a:gridCol w="2976330"/>
              </a:tblGrid>
              <a:tr h="30276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Image 9"/>
          <p:cNvPicPr>
            <a:picLocks/>
          </p:cNvPicPr>
          <p:nvPr/>
        </p:nvPicPr>
        <p:blipFill rotWithShape="1">
          <a:blip r:embed="rId3"/>
          <a:srcRect l="30012" t="-403" r="29577" b="46995"/>
          <a:stretch/>
        </p:blipFill>
        <p:spPr>
          <a:xfrm>
            <a:off x="127782" y="2610272"/>
            <a:ext cx="2911639" cy="26754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29517" t="203" r="30071" b="46777"/>
          <a:stretch/>
        </p:blipFill>
        <p:spPr>
          <a:xfrm>
            <a:off x="6077027" y="2610272"/>
            <a:ext cx="2923465" cy="2679516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 bwMode="auto">
          <a:xfrm>
            <a:off x="2936562" y="3006316"/>
            <a:ext cx="32955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>
          <a:xfrm>
            <a:off x="127782" y="2294154"/>
            <a:ext cx="2973555" cy="18466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r>
              <a:rPr lang="fr-FR" sz="1200" b="1" dirty="0" smtClean="0">
                <a:solidFill>
                  <a:srgbClr val="FF0000"/>
                </a:solidFill>
              </a:rPr>
              <a:t>SANS PROJET</a:t>
            </a:r>
            <a:endParaRPr lang="fr-FR" sz="1200" b="1" u="sng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77027" y="2299284"/>
            <a:ext cx="2959468" cy="359073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PROJET CIBLE </a:t>
            </a:r>
            <a:r>
              <a:rPr lang="fr-FR" sz="1000" dirty="0" smtClean="0">
                <a:solidFill>
                  <a:srgbClr val="FF0000"/>
                </a:solidFill>
              </a:rPr>
              <a:t>(après 2030) - </a:t>
            </a:r>
            <a:r>
              <a:rPr lang="fr-FR" sz="1000" dirty="0">
                <a:solidFill>
                  <a:srgbClr val="FF0000"/>
                </a:solidFill>
              </a:rPr>
              <a:t>Scénarios « </a:t>
            </a:r>
            <a:r>
              <a:rPr lang="fr-FR" sz="1000" dirty="0" smtClean="0">
                <a:solidFill>
                  <a:srgbClr val="FF0000"/>
                </a:solidFill>
              </a:rPr>
              <a:t>hauts*» </a:t>
            </a:r>
            <a:endParaRPr lang="fr-FR" sz="1000" u="sng" dirty="0">
              <a:solidFill>
                <a:srgbClr val="FF0000"/>
              </a:solidFill>
            </a:endParaRPr>
          </a:p>
        </p:txBody>
      </p:sp>
      <p:sp>
        <p:nvSpPr>
          <p:cNvPr id="23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fr-FR" sz="2200" dirty="0" smtClean="0"/>
              <a:t>Schémas des dessertes à l’horizon du projet prioritaire</a:t>
            </a:r>
            <a:br>
              <a:rPr lang="fr-FR" sz="2200" dirty="0" smtClean="0"/>
            </a:br>
            <a:r>
              <a:rPr lang="fr-FR" sz="1800" b="0" dirty="0" smtClean="0"/>
              <a:t>scénarios « hauts »</a:t>
            </a:r>
            <a:endParaRPr lang="fr-FR" sz="1800" b="0" dirty="0"/>
          </a:p>
        </p:txBody>
      </p:sp>
      <p:sp>
        <p:nvSpPr>
          <p:cNvPr id="16" name="ZoneTexte 15"/>
          <p:cNvSpPr txBox="1"/>
          <p:nvPr/>
        </p:nvSpPr>
        <p:spPr>
          <a:xfrm>
            <a:off x="2658005" y="5519489"/>
            <a:ext cx="3864409" cy="10156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Etude  en cours de différentes zones de passage pour la ligne nouvelle au nord de Rouen et des secteurs associés de raccordement sur la ligne existante : influence sur les conditions de mise en œuvre des scénarios de desserte</a:t>
            </a:r>
            <a:endParaRPr lang="fr-FR" sz="1200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8" t="7792" r="32813" b="47127"/>
          <a:stretch/>
        </p:blipFill>
        <p:spPr>
          <a:xfrm>
            <a:off x="3101337" y="2594525"/>
            <a:ext cx="2945954" cy="270668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086372" y="2309193"/>
            <a:ext cx="2965264" cy="340414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PROJET PRIORITAIRE </a:t>
            </a:r>
            <a:r>
              <a:rPr lang="fr-FR" sz="1000" dirty="0" smtClean="0">
                <a:solidFill>
                  <a:srgbClr val="FF0000"/>
                </a:solidFill>
              </a:rPr>
              <a:t>(avant 2030) - </a:t>
            </a:r>
            <a:r>
              <a:rPr lang="fr-FR" sz="1000" dirty="0">
                <a:solidFill>
                  <a:srgbClr val="FF0000"/>
                </a:solidFill>
              </a:rPr>
              <a:t>Scénarios « hauts » </a:t>
            </a:r>
            <a:endParaRPr lang="fr-FR" sz="1000" u="sng" dirty="0">
              <a:solidFill>
                <a:srgbClr val="FF0000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 bwMode="auto">
          <a:xfrm>
            <a:off x="5898634" y="3006316"/>
            <a:ext cx="32955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0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772144"/>
              </p:ext>
            </p:extLst>
          </p:nvPr>
        </p:nvGraphicFramePr>
        <p:xfrm>
          <a:off x="3059832" y="915744"/>
          <a:ext cx="6012668" cy="5754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2668"/>
              </a:tblGrid>
              <a:tr h="19183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831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83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1800" i="1" dirty="0" smtClean="0"/>
          </a:p>
          <a:p>
            <a:pPr lvl="1"/>
            <a:endParaRPr lang="fr-FR" sz="1600" b="0" i="1" dirty="0" smtClean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29</a:t>
            </a:fld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 bwMode="auto">
          <a:xfrm>
            <a:off x="7497333" y="3321288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3574" t="52472" r="6124" b="12934"/>
          <a:stretch/>
        </p:blipFill>
        <p:spPr>
          <a:xfrm>
            <a:off x="3069111" y="1149200"/>
            <a:ext cx="6000705" cy="164815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/>
          <a:srcRect l="3769" t="52478" r="6332" b="12316"/>
          <a:stretch/>
        </p:blipFill>
        <p:spPr>
          <a:xfrm>
            <a:off x="3077834" y="5008440"/>
            <a:ext cx="5991983" cy="1624916"/>
          </a:xfrm>
          <a:prstGeom prst="rect">
            <a:avLst/>
          </a:prstGeom>
        </p:spPr>
      </p:pic>
      <p:sp>
        <p:nvSpPr>
          <p:cNvPr id="7" name="Inhaltsplatzhalter 2"/>
          <p:cNvSpPr txBox="1">
            <a:spLocks/>
          </p:cNvSpPr>
          <p:nvPr/>
        </p:nvSpPr>
        <p:spPr bwMode="gray">
          <a:xfrm>
            <a:off x="-72516" y="1556792"/>
            <a:ext cx="3008903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>
              <a:buNone/>
            </a:pPr>
            <a:r>
              <a:rPr lang="fr-FR" sz="1400" dirty="0"/>
              <a:t>A</a:t>
            </a:r>
            <a:r>
              <a:rPr lang="fr-FR" sz="1400" dirty="0" smtClean="0">
                <a:solidFill>
                  <a:schemeClr val="tx1"/>
                </a:solidFill>
              </a:rPr>
              <a:t>xe</a:t>
            </a:r>
            <a:r>
              <a:rPr lang="fr-FR" sz="1400" kern="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Paris – Caen - Cherbourg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</a:p>
          <a:p>
            <a:pPr lvl="1">
              <a:buFont typeface="Courier New" pitchFamily="49" charset="0"/>
              <a:buChar char="o"/>
            </a:pPr>
            <a:r>
              <a:rPr lang="fr-FR" sz="1400" b="0" kern="0" dirty="0" smtClean="0"/>
              <a:t>Evolution de l’offre possible sur les Paris – Evreux / Caen</a:t>
            </a:r>
          </a:p>
          <a:p>
            <a:pPr marL="540000" lvl="1" indent="0">
              <a:buNone/>
            </a:pPr>
            <a:r>
              <a:rPr lang="fr-FR" sz="1400" b="0" kern="0" dirty="0" smtClean="0"/>
              <a:t>+ 1 desserte </a:t>
            </a:r>
            <a:r>
              <a:rPr lang="fr-FR" sz="1400" b="0" kern="0" dirty="0" err="1" smtClean="0"/>
              <a:t>interville</a:t>
            </a:r>
            <a:r>
              <a:rPr lang="fr-FR" sz="1400" b="0" kern="0" dirty="0" smtClean="0"/>
              <a:t> semi-direct Paris - Caen et + 1desserte omnibus Paris - Evreux </a:t>
            </a:r>
          </a:p>
          <a:p>
            <a:pPr lvl="1">
              <a:buFont typeface="Courier New" pitchFamily="49" charset="0"/>
              <a:buChar char="o"/>
            </a:pPr>
            <a:r>
              <a:rPr lang="fr-FR" sz="1400" b="0" kern="0" dirty="0" smtClean="0"/>
              <a:t>Gains </a:t>
            </a:r>
            <a:r>
              <a:rPr lang="fr-FR" sz="1400" b="0" kern="0" dirty="0"/>
              <a:t>de temps de parcours liés aux LN Paris-Mantes et Mantes-Evreux</a:t>
            </a:r>
          </a:p>
          <a:p>
            <a:pPr lvl="1">
              <a:buFont typeface="Courier New" pitchFamily="49" charset="0"/>
              <a:buChar char="o"/>
            </a:pPr>
            <a:r>
              <a:rPr lang="fr-FR" sz="1400" b="0" kern="0" dirty="0"/>
              <a:t>Gains de régularité sur l’axe Paris – </a:t>
            </a:r>
            <a:r>
              <a:rPr lang="fr-FR" sz="1400" b="0" kern="0" dirty="0" smtClean="0"/>
              <a:t>Mantes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18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 smtClean="0"/>
          </a:p>
        </p:txBody>
      </p:sp>
      <p:cxnSp>
        <p:nvCxnSpPr>
          <p:cNvPr id="26" name="Connecteur droit avec flèche 25"/>
          <p:cNvCxnSpPr/>
          <p:nvPr/>
        </p:nvCxnSpPr>
        <p:spPr bwMode="auto">
          <a:xfrm>
            <a:off x="5997520" y="2628929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Connecteur droit avec flèche 26"/>
          <p:cNvCxnSpPr/>
          <p:nvPr/>
        </p:nvCxnSpPr>
        <p:spPr bwMode="auto">
          <a:xfrm>
            <a:off x="5976156" y="4565309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Rectangle 27"/>
          <p:cNvSpPr/>
          <p:nvPr/>
        </p:nvSpPr>
        <p:spPr>
          <a:xfrm>
            <a:off x="3075511" y="2889907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400" b="1" dirty="0" smtClean="0">
                <a:solidFill>
                  <a:srgbClr val="FF0000"/>
                </a:solidFill>
              </a:rPr>
              <a:t>PROJET PRIORITAIRE </a:t>
            </a:r>
            <a:r>
              <a:rPr lang="fr-FR" sz="1400" dirty="0" smtClean="0">
                <a:solidFill>
                  <a:srgbClr val="FF0000"/>
                </a:solidFill>
              </a:rPr>
              <a:t>(avant 2030) - </a:t>
            </a:r>
            <a:r>
              <a:rPr lang="fr-FR" sz="1400" dirty="0">
                <a:solidFill>
                  <a:srgbClr val="FF0000"/>
                </a:solidFill>
              </a:rPr>
              <a:t>Scénarios « hauts » </a:t>
            </a:r>
            <a:endParaRPr lang="fr-FR" sz="1400" u="sng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59832" y="928444"/>
            <a:ext cx="5996990" cy="215444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FF0000"/>
                </a:solidFill>
              </a:rPr>
              <a:t>SANS PROJET</a:t>
            </a:r>
            <a:endParaRPr lang="fr-FR" sz="1400" b="1" u="sng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75512" y="4798119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400" b="1" dirty="0" smtClean="0">
                <a:solidFill>
                  <a:srgbClr val="FF0000"/>
                </a:solidFill>
              </a:rPr>
              <a:t>PROJET CIBLE </a:t>
            </a:r>
            <a:r>
              <a:rPr lang="fr-FR" sz="1400" dirty="0" smtClean="0">
                <a:solidFill>
                  <a:srgbClr val="FF0000"/>
                </a:solidFill>
              </a:rPr>
              <a:t>(après 2030) - </a:t>
            </a:r>
            <a:r>
              <a:rPr lang="fr-FR" sz="1400" dirty="0">
                <a:solidFill>
                  <a:srgbClr val="FF0000"/>
                </a:solidFill>
              </a:rPr>
              <a:t>Scénarios « </a:t>
            </a:r>
            <a:r>
              <a:rPr lang="fr-FR" sz="1400" dirty="0" smtClean="0">
                <a:solidFill>
                  <a:srgbClr val="FF0000"/>
                </a:solidFill>
              </a:rPr>
              <a:t>hauts*» </a:t>
            </a:r>
            <a:endParaRPr lang="fr-FR" sz="1400" u="sng" dirty="0">
              <a:solidFill>
                <a:srgbClr val="FF0000"/>
              </a:solidFill>
            </a:endParaRPr>
          </a:p>
        </p:txBody>
      </p:sp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fr-FR" sz="2200" dirty="0" smtClean="0"/>
              <a:t>Schémas des dessertes à l’horizon du projet prioritaire</a:t>
            </a:r>
            <a:br>
              <a:rPr lang="fr-FR" sz="2200" dirty="0" smtClean="0"/>
            </a:br>
            <a:r>
              <a:rPr lang="fr-FR" sz="1800" b="0" dirty="0" smtClean="0"/>
              <a:t>scénarios « hauts »</a:t>
            </a:r>
            <a:endParaRPr lang="fr-FR" sz="1800" b="0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52468" r="11088" b="17163"/>
          <a:stretch/>
        </p:blipFill>
        <p:spPr>
          <a:xfrm>
            <a:off x="3146912" y="3069443"/>
            <a:ext cx="5822829" cy="1655701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0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63715" y="6034627"/>
            <a:ext cx="1180669" cy="6493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449088"/>
              </p:ext>
            </p:extLst>
          </p:nvPr>
        </p:nvGraphicFramePr>
        <p:xfrm>
          <a:off x="1612209" y="838199"/>
          <a:ext cx="7316276" cy="5939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8138"/>
                <a:gridCol w="3658138"/>
              </a:tblGrid>
              <a:tr h="29695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95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Inhaltsplatzhalter 2"/>
          <p:cNvSpPr txBox="1">
            <a:spLocks/>
          </p:cNvSpPr>
          <p:nvPr/>
        </p:nvSpPr>
        <p:spPr bwMode="gray">
          <a:xfrm>
            <a:off x="306524" y="1047604"/>
            <a:ext cx="4445496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buFont typeface="Courier New" pitchFamily="49" charset="0"/>
              <a:buChar char="o"/>
            </a:pPr>
            <a:endParaRPr lang="fr-FR" sz="1600" b="0" kern="0" dirty="0" smtClean="0"/>
          </a:p>
          <a:p>
            <a:r>
              <a:rPr lang="fr-FR" sz="1600" dirty="0" smtClean="0">
                <a:solidFill>
                  <a:schemeClr val="tx1"/>
                </a:solidFill>
              </a:rPr>
              <a:t>Axes </a:t>
            </a:r>
            <a:r>
              <a:rPr lang="fr-FR" sz="1600" dirty="0">
                <a:solidFill>
                  <a:schemeClr val="tx1"/>
                </a:solidFill>
              </a:rPr>
              <a:t>Caen – Rouen et </a:t>
            </a:r>
            <a:r>
              <a:rPr lang="fr-FR" sz="1600" dirty="0" smtClean="0">
                <a:solidFill>
                  <a:schemeClr val="tx1"/>
                </a:solidFill>
              </a:rPr>
              <a:t>Rouen - Evreux</a:t>
            </a:r>
            <a:r>
              <a:rPr lang="fr-FR" sz="1600" dirty="0">
                <a:solidFill>
                  <a:schemeClr val="tx1"/>
                </a:solidFill>
              </a:rPr>
              <a:t>:</a:t>
            </a:r>
          </a:p>
          <a:p>
            <a:pPr lvl="1">
              <a:buFont typeface="Courier New" pitchFamily="49" charset="0"/>
              <a:buChar char="o"/>
            </a:pPr>
            <a:r>
              <a:rPr lang="fr-FR" sz="1600" b="0" kern="0" dirty="0"/>
              <a:t>Pas d’offre possible </a:t>
            </a:r>
            <a:r>
              <a:rPr lang="fr-FR" sz="1600" b="0" kern="0" dirty="0" smtClean="0"/>
              <a:t>Rouen - Evreux</a:t>
            </a:r>
            <a:endParaRPr lang="fr-FR" sz="1600" b="0" kern="0" dirty="0"/>
          </a:p>
          <a:p>
            <a:pPr lvl="1">
              <a:buFont typeface="Courier New" pitchFamily="49" charset="0"/>
              <a:buChar char="o"/>
            </a:pPr>
            <a:r>
              <a:rPr lang="fr-FR" sz="1600" b="0" kern="0" dirty="0" smtClean="0"/>
              <a:t>Rouen Caen : </a:t>
            </a:r>
            <a:r>
              <a:rPr lang="fr-FR" sz="1600" b="0" kern="0" dirty="0"/>
              <a:t> </a:t>
            </a:r>
            <a:r>
              <a:rPr lang="fr-FR" sz="1600" b="0" kern="0" dirty="0" smtClean="0"/>
              <a:t>consistance de l’offre de référence « sans projet » : 1 direct + 1 semi-direct</a:t>
            </a:r>
          </a:p>
          <a:p>
            <a:pPr lvl="1">
              <a:buFont typeface="Courier New" pitchFamily="49" charset="0"/>
              <a:buChar char="o"/>
            </a:pPr>
            <a:endParaRPr lang="fr-FR" sz="1400" b="0" kern="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18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 smtClean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30</a:t>
            </a:fld>
            <a:endParaRPr lang="fr-FR"/>
          </a:p>
        </p:txBody>
      </p:sp>
      <p:pic>
        <p:nvPicPr>
          <p:cNvPr id="17" name="Image 16"/>
          <p:cNvPicPr>
            <a:picLocks/>
          </p:cNvPicPr>
          <p:nvPr/>
        </p:nvPicPr>
        <p:blipFill rotWithShape="1">
          <a:blip r:embed="rId3"/>
          <a:srcRect l="26553" t="29640" r="21768" b="12934"/>
          <a:stretch/>
        </p:blipFill>
        <p:spPr>
          <a:xfrm>
            <a:off x="5349500" y="985472"/>
            <a:ext cx="3361202" cy="259374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/>
          <a:srcRect l="26917" t="33377" r="21942" b="12316"/>
          <a:stretch/>
        </p:blipFill>
        <p:spPr>
          <a:xfrm>
            <a:off x="1744292" y="4178785"/>
            <a:ext cx="3371646" cy="2470817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 bwMode="auto">
          <a:xfrm>
            <a:off x="7150941" y="3579213"/>
            <a:ext cx="0" cy="31967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Connecteur droit avec flèche 17"/>
          <p:cNvCxnSpPr/>
          <p:nvPr/>
        </p:nvCxnSpPr>
        <p:spPr bwMode="auto">
          <a:xfrm flipH="1">
            <a:off x="5123154" y="5265204"/>
            <a:ext cx="288032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/>
        </p:nvSpPr>
        <p:spPr>
          <a:xfrm>
            <a:off x="5251430" y="3861532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PROJET PRIORITAIRE </a:t>
            </a:r>
            <a:r>
              <a:rPr lang="fr-FR" sz="1000" dirty="0" smtClean="0">
                <a:solidFill>
                  <a:srgbClr val="FF0000"/>
                </a:solidFill>
              </a:rPr>
              <a:t>(avant 2030) - </a:t>
            </a:r>
            <a:r>
              <a:rPr lang="fr-FR" sz="1000" dirty="0">
                <a:solidFill>
                  <a:srgbClr val="FF0000"/>
                </a:solidFill>
              </a:rPr>
              <a:t>Scénarios « hauts » </a:t>
            </a:r>
            <a:endParaRPr lang="fr-FR" sz="1000" u="sng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67170" y="836712"/>
            <a:ext cx="3661315" cy="18466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r>
              <a:rPr lang="fr-FR" sz="1200" b="1" dirty="0" smtClean="0">
                <a:solidFill>
                  <a:srgbClr val="FF0000"/>
                </a:solidFill>
              </a:rPr>
              <a:t>SANS PROJET</a:t>
            </a:r>
            <a:endParaRPr lang="fr-FR" sz="1200" b="1" u="sng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24217" y="3861532"/>
            <a:ext cx="5981310" cy="179536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PROJET CIBLE </a:t>
            </a:r>
            <a:r>
              <a:rPr lang="fr-FR" sz="1000" dirty="0" smtClean="0">
                <a:solidFill>
                  <a:srgbClr val="FF0000"/>
                </a:solidFill>
              </a:rPr>
              <a:t>(après 2030) - </a:t>
            </a:r>
            <a:r>
              <a:rPr lang="fr-FR" sz="1000" dirty="0">
                <a:solidFill>
                  <a:srgbClr val="FF0000"/>
                </a:solidFill>
              </a:rPr>
              <a:t>Scénarios « </a:t>
            </a:r>
            <a:r>
              <a:rPr lang="fr-FR" sz="1000" dirty="0" smtClean="0">
                <a:solidFill>
                  <a:srgbClr val="FF0000"/>
                </a:solidFill>
              </a:rPr>
              <a:t>hauts*» </a:t>
            </a:r>
            <a:endParaRPr lang="fr-FR" sz="1000" u="sng" dirty="0">
              <a:solidFill>
                <a:srgbClr val="FF0000"/>
              </a:solidFill>
            </a:endParaRPr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fr-FR" sz="2200" dirty="0" smtClean="0"/>
              <a:t>Schémas des dessertes à l’horizon du projet prioritaire</a:t>
            </a:r>
            <a:br>
              <a:rPr lang="fr-FR" sz="2200" dirty="0" smtClean="0"/>
            </a:br>
            <a:r>
              <a:rPr lang="fr-FR" sz="1800" b="0" dirty="0" smtClean="0"/>
              <a:t>scénarios « hauts »</a:t>
            </a:r>
            <a:endParaRPr lang="fr-FR" sz="1800" b="0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0" t="35522" r="25555" b="18078"/>
          <a:stretch/>
        </p:blipFill>
        <p:spPr>
          <a:xfrm>
            <a:off x="5518000" y="4154294"/>
            <a:ext cx="3253121" cy="2529719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0" y="6581001"/>
            <a:ext cx="3902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*ajustés lors de l’atelier T1 du 24 novembre 2015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7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838200"/>
            <a:ext cx="9144000" cy="6019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1800" i="1" dirty="0" smtClean="0"/>
          </a:p>
          <a:p>
            <a:pPr lvl="1"/>
            <a:endParaRPr lang="fr-FR" sz="1600" b="0" i="1" dirty="0" smtClean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647247" cy="8382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fr-FR" sz="2200" dirty="0" smtClean="0"/>
              <a:t>Schémas des dessertes à l’horizon du projet prioritaire</a:t>
            </a:r>
            <a:br>
              <a:rPr lang="fr-FR" sz="2200" dirty="0" smtClean="0"/>
            </a:br>
            <a:r>
              <a:rPr lang="fr-FR" sz="1800" b="0" dirty="0" smtClean="0"/>
              <a:t>scénarios « hauts »</a:t>
            </a:r>
            <a:endParaRPr lang="fr-FR" sz="1800" b="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t="6678" r="6146" b="6923"/>
          <a:stretch/>
        </p:blipFill>
        <p:spPr>
          <a:xfrm>
            <a:off x="517524" y="904515"/>
            <a:ext cx="8064501" cy="558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32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87474"/>
            <a:ext cx="6840252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655638" indent="-342900">
              <a:defRPr/>
            </a:pPr>
            <a:r>
              <a:rPr lang="fr-FR" sz="4800" dirty="0" smtClean="0"/>
              <a:t>	PAUSE DEJEUNER</a:t>
            </a:r>
            <a:br>
              <a:rPr lang="fr-FR" sz="4800" dirty="0" smtClean="0"/>
            </a:b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18336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4232</TotalTime>
  <Words>1784</Words>
  <Application>Microsoft Office PowerPoint</Application>
  <PresentationFormat>Affichage à l'écran (4:3)</PresentationFormat>
  <Paragraphs>593</Paragraphs>
  <Slides>32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rff</vt:lpstr>
      <vt:lpstr>Ligne Nouvelle Paris-Normandie Atelier Fonctionnalités n°3 4 Février 2016</vt:lpstr>
      <vt:lpstr>  </vt:lpstr>
      <vt:lpstr>Présentation PowerPoint</vt:lpstr>
      <vt:lpstr>La garante de la concertation</vt:lpstr>
      <vt:lpstr> Introduction et rappel de la démarche des ateliers fonctionnalités  </vt:lpstr>
      <vt:lpstr>Démarche des ateliers fonctionnalités</vt:lpstr>
      <vt:lpstr>Démarche des ateliers fonctionnalités</vt:lpstr>
      <vt:lpstr>Démarche des ateliers fonctionnalités</vt:lpstr>
      <vt:lpstr>Démarche des ateliers fonctionnalités</vt:lpstr>
      <vt:lpstr> Analyse des besoins d’infrastructures et d’aménagements du réseau au regard des scénarios de desserte « hauts » </vt:lpstr>
      <vt:lpstr>Projet cible (après 2030)</vt:lpstr>
      <vt:lpstr>Projet cible (après 2030)</vt:lpstr>
      <vt:lpstr>Projet cible (après 2030)</vt:lpstr>
      <vt:lpstr>Projet cible (après 2030)</vt:lpstr>
      <vt:lpstr>Besoins en aménagements sur le réseau existant</vt:lpstr>
      <vt:lpstr>Besoins en aménagements sur le réseau existant scénarios « hauts*» horizon cible</vt:lpstr>
      <vt:lpstr>Présentation PowerPoint</vt:lpstr>
      <vt:lpstr>Besoins en aménagements sur le réseau existant scénarios « hauts*» horizon cible</vt:lpstr>
      <vt:lpstr>Besoins en aménagements sur le réseau existant scénarios « hauts*» horizon cible</vt:lpstr>
      <vt:lpstr>Besoins en aménagements sur le réseau existant scénarios « hauts*» horizon cible</vt:lpstr>
      <vt:lpstr>Besoins en aménagements sur le réseau existant scénarios « hauts*» horizon cible</vt:lpstr>
      <vt:lpstr>Aménagements du réseau existant pour les scénarios «Haut*» à l’horizon cible</vt:lpstr>
      <vt:lpstr>Aménagements du réseau existant pour les scénarios «Haut*» à l’horizon cible</vt:lpstr>
      <vt:lpstr> PAUSE </vt:lpstr>
      <vt:lpstr> Scénarios à l’horizon du projet prioritaire</vt:lpstr>
      <vt:lpstr>Schémas des dessertes à l’horizon du projet prioritaire</vt:lpstr>
      <vt:lpstr>Schémas des dessertes à l’horizon du projet prioritaire scénarios « hauts »</vt:lpstr>
      <vt:lpstr>Schémas des dessertes à l’horizon du projet prioritaire scénarios « hauts »</vt:lpstr>
      <vt:lpstr>Schémas des dessertes à l’horizon du projet prioritaire scénarios « hauts »</vt:lpstr>
      <vt:lpstr>Schémas des dessertes à l’horizon du projet prioritaire scénarios « hauts »</vt:lpstr>
      <vt:lpstr>Schémas des dessertes à l’horizon du projet prioritaire scénarios « hauts »</vt:lpstr>
      <vt:lpstr> PAUSE DEJEUNER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CUCHET Céline</cp:lastModifiedBy>
  <cp:revision>1101</cp:revision>
  <cp:lastPrinted>2016-02-03T14:28:00Z</cp:lastPrinted>
  <dcterms:modified xsi:type="dcterms:W3CDTF">2016-02-05T10:12:06Z</dcterms:modified>
</cp:coreProperties>
</file>