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1" r:id="rId2"/>
    <p:sldMasterId id="2147483674" r:id="rId3"/>
    <p:sldMasterId id="2147483686" r:id="rId4"/>
    <p:sldMasterId id="2147483698" r:id="rId5"/>
    <p:sldMasterId id="2147483710" r:id="rId6"/>
    <p:sldMasterId id="2147483722" r:id="rId7"/>
  </p:sldMasterIdLst>
  <p:notesMasterIdLst>
    <p:notesMasterId r:id="rId80"/>
  </p:notesMasterIdLst>
  <p:handoutMasterIdLst>
    <p:handoutMasterId r:id="rId81"/>
  </p:handoutMasterIdLst>
  <p:sldIdLst>
    <p:sldId id="582" r:id="rId8"/>
    <p:sldId id="817" r:id="rId9"/>
    <p:sldId id="848" r:id="rId10"/>
    <p:sldId id="818" r:id="rId11"/>
    <p:sldId id="819" r:id="rId12"/>
    <p:sldId id="836" r:id="rId13"/>
    <p:sldId id="815" r:id="rId14"/>
    <p:sldId id="828" r:id="rId15"/>
    <p:sldId id="712" r:id="rId16"/>
    <p:sldId id="760" r:id="rId17"/>
    <p:sldId id="834" r:id="rId18"/>
    <p:sldId id="761" r:id="rId19"/>
    <p:sldId id="764" r:id="rId20"/>
    <p:sldId id="809" r:id="rId21"/>
    <p:sldId id="811" r:id="rId22"/>
    <p:sldId id="766" r:id="rId23"/>
    <p:sldId id="767" r:id="rId24"/>
    <p:sldId id="768" r:id="rId25"/>
    <p:sldId id="810" r:id="rId26"/>
    <p:sldId id="850" r:id="rId27"/>
    <p:sldId id="851" r:id="rId28"/>
    <p:sldId id="771" r:id="rId29"/>
    <p:sldId id="858" r:id="rId30"/>
    <p:sldId id="801" r:id="rId31"/>
    <p:sldId id="774" r:id="rId32"/>
    <p:sldId id="862" r:id="rId33"/>
    <p:sldId id="831" r:id="rId34"/>
    <p:sldId id="865" r:id="rId35"/>
    <p:sldId id="832" r:id="rId36"/>
    <p:sldId id="864" r:id="rId37"/>
    <p:sldId id="859" r:id="rId38"/>
    <p:sldId id="833" r:id="rId39"/>
    <p:sldId id="779" r:id="rId40"/>
    <p:sldId id="866" r:id="rId41"/>
    <p:sldId id="780" r:id="rId42"/>
    <p:sldId id="867" r:id="rId43"/>
    <p:sldId id="781" r:id="rId44"/>
    <p:sldId id="868" r:id="rId45"/>
    <p:sldId id="785" r:id="rId46"/>
    <p:sldId id="782" r:id="rId47"/>
    <p:sldId id="786" r:id="rId48"/>
    <p:sldId id="787" r:id="rId49"/>
    <p:sldId id="860" r:id="rId50"/>
    <p:sldId id="802" r:id="rId51"/>
    <p:sldId id="794" r:id="rId52"/>
    <p:sldId id="869" r:id="rId53"/>
    <p:sldId id="861" r:id="rId54"/>
    <p:sldId id="793" r:id="rId55"/>
    <p:sldId id="870" r:id="rId56"/>
    <p:sldId id="852" r:id="rId57"/>
    <p:sldId id="853" r:id="rId58"/>
    <p:sldId id="854" r:id="rId59"/>
    <p:sldId id="855" r:id="rId60"/>
    <p:sldId id="856" r:id="rId61"/>
    <p:sldId id="857" r:id="rId62"/>
    <p:sldId id="871" r:id="rId63"/>
    <p:sldId id="845" r:id="rId64"/>
    <p:sldId id="886" r:id="rId65"/>
    <p:sldId id="887" r:id="rId66"/>
    <p:sldId id="888" r:id="rId67"/>
    <p:sldId id="889" r:id="rId68"/>
    <p:sldId id="890" r:id="rId69"/>
    <p:sldId id="891" r:id="rId70"/>
    <p:sldId id="892" r:id="rId71"/>
    <p:sldId id="893" r:id="rId72"/>
    <p:sldId id="894" r:id="rId73"/>
    <p:sldId id="895" r:id="rId74"/>
    <p:sldId id="896" r:id="rId75"/>
    <p:sldId id="897" r:id="rId76"/>
    <p:sldId id="898" r:id="rId77"/>
    <p:sldId id="899" r:id="rId78"/>
    <p:sldId id="844" r:id="rId79"/>
  </p:sldIdLst>
  <p:sldSz cx="9144000" cy="6858000" type="screen4x3"/>
  <p:notesSz cx="6797675" cy="9928225"/>
  <p:defaultTextStyle>
    <a:defPPr>
      <a:defRPr lang="fr-FR"/>
    </a:defPPr>
    <a:lvl1pPr algn="l" rtl="0" eaLnBrk="0" fontAlgn="base" hangingPunct="0">
      <a:spcBef>
        <a:spcPct val="0"/>
      </a:spcBef>
      <a:spcAft>
        <a:spcPct val="0"/>
      </a:spcAft>
      <a:defRPr sz="2400" kern="1200">
        <a:solidFill>
          <a:schemeClr val="tx1"/>
        </a:solidFill>
        <a:latin typeface="Arial" charset="0"/>
        <a:ea typeface="ＭＳ Ｐゴシック" charset="0"/>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mn-cs"/>
      </a:defRPr>
    </a:lvl5pPr>
    <a:lvl6pPr marL="2286000" algn="l" defTabSz="457200" rtl="0" eaLnBrk="1" latinLnBrk="0" hangingPunct="1">
      <a:defRPr sz="2400" kern="1200">
        <a:solidFill>
          <a:schemeClr val="tx1"/>
        </a:solidFill>
        <a:latin typeface="Arial" charset="0"/>
        <a:ea typeface="ＭＳ Ｐゴシック" charset="0"/>
        <a:cs typeface="+mn-cs"/>
      </a:defRPr>
    </a:lvl6pPr>
    <a:lvl7pPr marL="2743200" algn="l" defTabSz="457200" rtl="0" eaLnBrk="1" latinLnBrk="0" hangingPunct="1">
      <a:defRPr sz="2400" kern="1200">
        <a:solidFill>
          <a:schemeClr val="tx1"/>
        </a:solidFill>
        <a:latin typeface="Arial" charset="0"/>
        <a:ea typeface="ＭＳ Ｐゴシック" charset="0"/>
        <a:cs typeface="+mn-cs"/>
      </a:defRPr>
    </a:lvl7pPr>
    <a:lvl8pPr marL="3200400" algn="l" defTabSz="457200" rtl="0" eaLnBrk="1" latinLnBrk="0" hangingPunct="1">
      <a:defRPr sz="2400" kern="1200">
        <a:solidFill>
          <a:schemeClr val="tx1"/>
        </a:solidFill>
        <a:latin typeface="Arial" charset="0"/>
        <a:ea typeface="ＭＳ Ｐゴシック" charset="0"/>
        <a:cs typeface="+mn-cs"/>
      </a:defRPr>
    </a:lvl8pPr>
    <a:lvl9pPr marL="3657600" algn="l" defTabSz="457200" rtl="0" eaLnBrk="1" latinLnBrk="0" hangingPunct="1">
      <a:defRPr sz="2400"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orient="horz" pos="768">
          <p15:clr>
            <a:srgbClr val="A4A3A4"/>
          </p15:clr>
        </p15:guide>
        <p15:guide id="3" orient="horz" pos="3504">
          <p15:clr>
            <a:srgbClr val="A4A3A4"/>
          </p15:clr>
        </p15:guide>
        <p15:guide id="4" orient="horz" pos="4032">
          <p15:clr>
            <a:srgbClr val="A4A3A4"/>
          </p15:clr>
        </p15:guide>
        <p15:guide id="5" orient="horz" pos="986">
          <p15:clr>
            <a:srgbClr val="A4A3A4"/>
          </p15:clr>
        </p15:guide>
        <p15:guide id="6" pos="2880">
          <p15:clr>
            <a:srgbClr val="A4A3A4"/>
          </p15:clr>
        </p15:guide>
        <p15:guide id="7" pos="308">
          <p15:clr>
            <a:srgbClr val="A4A3A4"/>
          </p15:clr>
        </p15:guide>
        <p15:guide id="8" pos="535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rhn" initials="c"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37"/>
    <a:srgbClr val="94A5BE"/>
    <a:srgbClr val="F3D153"/>
    <a:srgbClr val="000000"/>
    <a:srgbClr val="E69724"/>
    <a:srgbClr val="899CEB"/>
    <a:srgbClr val="546FE2"/>
    <a:srgbClr val="2343CD"/>
    <a:srgbClr val="4BC7FF"/>
    <a:srgbClr val="0AD92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Style foncé 2 - Accentuation 1/Accentuation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70" autoAdjust="0"/>
    <p:restoredTop sz="83741" autoAdjust="0"/>
  </p:normalViewPr>
  <p:slideViewPr>
    <p:cSldViewPr snapToObjects="1">
      <p:cViewPr varScale="1">
        <p:scale>
          <a:sx n="94" d="100"/>
          <a:sy n="94" d="100"/>
        </p:scale>
        <p:origin x="1086" y="102"/>
      </p:cViewPr>
      <p:guideLst>
        <p:guide orient="horz" pos="2160"/>
        <p:guide orient="horz" pos="768"/>
        <p:guide orient="horz" pos="3504"/>
        <p:guide orient="horz" pos="4032"/>
        <p:guide orient="horz" pos="986"/>
        <p:guide pos="2880"/>
        <p:guide pos="308"/>
        <p:guide pos="535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72"/>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commentAuthors" Target="commentAuthors.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notesMaster" Target="notesMasters/notesMaster1.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handoutMaster" Target="handoutMasters/handoutMaster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2" y="0"/>
            <a:ext cx="2918501" cy="517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88218" tIns="44108" rIns="88218" bIns="44108" numCol="1" anchor="t" anchorCtr="0" compatLnSpc="1">
            <a:prstTxWarp prst="textNoShape">
              <a:avLst/>
            </a:prstTxWarp>
          </a:bodyPr>
          <a:lstStyle>
            <a:lvl1pPr>
              <a:defRPr sz="1200"/>
            </a:lvl1pPr>
          </a:lstStyle>
          <a:p>
            <a:endParaRPr lang="fr-FR"/>
          </a:p>
        </p:txBody>
      </p:sp>
      <p:sp>
        <p:nvSpPr>
          <p:cNvPr id="38915" name="Rectangle 3"/>
          <p:cNvSpPr>
            <a:spLocks noGrp="1" noChangeArrowheads="1"/>
          </p:cNvSpPr>
          <p:nvPr>
            <p:ph type="dt" sz="quarter" idx="1"/>
          </p:nvPr>
        </p:nvSpPr>
        <p:spPr bwMode="auto">
          <a:xfrm>
            <a:off x="3867016" y="0"/>
            <a:ext cx="2918501" cy="517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88218" tIns="44108" rIns="88218" bIns="44108" numCol="1" anchor="t" anchorCtr="0" compatLnSpc="1">
            <a:prstTxWarp prst="textNoShape">
              <a:avLst/>
            </a:prstTxWarp>
          </a:bodyPr>
          <a:lstStyle>
            <a:lvl1pPr algn="r">
              <a:defRPr sz="1200"/>
            </a:lvl1pPr>
          </a:lstStyle>
          <a:p>
            <a:endParaRPr lang="fr-FR"/>
          </a:p>
        </p:txBody>
      </p:sp>
      <p:sp>
        <p:nvSpPr>
          <p:cNvPr id="38916" name="Rectangle 4"/>
          <p:cNvSpPr>
            <a:spLocks noGrp="1" noChangeArrowheads="1"/>
          </p:cNvSpPr>
          <p:nvPr>
            <p:ph type="ftr" sz="quarter" idx="2"/>
          </p:nvPr>
        </p:nvSpPr>
        <p:spPr bwMode="auto">
          <a:xfrm>
            <a:off x="2" y="9461614"/>
            <a:ext cx="2918501" cy="44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88218" tIns="44108" rIns="88218" bIns="44108" numCol="1" anchor="b" anchorCtr="0" compatLnSpc="1">
            <a:prstTxWarp prst="textNoShape">
              <a:avLst/>
            </a:prstTxWarp>
          </a:bodyPr>
          <a:lstStyle>
            <a:lvl1pPr>
              <a:defRPr sz="1200"/>
            </a:lvl1pPr>
          </a:lstStyle>
          <a:p>
            <a:endParaRPr lang="fr-FR"/>
          </a:p>
        </p:txBody>
      </p:sp>
      <p:sp>
        <p:nvSpPr>
          <p:cNvPr id="38917" name="Rectangle 5"/>
          <p:cNvSpPr>
            <a:spLocks noGrp="1" noChangeArrowheads="1"/>
          </p:cNvSpPr>
          <p:nvPr>
            <p:ph type="sldNum" sz="quarter" idx="3"/>
          </p:nvPr>
        </p:nvSpPr>
        <p:spPr bwMode="auto">
          <a:xfrm>
            <a:off x="3867016" y="9461614"/>
            <a:ext cx="2918501" cy="44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88218" tIns="44108" rIns="88218" bIns="44108" numCol="1" anchor="b" anchorCtr="0" compatLnSpc="1">
            <a:prstTxWarp prst="textNoShape">
              <a:avLst/>
            </a:prstTxWarp>
          </a:bodyPr>
          <a:lstStyle>
            <a:lvl1pPr algn="r">
              <a:defRPr sz="1200"/>
            </a:lvl1pPr>
          </a:lstStyle>
          <a:p>
            <a:fld id="{2F67345E-1692-7F4E-BCF4-1F4E459045A7}" type="slidenum">
              <a:rPr lang="fr-FR"/>
              <a:pPr/>
              <a:t>‹N°›</a:t>
            </a:fld>
            <a:endParaRPr lang="fr-FR"/>
          </a:p>
        </p:txBody>
      </p:sp>
    </p:spTree>
    <p:extLst>
      <p:ext uri="{BB962C8B-B14F-4D97-AF65-F5344CB8AC3E}">
        <p14:creationId xmlns:p14="http://schemas.microsoft.com/office/powerpoint/2010/main" val="203110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3"/>
            <a:ext cx="2945862" cy="495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557" tIns="47780" rIns="95557" bIns="47780" numCol="1" anchor="t" anchorCtr="0" compatLnSpc="1">
            <a:prstTxWarp prst="textNoShape">
              <a:avLst/>
            </a:prstTxWarp>
          </a:bodyPr>
          <a:lstStyle>
            <a:lvl1pPr defTabSz="955689">
              <a:defRPr sz="1300"/>
            </a:lvl1pPr>
          </a:lstStyle>
          <a:p>
            <a:endParaRPr lang="fr-FR"/>
          </a:p>
        </p:txBody>
      </p:sp>
      <p:sp>
        <p:nvSpPr>
          <p:cNvPr id="3075" name="Rectangle 3"/>
          <p:cNvSpPr>
            <a:spLocks noGrp="1" noChangeArrowheads="1"/>
          </p:cNvSpPr>
          <p:nvPr>
            <p:ph type="dt" idx="1"/>
          </p:nvPr>
        </p:nvSpPr>
        <p:spPr bwMode="auto">
          <a:xfrm>
            <a:off x="3851815" y="3"/>
            <a:ext cx="2945862" cy="495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557" tIns="47780" rIns="95557" bIns="47780" numCol="1" anchor="t" anchorCtr="0" compatLnSpc="1">
            <a:prstTxWarp prst="textNoShape">
              <a:avLst/>
            </a:prstTxWarp>
          </a:bodyPr>
          <a:lstStyle>
            <a:lvl1pPr algn="r" defTabSz="955689">
              <a:defRPr sz="1300"/>
            </a:lvl1pPr>
          </a:lstStyle>
          <a:p>
            <a:endParaRPr lang="fr-FR"/>
          </a:p>
        </p:txBody>
      </p:sp>
      <p:sp>
        <p:nvSpPr>
          <p:cNvPr id="3076" name="Rectangle 4"/>
          <p:cNvSpPr>
            <a:spLocks noGrp="1" noRot="1" noChangeAspect="1" noChangeArrowheads="1" noTextEdit="1"/>
          </p:cNvSpPr>
          <p:nvPr>
            <p:ph type="sldImg" idx="2"/>
          </p:nvPr>
        </p:nvSpPr>
        <p:spPr bwMode="auto">
          <a:xfrm>
            <a:off x="919163" y="746125"/>
            <a:ext cx="4959350" cy="37211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05952" y="4715408"/>
            <a:ext cx="4985772" cy="4467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557" tIns="47780" rIns="95557" bIns="4778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078" name="Rectangle 6"/>
          <p:cNvSpPr>
            <a:spLocks noGrp="1" noChangeArrowheads="1"/>
          </p:cNvSpPr>
          <p:nvPr>
            <p:ph type="ftr" sz="quarter" idx="4"/>
          </p:nvPr>
        </p:nvSpPr>
        <p:spPr bwMode="auto">
          <a:xfrm>
            <a:off x="0" y="9432353"/>
            <a:ext cx="2945862" cy="495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557" tIns="47780" rIns="95557" bIns="47780" numCol="1" anchor="b" anchorCtr="0" compatLnSpc="1">
            <a:prstTxWarp prst="textNoShape">
              <a:avLst/>
            </a:prstTxWarp>
          </a:bodyPr>
          <a:lstStyle>
            <a:lvl1pPr defTabSz="955689">
              <a:defRPr sz="1300"/>
            </a:lvl1pPr>
          </a:lstStyle>
          <a:p>
            <a:endParaRPr lang="fr-FR"/>
          </a:p>
        </p:txBody>
      </p:sp>
      <p:sp>
        <p:nvSpPr>
          <p:cNvPr id="3079" name="Rectangle 7"/>
          <p:cNvSpPr>
            <a:spLocks noGrp="1" noChangeArrowheads="1"/>
          </p:cNvSpPr>
          <p:nvPr>
            <p:ph type="sldNum" sz="quarter" idx="5"/>
          </p:nvPr>
        </p:nvSpPr>
        <p:spPr bwMode="auto">
          <a:xfrm>
            <a:off x="3851815" y="9432353"/>
            <a:ext cx="2945862" cy="495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557" tIns="47780" rIns="95557" bIns="47780" numCol="1" anchor="b" anchorCtr="0" compatLnSpc="1">
            <a:prstTxWarp prst="textNoShape">
              <a:avLst/>
            </a:prstTxWarp>
          </a:bodyPr>
          <a:lstStyle>
            <a:lvl1pPr algn="r" defTabSz="955689">
              <a:defRPr sz="1300"/>
            </a:lvl1pPr>
          </a:lstStyle>
          <a:p>
            <a:fld id="{79EE52B7-8E25-E441-975D-24C08D9B8C34}" type="slidenum">
              <a:rPr lang="fr-FR"/>
              <a:pPr/>
              <a:t>‹N°›</a:t>
            </a:fld>
            <a:endParaRPr lang="fr-FR"/>
          </a:p>
        </p:txBody>
      </p:sp>
    </p:spTree>
    <p:extLst>
      <p:ext uri="{BB962C8B-B14F-4D97-AF65-F5344CB8AC3E}">
        <p14:creationId xmlns:p14="http://schemas.microsoft.com/office/powerpoint/2010/main" val="7012487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www.legifrance.gouv.fr/jo_pdf.do?cidTexte=JORFTEXT000030007934" TargetMode="External"/><Relationship Id="rId2" Type="http://schemas.openxmlformats.org/officeDocument/2006/relationships/slide" Target="../slides/slide67.xml"/><Relationship Id="rId1" Type="http://schemas.openxmlformats.org/officeDocument/2006/relationships/notesMaster" Target="../notesMasters/notesMaster1.xml"/><Relationship Id="rId5" Type="http://schemas.openxmlformats.org/officeDocument/2006/relationships/hyperlink" Target="http://territoires2040.datar.gouv.fr/spip.php?article62#nb4" TargetMode="External"/><Relationship Id="rId4" Type="http://schemas.openxmlformats.org/officeDocument/2006/relationships/hyperlink" Target="http://territoires2040.datar.gouv.fr/spip.php?article62#nb3" TargetMode="Externa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1</a:t>
            </a:fld>
            <a:endParaRPr lang="fr-FR"/>
          </a:p>
        </p:txBody>
      </p:sp>
    </p:spTree>
    <p:extLst>
      <p:ext uri="{BB962C8B-B14F-4D97-AF65-F5344CB8AC3E}">
        <p14:creationId xmlns:p14="http://schemas.microsoft.com/office/powerpoint/2010/main" val="2282391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2</a:t>
            </a:fld>
            <a:endParaRPr lang="fr-FR"/>
          </a:p>
        </p:txBody>
      </p:sp>
    </p:spTree>
    <p:extLst>
      <p:ext uri="{BB962C8B-B14F-4D97-AF65-F5344CB8AC3E}">
        <p14:creationId xmlns:p14="http://schemas.microsoft.com/office/powerpoint/2010/main" val="1281051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882174">
              <a:defRPr/>
            </a:pPr>
            <a:r>
              <a:rPr lang="fr-FR" dirty="0" smtClean="0"/>
              <a:t>Anne-Marie </a:t>
            </a:r>
            <a:r>
              <a:rPr lang="fr-FR" dirty="0" err="1" smtClean="0"/>
              <a:t>Charvet</a:t>
            </a:r>
            <a:endParaRPr lang="fr-FR" dirty="0" smtClean="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4</a:t>
            </a:fld>
            <a:endParaRPr lang="fr-FR"/>
          </a:p>
        </p:txBody>
      </p:sp>
    </p:spTree>
    <p:extLst>
      <p:ext uri="{BB962C8B-B14F-4D97-AF65-F5344CB8AC3E}">
        <p14:creationId xmlns:p14="http://schemas.microsoft.com/office/powerpoint/2010/main" val="1658087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5</a:t>
            </a:fld>
            <a:endParaRPr lang="fr-FR"/>
          </a:p>
        </p:txBody>
      </p:sp>
    </p:spTree>
    <p:extLst>
      <p:ext uri="{BB962C8B-B14F-4D97-AF65-F5344CB8AC3E}">
        <p14:creationId xmlns:p14="http://schemas.microsoft.com/office/powerpoint/2010/main" val="2966865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6</a:t>
            </a:fld>
            <a:endParaRPr lang="fr-FR"/>
          </a:p>
        </p:txBody>
      </p:sp>
    </p:spTree>
    <p:extLst>
      <p:ext uri="{BB962C8B-B14F-4D97-AF65-F5344CB8AC3E}">
        <p14:creationId xmlns:p14="http://schemas.microsoft.com/office/powerpoint/2010/main" val="468702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7</a:t>
            </a:fld>
            <a:endParaRPr lang="fr-FR"/>
          </a:p>
        </p:txBody>
      </p:sp>
    </p:spTree>
    <p:extLst>
      <p:ext uri="{BB962C8B-B14F-4D97-AF65-F5344CB8AC3E}">
        <p14:creationId xmlns:p14="http://schemas.microsoft.com/office/powerpoint/2010/main" val="2376074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8</a:t>
            </a:fld>
            <a:endParaRPr lang="fr-FR"/>
          </a:p>
        </p:txBody>
      </p:sp>
    </p:spTree>
    <p:extLst>
      <p:ext uri="{BB962C8B-B14F-4D97-AF65-F5344CB8AC3E}">
        <p14:creationId xmlns:p14="http://schemas.microsoft.com/office/powerpoint/2010/main" val="4212909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9</a:t>
            </a:fld>
            <a:endParaRPr lang="fr-FR"/>
          </a:p>
        </p:txBody>
      </p:sp>
    </p:spTree>
    <p:extLst>
      <p:ext uri="{BB962C8B-B14F-4D97-AF65-F5344CB8AC3E}">
        <p14:creationId xmlns:p14="http://schemas.microsoft.com/office/powerpoint/2010/main" val="2034052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fr-FR" sz="1800" dirty="0" smtClean="0"/>
              <a:t>La ligne nouvelle doit permettre d’améliorer le temps de parcours et la régularité entre Paris et Evreux et au-delà en basse Normandie.</a:t>
            </a:r>
          </a:p>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10</a:t>
            </a:fld>
            <a:endParaRPr lang="fr-FR"/>
          </a:p>
        </p:txBody>
      </p:sp>
    </p:spTree>
    <p:extLst>
      <p:ext uri="{BB962C8B-B14F-4D97-AF65-F5344CB8AC3E}">
        <p14:creationId xmlns:p14="http://schemas.microsoft.com/office/powerpoint/2010/main" val="570144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11</a:t>
            </a:fld>
            <a:endParaRPr lang="fr-FR"/>
          </a:p>
        </p:txBody>
      </p:sp>
    </p:spTree>
    <p:extLst>
      <p:ext uri="{BB962C8B-B14F-4D97-AF65-F5344CB8AC3E}">
        <p14:creationId xmlns:p14="http://schemas.microsoft.com/office/powerpoint/2010/main" val="1400632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12</a:t>
            </a:fld>
            <a:endParaRPr lang="fr-FR"/>
          </a:p>
        </p:txBody>
      </p:sp>
    </p:spTree>
    <p:extLst>
      <p:ext uri="{BB962C8B-B14F-4D97-AF65-F5344CB8AC3E}">
        <p14:creationId xmlns:p14="http://schemas.microsoft.com/office/powerpoint/2010/main" val="1400632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13</a:t>
            </a:fld>
            <a:endParaRPr lang="fr-FR"/>
          </a:p>
        </p:txBody>
      </p:sp>
    </p:spTree>
    <p:extLst>
      <p:ext uri="{BB962C8B-B14F-4D97-AF65-F5344CB8AC3E}">
        <p14:creationId xmlns:p14="http://schemas.microsoft.com/office/powerpoint/2010/main" val="438089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lvl="1" defTabSz="882305">
              <a:defRPr/>
            </a:pPr>
            <a:endParaRPr lang="fr-FR" sz="1400" dirty="0">
              <a:solidFill>
                <a:schemeClr val="bg2">
                  <a:lumMod val="50000"/>
                </a:schemeClr>
              </a:solidFill>
            </a:endParaRPr>
          </a:p>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solidFill>
                  <a:prstClr val="black"/>
                </a:solidFill>
              </a:rPr>
              <a:pPr/>
              <a:t>14</a:t>
            </a:fld>
            <a:endParaRPr lang="fr-FR" dirty="0">
              <a:solidFill>
                <a:prstClr val="black"/>
              </a:solidFill>
            </a:endParaRPr>
          </a:p>
        </p:txBody>
      </p:sp>
    </p:spTree>
    <p:extLst>
      <p:ext uri="{BB962C8B-B14F-4D97-AF65-F5344CB8AC3E}">
        <p14:creationId xmlns:p14="http://schemas.microsoft.com/office/powerpoint/2010/main" val="1474447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l"/>
            <a:r>
              <a:rPr lang="fr-FR" sz="1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CALER discours et</a:t>
            </a:r>
            <a:r>
              <a:rPr lang="fr-FR" sz="1200" b="1" cap="all" spc="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fr-FR" sz="1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articulation sur ces deux cartes</a:t>
            </a:r>
          </a:p>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15</a:t>
            </a:fld>
            <a:endParaRPr lang="fr-FR"/>
          </a:p>
        </p:txBody>
      </p:sp>
    </p:spTree>
    <p:extLst>
      <p:ext uri="{BB962C8B-B14F-4D97-AF65-F5344CB8AC3E}">
        <p14:creationId xmlns:p14="http://schemas.microsoft.com/office/powerpoint/2010/main" val="13657413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sz="1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CALER discours et</a:t>
            </a:r>
            <a:r>
              <a:rPr lang="fr-FR" sz="1200" b="1" cap="all" spc="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fr-FR" sz="1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articulation sur ces deux cartes</a:t>
            </a:r>
          </a:p>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16</a:t>
            </a:fld>
            <a:endParaRPr lang="fr-FR"/>
          </a:p>
        </p:txBody>
      </p:sp>
    </p:spTree>
    <p:extLst>
      <p:ext uri="{BB962C8B-B14F-4D97-AF65-F5344CB8AC3E}">
        <p14:creationId xmlns:p14="http://schemas.microsoft.com/office/powerpoint/2010/main" val="599199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17</a:t>
            </a:fld>
            <a:endParaRPr lang="fr-FR"/>
          </a:p>
        </p:txBody>
      </p:sp>
    </p:spTree>
    <p:extLst>
      <p:ext uri="{BB962C8B-B14F-4D97-AF65-F5344CB8AC3E}">
        <p14:creationId xmlns:p14="http://schemas.microsoft.com/office/powerpoint/2010/main" val="40711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18</a:t>
            </a:fld>
            <a:endParaRPr lang="fr-FR"/>
          </a:p>
        </p:txBody>
      </p:sp>
    </p:spTree>
    <p:extLst>
      <p:ext uri="{BB962C8B-B14F-4D97-AF65-F5344CB8AC3E}">
        <p14:creationId xmlns:p14="http://schemas.microsoft.com/office/powerpoint/2010/main" val="121941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19</a:t>
            </a:fld>
            <a:endParaRPr lang="fr-FR"/>
          </a:p>
        </p:txBody>
      </p:sp>
    </p:spTree>
    <p:extLst>
      <p:ext uri="{BB962C8B-B14F-4D97-AF65-F5344CB8AC3E}">
        <p14:creationId xmlns:p14="http://schemas.microsoft.com/office/powerpoint/2010/main" val="1675617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20</a:t>
            </a:fld>
            <a:endParaRPr lang="fr-FR"/>
          </a:p>
        </p:txBody>
      </p:sp>
    </p:spTree>
    <p:extLst>
      <p:ext uri="{BB962C8B-B14F-4D97-AF65-F5344CB8AC3E}">
        <p14:creationId xmlns:p14="http://schemas.microsoft.com/office/powerpoint/2010/main" val="13059104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21</a:t>
            </a:fld>
            <a:endParaRPr lang="fr-FR"/>
          </a:p>
        </p:txBody>
      </p:sp>
    </p:spTree>
    <p:extLst>
      <p:ext uri="{BB962C8B-B14F-4D97-AF65-F5344CB8AC3E}">
        <p14:creationId xmlns:p14="http://schemas.microsoft.com/office/powerpoint/2010/main" val="2990108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22</a:t>
            </a:fld>
            <a:endParaRPr lang="fr-FR"/>
          </a:p>
        </p:txBody>
      </p:sp>
    </p:spTree>
    <p:extLst>
      <p:ext uri="{BB962C8B-B14F-4D97-AF65-F5344CB8AC3E}">
        <p14:creationId xmlns:p14="http://schemas.microsoft.com/office/powerpoint/2010/main" val="2323613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23</a:t>
            </a:fld>
            <a:endParaRPr lang="fr-FR"/>
          </a:p>
        </p:txBody>
      </p:sp>
    </p:spTree>
    <p:extLst>
      <p:ext uri="{BB962C8B-B14F-4D97-AF65-F5344CB8AC3E}">
        <p14:creationId xmlns:p14="http://schemas.microsoft.com/office/powerpoint/2010/main" val="3478915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24</a:t>
            </a:fld>
            <a:endParaRPr lang="fr-FR"/>
          </a:p>
        </p:txBody>
      </p:sp>
    </p:spTree>
    <p:extLst>
      <p:ext uri="{BB962C8B-B14F-4D97-AF65-F5344CB8AC3E}">
        <p14:creationId xmlns:p14="http://schemas.microsoft.com/office/powerpoint/2010/main" val="38055755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Zone </a:t>
            </a:r>
            <a:r>
              <a:rPr lang="fr-FR" dirty="0" err="1" smtClean="0"/>
              <a:t>Natura</a:t>
            </a:r>
            <a:r>
              <a:rPr lang="fr-FR" baseline="0" dirty="0" smtClean="0"/>
              <a:t> 2000 : forêt de Rosny</a:t>
            </a:r>
          </a:p>
          <a:p>
            <a:r>
              <a:rPr lang="fr-FR" baseline="0" dirty="0" smtClean="0"/>
              <a:t>Captage AEP : </a:t>
            </a:r>
            <a:r>
              <a:rPr lang="fr-FR" baseline="0" dirty="0" err="1" smtClean="0"/>
              <a:t>Buchelay</a:t>
            </a:r>
            <a:endParaRPr lang="fr-FR" baseline="0" dirty="0" smtClean="0"/>
          </a:p>
          <a:p>
            <a:r>
              <a:rPr lang="fr-FR" baseline="0" dirty="0" smtClean="0"/>
              <a:t>Moindre enjeu : habitat (zone la moins urbanisée du secteur entre </a:t>
            </a:r>
            <a:r>
              <a:rPr lang="fr-FR" baseline="0" dirty="0" err="1" smtClean="0"/>
              <a:t>Pacy</a:t>
            </a:r>
            <a:r>
              <a:rPr lang="fr-FR" baseline="0" dirty="0" smtClean="0"/>
              <a:t> et </a:t>
            </a:r>
            <a:r>
              <a:rPr lang="fr-FR" baseline="0" dirty="0" err="1" smtClean="0"/>
              <a:t>ménilles</a:t>
            </a:r>
            <a:r>
              <a:rPr lang="fr-FR" baseline="0" dirty="0" smtClean="0"/>
              <a:t>), moins de coteaux classés zones </a:t>
            </a:r>
            <a:r>
              <a:rPr lang="fr-FR" baseline="0" dirty="0" err="1" smtClean="0"/>
              <a:t>Natura</a:t>
            </a:r>
            <a:r>
              <a:rPr lang="fr-FR" baseline="0" dirty="0" smtClean="0"/>
              <a:t> 2000 des deux côtés. Topographie plus favorable</a:t>
            </a:r>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25</a:t>
            </a:fld>
            <a:endParaRPr lang="fr-FR"/>
          </a:p>
        </p:txBody>
      </p:sp>
    </p:spTree>
    <p:extLst>
      <p:ext uri="{BB962C8B-B14F-4D97-AF65-F5344CB8AC3E}">
        <p14:creationId xmlns:p14="http://schemas.microsoft.com/office/powerpoint/2010/main" val="3251868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PPR captage AEP à</a:t>
            </a:r>
            <a:r>
              <a:rPr lang="fr-FR" baseline="0" dirty="0" smtClean="0"/>
              <a:t> Buchelay</a:t>
            </a:r>
          </a:p>
          <a:p>
            <a:r>
              <a:rPr lang="fr-FR" baseline="0" dirty="0" smtClean="0"/>
              <a:t>Zone Natura 2000: coteaux de la vallée de l’Eure</a:t>
            </a:r>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26</a:t>
            </a:fld>
            <a:endParaRPr lang="fr-FR"/>
          </a:p>
        </p:txBody>
      </p:sp>
    </p:spTree>
    <p:extLst>
      <p:ext uri="{BB962C8B-B14F-4D97-AF65-F5344CB8AC3E}">
        <p14:creationId xmlns:p14="http://schemas.microsoft.com/office/powerpoint/2010/main" val="417852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Zone </a:t>
            </a:r>
            <a:r>
              <a:rPr lang="fr-FR" dirty="0" err="1" smtClean="0"/>
              <a:t>Natura</a:t>
            </a:r>
            <a:r>
              <a:rPr lang="fr-FR" baseline="0" dirty="0" smtClean="0"/>
              <a:t> 2000 : forêt de Rosny</a:t>
            </a:r>
          </a:p>
          <a:p>
            <a:r>
              <a:rPr lang="fr-FR" baseline="0" dirty="0" smtClean="0"/>
              <a:t>Captage AEP : </a:t>
            </a:r>
            <a:r>
              <a:rPr lang="fr-FR" baseline="0" dirty="0" err="1" smtClean="0"/>
              <a:t>Buchelay</a:t>
            </a:r>
            <a:endParaRPr lang="fr-FR" baseline="0" dirty="0" smtClean="0"/>
          </a:p>
          <a:p>
            <a:r>
              <a:rPr lang="fr-FR" baseline="0" dirty="0" smtClean="0"/>
              <a:t>Passage de part et d’autre des bâtis : la Villeneuve-en-</a:t>
            </a:r>
            <a:r>
              <a:rPr lang="fr-FR" baseline="0" dirty="0" err="1" smtClean="0"/>
              <a:t>Chevrie</a:t>
            </a:r>
            <a:r>
              <a:rPr lang="fr-FR" baseline="0" dirty="0" smtClean="0"/>
              <a:t>, </a:t>
            </a:r>
            <a:r>
              <a:rPr lang="fr-FR" baseline="0" dirty="0" err="1" smtClean="0"/>
              <a:t>Chauffour</a:t>
            </a:r>
            <a:r>
              <a:rPr lang="fr-FR" baseline="0" dirty="0" smtClean="0"/>
              <a:t>-les-</a:t>
            </a:r>
            <a:r>
              <a:rPr lang="fr-FR" baseline="0" dirty="0" err="1" smtClean="0"/>
              <a:t>Bonnières</a:t>
            </a:r>
            <a:r>
              <a:rPr lang="fr-FR" baseline="0" dirty="0" smtClean="0"/>
              <a:t>, </a:t>
            </a:r>
            <a:r>
              <a:rPr lang="fr-FR" baseline="0" dirty="0" err="1" smtClean="0"/>
              <a:t>Chaignolles</a:t>
            </a:r>
            <a:endParaRPr lang="fr-FR"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smtClean="0"/>
              <a:t>Moindre enjeu : habitat (zone la moins urbanisée du secteur), moins de coteaux classés zones </a:t>
            </a:r>
            <a:r>
              <a:rPr lang="fr-FR" baseline="0" dirty="0" err="1" smtClean="0"/>
              <a:t>Natura</a:t>
            </a:r>
            <a:r>
              <a:rPr lang="fr-FR" baseline="0" dirty="0" smtClean="0"/>
              <a:t> 2000 des deux côtés</a:t>
            </a:r>
            <a:endParaRPr lang="fr-FR" dirty="0" smtClean="0"/>
          </a:p>
          <a:p>
            <a:r>
              <a:rPr lang="fr-FR" baseline="0" dirty="0" smtClean="0"/>
              <a:t>Village évite : Plessis-Hébert</a:t>
            </a:r>
            <a:endParaRPr lang="fr-FR"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u="sng" baseline="0" dirty="0" smtClean="0">
                <a:solidFill>
                  <a:schemeClr val="tx1"/>
                </a:solidFill>
              </a:rPr>
              <a:t>et </a:t>
            </a:r>
            <a:r>
              <a:rPr lang="fr-FR" sz="1200" u="sng" kern="1200" dirty="0" smtClean="0">
                <a:solidFill>
                  <a:schemeClr val="tx1"/>
                </a:solidFill>
                <a:effectLst/>
                <a:latin typeface="Arial" charset="0"/>
                <a:ea typeface="ＭＳ Ｐゴシック" charset="0"/>
                <a:cs typeface="+mn-cs"/>
              </a:rPr>
              <a:t>franchissement </a:t>
            </a:r>
            <a:r>
              <a:rPr lang="fr-FR" sz="1200" u="sng" kern="1200" baseline="0" dirty="0" smtClean="0">
                <a:solidFill>
                  <a:schemeClr val="tx1"/>
                </a:solidFill>
                <a:effectLst/>
                <a:latin typeface="Arial" charset="0"/>
                <a:ea typeface="ＭＳ Ｐゴシック" charset="0"/>
                <a:cs typeface="+mn-cs"/>
              </a:rPr>
              <a:t>de l’Eure au sud de </a:t>
            </a:r>
            <a:r>
              <a:rPr lang="fr-FR" sz="1200" u="sng" kern="1200" baseline="0" dirty="0" err="1" smtClean="0">
                <a:solidFill>
                  <a:schemeClr val="tx1"/>
                </a:solidFill>
                <a:effectLst/>
                <a:latin typeface="Arial" charset="0"/>
                <a:ea typeface="ＭＳ Ｐゴシック" charset="0"/>
                <a:cs typeface="+mn-cs"/>
              </a:rPr>
              <a:t>Pacy</a:t>
            </a:r>
            <a:r>
              <a:rPr lang="fr-FR" sz="1200" u="sng" kern="1200" baseline="0" dirty="0" smtClean="0">
                <a:solidFill>
                  <a:schemeClr val="tx1"/>
                </a:solidFill>
                <a:effectLst/>
                <a:latin typeface="Arial" charset="0"/>
                <a:ea typeface="ＭＳ Ｐゴシック" charset="0"/>
                <a:cs typeface="+mn-cs"/>
              </a:rPr>
              <a:t>-sur–Eure. </a:t>
            </a:r>
            <a:endParaRPr lang="fr-FR" u="sng" baseline="0"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27</a:t>
            </a:fld>
            <a:endParaRPr lang="fr-FR"/>
          </a:p>
        </p:txBody>
      </p:sp>
    </p:spTree>
    <p:extLst>
      <p:ext uri="{BB962C8B-B14F-4D97-AF65-F5344CB8AC3E}">
        <p14:creationId xmlns:p14="http://schemas.microsoft.com/office/powerpoint/2010/main" val="32518687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rtl="0" eaLnBrk="1" fontAlgn="t" latinLnBrk="0" hangingPunct="1"/>
            <a:r>
              <a:rPr lang="fr-FR" u="sng" dirty="0" smtClean="0"/>
              <a:t>Listes des communes concernées (en gras les 4 tâches</a:t>
            </a:r>
            <a:r>
              <a:rPr lang="fr-FR" u="sng" baseline="0" dirty="0" smtClean="0"/>
              <a:t> urbaines apparentes sur la carte)</a:t>
            </a:r>
            <a:r>
              <a:rPr lang="fr-FR" u="sng" dirty="0" smtClean="0"/>
              <a:t>:</a:t>
            </a:r>
            <a:r>
              <a:rPr lang="fr-FR" u="sng" baseline="0" dirty="0" smtClean="0"/>
              <a:t> </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Mantes-La-Jolie</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Buchelay</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Rosny / Seine</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Rolleboise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Bonnières</a:t>
            </a:r>
            <a:r>
              <a:rPr lang="fr-FR" sz="1200" b="0" i="0" u="none" strike="noStrike" kern="1200" dirty="0" smtClean="0">
                <a:solidFill>
                  <a:schemeClr val="tx1"/>
                </a:solidFill>
                <a:effectLst/>
                <a:latin typeface="Arial" charset="0"/>
                <a:ea typeface="ＭＳ Ｐゴシック" charset="0"/>
                <a:cs typeface="+mn-cs"/>
              </a:rPr>
              <a:t> / Seine</a:t>
            </a:r>
          </a:p>
          <a:p>
            <a:pPr rtl="0" eaLnBrk="1" fontAlgn="t" latinLnBrk="0" hangingPunct="1"/>
            <a:r>
              <a:rPr lang="fr-FR" sz="1200" b="1" i="0" u="none" strike="noStrike" kern="1200" dirty="0" smtClean="0">
                <a:solidFill>
                  <a:schemeClr val="tx1"/>
                </a:solidFill>
                <a:effectLst/>
                <a:latin typeface="Arial" charset="0"/>
                <a:ea typeface="ＭＳ Ｐゴシック" charset="0"/>
                <a:cs typeface="+mn-cs"/>
              </a:rPr>
              <a:t>La Villeneuve-en-</a:t>
            </a:r>
            <a:r>
              <a:rPr lang="fr-FR" sz="1200" b="1" i="0" u="none" strike="noStrike" kern="1200" dirty="0" err="1" smtClean="0">
                <a:solidFill>
                  <a:schemeClr val="tx1"/>
                </a:solidFill>
                <a:effectLst/>
                <a:latin typeface="Arial" charset="0"/>
                <a:ea typeface="ＭＳ Ｐゴシック" charset="0"/>
                <a:cs typeface="+mn-cs"/>
              </a:rPr>
              <a:t>Chévrie</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Lommoye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Blaru</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smtClean="0">
                <a:solidFill>
                  <a:schemeClr val="tx1"/>
                </a:solidFill>
                <a:effectLst/>
                <a:latin typeface="Arial" charset="0"/>
                <a:ea typeface="ＭＳ Ｐゴシック" charset="0"/>
                <a:cs typeface="+mn-cs"/>
              </a:rPr>
              <a:t>Chaufour-lès-</a:t>
            </a:r>
            <a:r>
              <a:rPr lang="fr-FR" sz="1200" b="1" i="0" u="none" strike="noStrike" kern="1200" dirty="0" err="1" smtClean="0">
                <a:solidFill>
                  <a:schemeClr val="tx1"/>
                </a:solidFill>
                <a:effectLst/>
                <a:latin typeface="Arial" charset="0"/>
                <a:ea typeface="ＭＳ Ｐゴシック" charset="0"/>
                <a:cs typeface="+mn-cs"/>
              </a:rPr>
              <a:t>Bonnières</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Cravent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Villegats</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Chaignes</a:t>
            </a:r>
            <a:r>
              <a:rPr lang="fr-FR" sz="1200" b="0" i="0" u="none" strike="noStrike" kern="1200" dirty="0" smtClean="0">
                <a:solidFill>
                  <a:schemeClr val="tx1"/>
                </a:solidFill>
                <a:effectLst/>
                <a:latin typeface="Arial" charset="0"/>
                <a:ea typeface="ＭＳ Ｐゴシック" charset="0"/>
                <a:cs typeface="+mn-cs"/>
              </a:rPr>
              <a:t> </a:t>
            </a:r>
            <a:r>
              <a:rPr lang="fr-FR" sz="1200" b="1" i="0" u="none" strike="noStrike" kern="1200" dirty="0" smtClean="0">
                <a:solidFill>
                  <a:schemeClr val="tx1"/>
                </a:solidFill>
                <a:effectLst/>
                <a:latin typeface="Arial" charset="0"/>
                <a:ea typeface="ＭＳ Ｐゴシック" charset="0"/>
                <a:cs typeface="+mn-cs"/>
              </a:rPr>
              <a:t>(</a:t>
            </a:r>
            <a:r>
              <a:rPr lang="fr-FR" sz="1200" b="1" i="0" u="none" strike="noStrike" kern="1200" dirty="0" err="1" smtClean="0">
                <a:solidFill>
                  <a:schemeClr val="tx1"/>
                </a:solidFill>
                <a:effectLst/>
                <a:latin typeface="Arial" charset="0"/>
                <a:ea typeface="ＭＳ Ｐゴシック" charset="0"/>
                <a:cs typeface="+mn-cs"/>
              </a:rPr>
              <a:t>Chaignolles</a:t>
            </a:r>
            <a:r>
              <a:rPr lang="fr-FR" sz="1200" b="1" i="0" u="none" strike="noStrike" kern="1200" dirty="0" smtClean="0">
                <a:solidFill>
                  <a:schemeClr val="tx1"/>
                </a:solidFill>
                <a:effectLst/>
                <a:latin typeface="Arial" charset="0"/>
                <a:ea typeface="ＭＳ Ｐゴシック" charset="0"/>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dirty="0" smtClean="0"/>
              <a:t>Pacy-sur-Eure</a:t>
            </a: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Aigleville</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Hécourt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Fains</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St-Aquilin-de-</a:t>
            </a:r>
            <a:r>
              <a:rPr lang="fr-FR" sz="1200" b="0" i="0" u="none" strike="noStrike" kern="1200" dirty="0" err="1" smtClean="0">
                <a:solidFill>
                  <a:schemeClr val="tx1"/>
                </a:solidFill>
                <a:effectLst/>
                <a:latin typeface="Arial" charset="0"/>
                <a:ea typeface="ＭＳ Ｐゴシック" charset="0"/>
                <a:cs typeface="+mn-cs"/>
              </a:rPr>
              <a:t>Pacy</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Le Plessis-Hébert</a:t>
            </a:r>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b="0" dirty="0" err="1" smtClean="0"/>
              <a:t>Caillouet-Orgeville</a:t>
            </a:r>
            <a:endParaRPr lang="fr-FR" sz="1200" b="0" dirty="0" smtClean="0"/>
          </a:p>
          <a:p>
            <a:endParaRPr lang="fr-FR" b="0"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28</a:t>
            </a:fld>
            <a:endParaRPr lang="fr-FR"/>
          </a:p>
        </p:txBody>
      </p:sp>
    </p:spTree>
    <p:extLst>
      <p:ext uri="{BB962C8B-B14F-4D97-AF65-F5344CB8AC3E}">
        <p14:creationId xmlns:p14="http://schemas.microsoft.com/office/powerpoint/2010/main" val="6049084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Zone </a:t>
            </a:r>
            <a:r>
              <a:rPr lang="fr-FR" dirty="0" err="1" smtClean="0"/>
              <a:t>Natura</a:t>
            </a:r>
            <a:r>
              <a:rPr lang="fr-FR" baseline="0" dirty="0" smtClean="0"/>
              <a:t> 2000 : forêt de Rosny</a:t>
            </a:r>
          </a:p>
          <a:p>
            <a:r>
              <a:rPr lang="fr-FR" baseline="0" dirty="0" smtClean="0"/>
              <a:t>Captage AEP : </a:t>
            </a:r>
            <a:r>
              <a:rPr lang="fr-FR" baseline="0" dirty="0" err="1" smtClean="0"/>
              <a:t>Buchelay</a:t>
            </a:r>
            <a:endParaRPr lang="fr-FR" baseline="0" dirty="0" smtClean="0"/>
          </a:p>
          <a:p>
            <a:r>
              <a:rPr lang="fr-FR" baseline="0" dirty="0" smtClean="0"/>
              <a:t>Passage de part et d’autre des bâtis : la Villeneuve-en-</a:t>
            </a:r>
            <a:r>
              <a:rPr lang="fr-FR" baseline="0" dirty="0" err="1" smtClean="0"/>
              <a:t>Chevrie</a:t>
            </a:r>
            <a:r>
              <a:rPr lang="fr-FR" baseline="0" dirty="0" smtClean="0"/>
              <a:t>, </a:t>
            </a:r>
            <a:r>
              <a:rPr lang="fr-FR" baseline="0" dirty="0" err="1" smtClean="0"/>
              <a:t>Chauffour</a:t>
            </a:r>
            <a:r>
              <a:rPr lang="fr-FR" baseline="0" dirty="0" smtClean="0"/>
              <a:t>-les-</a:t>
            </a:r>
            <a:r>
              <a:rPr lang="fr-FR" baseline="0" dirty="0" err="1" smtClean="0"/>
              <a:t>Bonnières</a:t>
            </a:r>
            <a:r>
              <a:rPr lang="fr-FR" baseline="0" dirty="0" smtClean="0"/>
              <a:t>, </a:t>
            </a:r>
            <a:r>
              <a:rPr lang="fr-FR" baseline="0" dirty="0" err="1" smtClean="0"/>
              <a:t>Chaignolles</a:t>
            </a:r>
            <a:endParaRPr lang="fr-FR"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smtClean="0"/>
              <a:t>Moindre enjeu : habitat (zone la moins urbanisée du secteur), moins de coteaux classés zones </a:t>
            </a:r>
            <a:r>
              <a:rPr lang="fr-FR" baseline="0" dirty="0" err="1" smtClean="0"/>
              <a:t>Natura</a:t>
            </a:r>
            <a:r>
              <a:rPr lang="fr-FR" baseline="0" dirty="0" smtClean="0"/>
              <a:t> 2000 des deux côtés, mais enjeu paysager des coteaux</a:t>
            </a:r>
            <a:endParaRPr lang="fr-FR" dirty="0" smtClean="0"/>
          </a:p>
          <a:p>
            <a:r>
              <a:rPr lang="fr-FR" baseline="0" dirty="0" smtClean="0"/>
              <a:t>Village évite : Plessis-Hébert</a:t>
            </a:r>
          </a:p>
          <a:p>
            <a:r>
              <a:rPr lang="fr-FR" baseline="0" dirty="0" smtClean="0">
                <a:solidFill>
                  <a:srgbClr val="FF0000"/>
                </a:solidFill>
              </a:rPr>
              <a:t>XXX à voir si maintien ou pas suite zones d’enjeux écologiques très forts</a:t>
            </a:r>
            <a:endParaRPr lang="fr-FR" dirty="0">
              <a:solidFill>
                <a:srgbClr val="FF0000"/>
              </a:solidFill>
            </a:endParaRP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29</a:t>
            </a:fld>
            <a:endParaRPr lang="fr-FR"/>
          </a:p>
        </p:txBody>
      </p:sp>
    </p:spTree>
    <p:extLst>
      <p:ext uri="{BB962C8B-B14F-4D97-AF65-F5344CB8AC3E}">
        <p14:creationId xmlns:p14="http://schemas.microsoft.com/office/powerpoint/2010/main" val="32518687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t" latinLnBrk="0" hangingPunct="1">
              <a:lnSpc>
                <a:spcPct val="100000"/>
              </a:lnSpc>
              <a:spcBef>
                <a:spcPct val="30000"/>
              </a:spcBef>
              <a:spcAft>
                <a:spcPct val="0"/>
              </a:spcAft>
              <a:buClrTx/>
              <a:buSzTx/>
              <a:buFontTx/>
              <a:buNone/>
              <a:tabLst/>
              <a:defRPr/>
            </a:pPr>
            <a:r>
              <a:rPr lang="fr-FR" u="sng" dirty="0" smtClean="0"/>
              <a:t>Listes des communes concernées (en gras les 5 tâches</a:t>
            </a:r>
            <a:r>
              <a:rPr lang="fr-FR" u="sng" baseline="0" dirty="0" smtClean="0"/>
              <a:t> urbaines apparentes sur la carte)</a:t>
            </a:r>
            <a:r>
              <a:rPr lang="fr-FR" u="sng" dirty="0" smtClean="0"/>
              <a:t>:</a:t>
            </a:r>
            <a:r>
              <a:rPr lang="fr-FR" u="sng" baseline="0" dirty="0" smtClean="0"/>
              <a:t> </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Mantes-La-Jolie</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Buchelay</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Rosny / Seine</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Rolleboise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Bonnières</a:t>
            </a:r>
            <a:r>
              <a:rPr lang="fr-FR" sz="1200" b="0" i="0" u="none" strike="noStrike" kern="1200" dirty="0" smtClean="0">
                <a:solidFill>
                  <a:schemeClr val="tx1"/>
                </a:solidFill>
                <a:effectLst/>
                <a:latin typeface="Arial" charset="0"/>
                <a:ea typeface="ＭＳ Ｐゴシック" charset="0"/>
                <a:cs typeface="+mn-cs"/>
              </a:rPr>
              <a:t> / Seine</a:t>
            </a:r>
          </a:p>
          <a:p>
            <a:pPr rtl="0" eaLnBrk="1" fontAlgn="t" latinLnBrk="0" hangingPunct="1"/>
            <a:r>
              <a:rPr lang="fr-FR" sz="1200" b="1" i="0" u="none" strike="noStrike" kern="1200" dirty="0" smtClean="0">
                <a:solidFill>
                  <a:schemeClr val="tx1"/>
                </a:solidFill>
                <a:effectLst/>
                <a:latin typeface="Arial" charset="0"/>
                <a:ea typeface="ＭＳ Ｐゴシック" charset="0"/>
                <a:cs typeface="+mn-cs"/>
              </a:rPr>
              <a:t>La Villeneuve-en-C</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Lommoye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Blaru</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smtClean="0">
                <a:solidFill>
                  <a:schemeClr val="tx1"/>
                </a:solidFill>
                <a:effectLst/>
                <a:latin typeface="Arial" charset="0"/>
                <a:ea typeface="ＭＳ Ｐゴシック" charset="0"/>
                <a:cs typeface="+mn-cs"/>
              </a:rPr>
              <a:t>Chaufour-lès-B</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Cravent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Villegats</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Chaignes</a:t>
            </a:r>
            <a:r>
              <a:rPr lang="fr-FR" sz="1200" b="0" i="0" u="none" strike="noStrike" kern="1200" dirty="0" smtClean="0">
                <a:solidFill>
                  <a:schemeClr val="tx1"/>
                </a:solidFill>
                <a:effectLst/>
                <a:latin typeface="Arial" charset="0"/>
                <a:ea typeface="ＭＳ Ｐゴシック" charset="0"/>
                <a:cs typeface="+mn-cs"/>
              </a:rPr>
              <a:t> </a:t>
            </a:r>
            <a:r>
              <a:rPr lang="fr-FR" sz="1200" b="1" i="0" u="none" strike="noStrike" kern="1200" dirty="0" smtClean="0">
                <a:solidFill>
                  <a:schemeClr val="tx1"/>
                </a:solidFill>
                <a:effectLst/>
                <a:latin typeface="Arial" charset="0"/>
                <a:ea typeface="ＭＳ Ｐゴシック" charset="0"/>
                <a:cs typeface="+mn-cs"/>
              </a:rPr>
              <a:t>(</a:t>
            </a:r>
            <a:r>
              <a:rPr lang="fr-FR" sz="1200" b="1" i="0" u="none" strike="noStrike" kern="1200" dirty="0" err="1" smtClean="0">
                <a:solidFill>
                  <a:schemeClr val="tx1"/>
                </a:solidFill>
                <a:effectLst/>
                <a:latin typeface="Arial" charset="0"/>
                <a:ea typeface="ＭＳ Ｐゴシック" charset="0"/>
                <a:cs typeface="+mn-cs"/>
              </a:rPr>
              <a:t>Chaignolles</a:t>
            </a:r>
            <a:r>
              <a:rPr lang="fr-FR" sz="1200" b="1" i="0" u="none" strike="noStrike" kern="1200" dirty="0" smtClean="0">
                <a:solidFill>
                  <a:schemeClr val="tx1"/>
                </a:solidFill>
                <a:effectLst/>
                <a:latin typeface="Arial" charset="0"/>
                <a:ea typeface="ＭＳ Ｐゴシック" charset="0"/>
                <a:cs typeface="+mn-cs"/>
              </a:rPr>
              <a:t>)</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Aigleville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Hécourt</a:t>
            </a:r>
            <a:r>
              <a:rPr lang="fr-FR" sz="1200" b="0" i="0" u="none" strike="noStrike" kern="1200" dirty="0" smtClean="0">
                <a:solidFill>
                  <a:schemeClr val="tx1"/>
                </a:solidFill>
                <a:effectLst/>
                <a:latin typeface="Arial" charset="0"/>
                <a:ea typeface="ＭＳ Ｐゴシック" charset="0"/>
                <a:cs typeface="+mn-cs"/>
              </a:rPr>
              <a:t> </a:t>
            </a:r>
            <a:r>
              <a:rPr lang="fr-FR" sz="1200" b="1" i="0" u="none" strike="noStrike" kern="1200" dirty="0" smtClean="0">
                <a:solidFill>
                  <a:schemeClr val="tx1"/>
                </a:solidFill>
                <a:effectLst/>
                <a:latin typeface="Arial" charset="0"/>
                <a:ea typeface="ＭＳ Ｐゴシック" charset="0"/>
                <a:cs typeface="+mn-cs"/>
              </a:rPr>
              <a:t>(</a:t>
            </a:r>
            <a:r>
              <a:rPr lang="fr-FR" sz="1200" b="1" i="0" u="none" strike="noStrike" kern="1200" dirty="0" err="1" smtClean="0">
                <a:solidFill>
                  <a:schemeClr val="tx1"/>
                </a:solidFill>
                <a:effectLst/>
                <a:latin typeface="Arial" charset="0"/>
                <a:ea typeface="ＭＳ Ｐゴシック" charset="0"/>
                <a:cs typeface="+mn-cs"/>
              </a:rPr>
              <a:t>Chambines</a:t>
            </a:r>
            <a:r>
              <a:rPr lang="fr-FR" sz="1200" b="1" i="0" u="none" strike="noStrike" kern="1200" dirty="0" smtClean="0">
                <a:solidFill>
                  <a:schemeClr val="tx1"/>
                </a:solidFill>
                <a:effectLst/>
                <a:latin typeface="Arial" charset="0"/>
                <a:ea typeface="ＭＳ Ｐゴシック" charset="0"/>
                <a:cs typeface="+mn-cs"/>
              </a:rPr>
              <a:t>)</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Gadencourt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Fains</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St-Aquilin-de-</a:t>
            </a:r>
            <a:r>
              <a:rPr lang="fr-FR" sz="1200" b="0" i="0" u="none" strike="noStrike" kern="1200" dirty="0" err="1" smtClean="0">
                <a:solidFill>
                  <a:schemeClr val="tx1"/>
                </a:solidFill>
                <a:effectLst/>
                <a:latin typeface="Arial" charset="0"/>
                <a:ea typeface="ＭＳ Ｐゴシック" charset="0"/>
                <a:cs typeface="+mn-cs"/>
              </a:rPr>
              <a:t>Pacy</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Le Plessis-Hébert</a:t>
            </a:r>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dirty="0" err="1" smtClean="0"/>
              <a:t>Caillouet-Orgeville</a:t>
            </a:r>
            <a:endParaRPr lang="fr-FR" sz="1200" dirty="0" smtClean="0"/>
          </a:p>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30</a:t>
            </a:fld>
            <a:endParaRPr lang="fr-FR"/>
          </a:p>
        </p:txBody>
      </p:sp>
    </p:spTree>
    <p:extLst>
      <p:ext uri="{BB962C8B-B14F-4D97-AF65-F5344CB8AC3E}">
        <p14:creationId xmlns:p14="http://schemas.microsoft.com/office/powerpoint/2010/main" val="24136226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31</a:t>
            </a:fld>
            <a:endParaRPr lang="fr-FR"/>
          </a:p>
        </p:txBody>
      </p:sp>
    </p:spTree>
    <p:extLst>
      <p:ext uri="{BB962C8B-B14F-4D97-AF65-F5344CB8AC3E}">
        <p14:creationId xmlns:p14="http://schemas.microsoft.com/office/powerpoint/2010/main" val="1239603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32</a:t>
            </a:fld>
            <a:endParaRPr lang="fr-FR"/>
          </a:p>
        </p:txBody>
      </p:sp>
    </p:spTree>
    <p:extLst>
      <p:ext uri="{BB962C8B-B14F-4D97-AF65-F5344CB8AC3E}">
        <p14:creationId xmlns:p14="http://schemas.microsoft.com/office/powerpoint/2010/main" val="3805575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Zone </a:t>
            </a:r>
            <a:r>
              <a:rPr lang="fr-FR" dirty="0" err="1" smtClean="0"/>
              <a:t>Natura</a:t>
            </a:r>
            <a:r>
              <a:rPr lang="fr-FR" baseline="0" dirty="0" smtClean="0"/>
              <a:t> 2000 : forêt de Rosny</a:t>
            </a:r>
          </a:p>
          <a:p>
            <a:r>
              <a:rPr lang="fr-FR" baseline="0" dirty="0" smtClean="0"/>
              <a:t>Captage AEP : </a:t>
            </a:r>
            <a:r>
              <a:rPr lang="fr-FR" baseline="0" dirty="0" err="1" smtClean="0"/>
              <a:t>Buchelay</a:t>
            </a:r>
            <a:endParaRPr lang="fr-FR" baseline="0" dirty="0" smtClean="0"/>
          </a:p>
          <a:p>
            <a:r>
              <a:rPr lang="fr-FR" baseline="0" dirty="0" smtClean="0"/>
              <a:t>Passage de part et d’autre des bâtis : la Villeneuve-en-</a:t>
            </a:r>
            <a:r>
              <a:rPr lang="fr-FR" baseline="0" dirty="0" err="1" smtClean="0"/>
              <a:t>Chevrie</a:t>
            </a:r>
            <a:r>
              <a:rPr lang="fr-FR" baseline="0" dirty="0" smtClean="0"/>
              <a:t>, </a:t>
            </a:r>
            <a:r>
              <a:rPr lang="fr-FR" baseline="0" dirty="0" err="1" smtClean="0"/>
              <a:t>Chauffour</a:t>
            </a:r>
            <a:r>
              <a:rPr lang="fr-FR" baseline="0" dirty="0" smtClean="0"/>
              <a:t>-les-</a:t>
            </a:r>
            <a:r>
              <a:rPr lang="fr-FR" baseline="0" dirty="0" err="1" smtClean="0"/>
              <a:t>Bonnières</a:t>
            </a:r>
            <a:r>
              <a:rPr lang="fr-FR" baseline="0" dirty="0" smtClean="0"/>
              <a:t>, </a:t>
            </a:r>
            <a:r>
              <a:rPr lang="fr-FR" baseline="0" dirty="0" err="1" smtClean="0"/>
              <a:t>Chaignolles</a:t>
            </a:r>
            <a:endParaRPr lang="fr-FR"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smtClean="0"/>
              <a:t>Moindre enjeu : habitat (zone la moins urbanisée du secteur), moins de coteaux classés zones </a:t>
            </a:r>
            <a:r>
              <a:rPr lang="fr-FR" baseline="0" dirty="0" err="1" smtClean="0"/>
              <a:t>Natura</a:t>
            </a:r>
            <a:r>
              <a:rPr lang="fr-FR" baseline="0" dirty="0" smtClean="0"/>
              <a:t> 2000 des deux côtés, mais enjeu paysager des coteaux</a:t>
            </a:r>
            <a:endParaRPr lang="fr-FR" dirty="0" smtClean="0"/>
          </a:p>
          <a:p>
            <a:r>
              <a:rPr lang="fr-FR" baseline="0" dirty="0" smtClean="0"/>
              <a:t>Village évite : Plessis-Hébert</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33</a:t>
            </a:fld>
            <a:endParaRPr lang="fr-FR"/>
          </a:p>
        </p:txBody>
      </p:sp>
    </p:spTree>
    <p:extLst>
      <p:ext uri="{BB962C8B-B14F-4D97-AF65-F5344CB8AC3E}">
        <p14:creationId xmlns:p14="http://schemas.microsoft.com/office/powerpoint/2010/main" val="4366460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r>
              <a:rPr lang="fr-FR" dirty="0" smtClean="0"/>
              <a:t>Captages AEP prioritaires</a:t>
            </a:r>
            <a:r>
              <a:rPr lang="fr-FR" baseline="0" dirty="0" smtClean="0"/>
              <a:t> et non prioritaires Buchelay</a:t>
            </a:r>
          </a:p>
          <a:p>
            <a:pPr marL="171450" indent="-171450">
              <a:buFontTx/>
              <a:buChar char="-"/>
            </a:pPr>
            <a:r>
              <a:rPr lang="fr-FR" baseline="0" dirty="0" smtClean="0"/>
              <a:t>Bâti dense: Rosny, Mantes, Jouy-</a:t>
            </a:r>
            <a:r>
              <a:rPr lang="fr-FR" baseline="0" dirty="0" err="1" smtClean="0"/>
              <a:t>Mauvoisin</a:t>
            </a:r>
            <a:endParaRPr lang="fr-FR" dirty="0" smtClean="0"/>
          </a:p>
          <a:p>
            <a:pPr marL="171450" indent="-171450">
              <a:buFontTx/>
              <a:buChar char="-"/>
            </a:pPr>
            <a:r>
              <a:rPr lang="fr-FR" dirty="0" smtClean="0"/>
              <a:t>Grand réservoir</a:t>
            </a:r>
            <a:r>
              <a:rPr lang="fr-FR" baseline="0" dirty="0" smtClean="0"/>
              <a:t> de biodiversité sur les communes de </a:t>
            </a:r>
            <a:r>
              <a:rPr lang="fr-FR" baseline="0" dirty="0" err="1" smtClean="0"/>
              <a:t>Neauphlettes</a:t>
            </a:r>
            <a:r>
              <a:rPr lang="fr-FR" baseline="0" dirty="0" smtClean="0"/>
              <a:t>, </a:t>
            </a:r>
            <a:r>
              <a:rPr lang="fr-FR" baseline="0" dirty="0" err="1" smtClean="0"/>
              <a:t>Ménerville</a:t>
            </a:r>
            <a:r>
              <a:rPr lang="fr-FR" baseline="0" dirty="0" smtClean="0"/>
              <a:t> et </a:t>
            </a:r>
            <a:r>
              <a:rPr lang="fr-FR" baseline="0" dirty="0" err="1" smtClean="0"/>
              <a:t>Perdreauville</a:t>
            </a:r>
            <a:endParaRPr lang="fr-FR" baseline="0" dirty="0" smtClean="0"/>
          </a:p>
          <a:p>
            <a:pPr marL="171450" indent="-171450">
              <a:buFontTx/>
              <a:buChar char="-"/>
            </a:pPr>
            <a:r>
              <a:rPr lang="fr-FR" baseline="0" dirty="0" smtClean="0"/>
              <a:t>Captage AEP </a:t>
            </a:r>
            <a:r>
              <a:rPr lang="fr-FR" baseline="0" dirty="0" err="1" smtClean="0"/>
              <a:t>Ménerville</a:t>
            </a:r>
            <a:endParaRPr lang="fr-FR" baseline="0" dirty="0" smtClean="0"/>
          </a:p>
          <a:p>
            <a:pPr marL="171450" indent="-171450">
              <a:buFontTx/>
              <a:buChar char="-"/>
            </a:pPr>
            <a:endParaRPr lang="fr-FR" baseline="0" dirty="0" smtClean="0"/>
          </a:p>
          <a:p>
            <a:pPr marL="171450" indent="-171450">
              <a:buFontTx/>
              <a:buChar char="-"/>
            </a:pPr>
            <a:r>
              <a:rPr lang="fr-FR" u="sng" dirty="0" smtClean="0"/>
              <a:t>Listes des communes concernées (en gras les tâches</a:t>
            </a:r>
            <a:r>
              <a:rPr lang="fr-FR" u="sng" baseline="0" dirty="0" smtClean="0"/>
              <a:t> urbaines apparentes sur la carte)</a:t>
            </a:r>
            <a:r>
              <a:rPr lang="fr-FR" u="sng" dirty="0" smtClean="0"/>
              <a:t>:</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Mantes-La-Jolie</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Buchelay</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Rosny / Seine</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Jouy-</a:t>
            </a:r>
            <a:r>
              <a:rPr lang="fr-FR" sz="1200" b="0" i="0" u="none" strike="noStrike" kern="1200" dirty="0" err="1" smtClean="0">
                <a:solidFill>
                  <a:schemeClr val="tx1"/>
                </a:solidFill>
                <a:effectLst/>
                <a:latin typeface="Arial" charset="0"/>
                <a:ea typeface="ＭＳ Ｐゴシック" charset="0"/>
                <a:cs typeface="+mn-cs"/>
              </a:rPr>
              <a:t>Mauvoisin</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Fontenay-</a:t>
            </a:r>
            <a:r>
              <a:rPr lang="fr-FR" sz="1200" b="0" i="0" u="none" strike="noStrike" kern="1200" dirty="0" err="1" smtClean="0">
                <a:solidFill>
                  <a:schemeClr val="tx1"/>
                </a:solidFill>
                <a:effectLst/>
                <a:latin typeface="Arial" charset="0"/>
                <a:ea typeface="ＭＳ Ｐゴシック" charset="0"/>
                <a:cs typeface="+mn-cs"/>
              </a:rPr>
              <a:t>Mauvoisin</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Perdreauville</a:t>
            </a:r>
            <a:r>
              <a:rPr lang="fr-FR" sz="1200" b="1" i="0" u="none" strike="noStrike" kern="1200" dirty="0" smtClean="0">
                <a:solidFill>
                  <a:schemeClr val="tx1"/>
                </a:solidFill>
                <a:effectLst/>
                <a:latin typeface="Arial" charset="0"/>
                <a:ea typeface="ＭＳ Ｐゴシック" charset="0"/>
                <a:cs typeface="+mn-cs"/>
              </a:rPr>
              <a:t> (le</a:t>
            </a:r>
            <a:r>
              <a:rPr lang="fr-FR" sz="1200" b="1" i="0" u="none" strike="noStrike" kern="1200" baseline="0" dirty="0" smtClean="0">
                <a:solidFill>
                  <a:schemeClr val="tx1"/>
                </a:solidFill>
                <a:effectLst/>
                <a:latin typeface="Arial" charset="0"/>
                <a:ea typeface="ＭＳ Ｐゴシック" charset="0"/>
                <a:cs typeface="+mn-cs"/>
              </a:rPr>
              <a:t> Petit </a:t>
            </a:r>
            <a:r>
              <a:rPr lang="fr-FR" sz="1200" b="1" i="0" u="none" strike="noStrike" kern="1200" baseline="0" dirty="0" err="1" smtClean="0">
                <a:solidFill>
                  <a:schemeClr val="tx1"/>
                </a:solidFill>
                <a:effectLst/>
                <a:latin typeface="Arial" charset="0"/>
                <a:ea typeface="ＭＳ Ｐゴシック" charset="0"/>
                <a:cs typeface="+mn-cs"/>
              </a:rPr>
              <a:t>Perdreauville</a:t>
            </a:r>
            <a:r>
              <a:rPr lang="fr-FR" sz="1200" b="1" i="0" u="none" strike="noStrike" kern="1200" baseline="0" dirty="0" smtClean="0">
                <a:solidFill>
                  <a:schemeClr val="tx1"/>
                </a:solidFill>
                <a:effectLst/>
                <a:latin typeface="Arial" charset="0"/>
                <a:ea typeface="ＭＳ Ｐゴシック" charset="0"/>
                <a:cs typeface="+mn-cs"/>
              </a:rPr>
              <a:t>)</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Boissy-Mauvoisin</a:t>
            </a:r>
            <a:r>
              <a:rPr lang="fr-FR" sz="1200" b="1" i="0" u="none" strike="noStrike" kern="1200" dirty="0" smtClean="0">
                <a:solidFill>
                  <a:schemeClr val="tx1"/>
                </a:solidFill>
                <a:effectLst/>
                <a:latin typeface="Arial" charset="0"/>
                <a:ea typeface="ＭＳ Ｐゴシック" charset="0"/>
                <a:cs typeface="+mn-cs"/>
              </a:rPr>
              <a:t> (</a:t>
            </a:r>
            <a:r>
              <a:rPr lang="fr-FR" sz="1200" b="1" i="0" u="none" strike="noStrike" kern="1200" dirty="0" err="1" smtClean="0">
                <a:solidFill>
                  <a:schemeClr val="tx1"/>
                </a:solidFill>
                <a:effectLst/>
                <a:latin typeface="Arial" charset="0"/>
                <a:ea typeface="ＭＳ Ｐゴシック" charset="0"/>
                <a:cs typeface="+mn-cs"/>
              </a:rPr>
              <a:t>Bléry</a:t>
            </a:r>
            <a:r>
              <a:rPr lang="fr-FR" sz="1200" b="1" i="0" u="none" strike="noStrike" kern="1200" dirty="0" smtClean="0">
                <a:solidFill>
                  <a:schemeClr val="tx1"/>
                </a:solidFill>
                <a:effectLst/>
                <a:latin typeface="Arial" charset="0"/>
                <a:ea typeface="ＭＳ Ｐゴシック" charset="0"/>
                <a:cs typeface="+mn-cs"/>
              </a:rPr>
              <a:t>, la Vallée de la Taupe)</a:t>
            </a: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Ménerville</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Le Tertre-St-Denis</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Neauphlette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Bréval</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St-</a:t>
            </a:r>
            <a:r>
              <a:rPr lang="fr-FR" sz="1200" b="0" i="0" u="none" strike="noStrike" kern="1200" dirty="0" err="1" smtClean="0">
                <a:solidFill>
                  <a:schemeClr val="tx1"/>
                </a:solidFill>
                <a:effectLst/>
                <a:latin typeface="Arial" charset="0"/>
                <a:ea typeface="ＭＳ Ｐゴシック" charset="0"/>
                <a:cs typeface="+mn-cs"/>
              </a:rPr>
              <a:t>Illiers</a:t>
            </a:r>
            <a:r>
              <a:rPr lang="fr-FR" sz="1200" b="0" i="0" u="none" strike="noStrike" kern="1200" dirty="0" smtClean="0">
                <a:solidFill>
                  <a:schemeClr val="tx1"/>
                </a:solidFill>
                <a:effectLst/>
                <a:latin typeface="Arial" charset="0"/>
                <a:ea typeface="ＭＳ Ｐゴシック" charset="0"/>
                <a:cs typeface="+mn-cs"/>
              </a:rPr>
              <a:t>-la-Ville (</a:t>
            </a:r>
            <a:r>
              <a:rPr lang="fr-FR" sz="1200" b="1" i="0" u="none" strike="noStrike" kern="1200" dirty="0" smtClean="0">
                <a:solidFill>
                  <a:schemeClr val="tx1"/>
                </a:solidFill>
                <a:effectLst/>
                <a:latin typeface="Arial" charset="0"/>
                <a:ea typeface="ＭＳ Ｐゴシック" charset="0"/>
                <a:cs typeface="+mn-cs"/>
              </a:rPr>
              <a:t>La </a:t>
            </a:r>
            <a:r>
              <a:rPr lang="fr-FR" sz="1200" b="1" i="0" u="none" strike="noStrike" kern="1200" dirty="0" err="1" smtClean="0">
                <a:solidFill>
                  <a:schemeClr val="tx1"/>
                </a:solidFill>
                <a:effectLst/>
                <a:latin typeface="Arial" charset="0"/>
                <a:ea typeface="ＭＳ Ｐゴシック" charset="0"/>
                <a:cs typeface="+mn-cs"/>
              </a:rPr>
              <a:t>Gamacherie</a:t>
            </a:r>
            <a:r>
              <a:rPr lang="fr-FR" sz="1200" b="1" i="0" u="none" strike="noStrike" kern="1200" baseline="0" dirty="0" smtClean="0">
                <a:solidFill>
                  <a:schemeClr val="tx1"/>
                </a:solidFill>
                <a:effectLst/>
                <a:latin typeface="Arial" charset="0"/>
                <a:ea typeface="ＭＳ Ｐゴシック" charset="0"/>
                <a:cs typeface="+mn-cs"/>
              </a:rPr>
              <a:t>, Thiron</a:t>
            </a:r>
            <a:r>
              <a:rPr lang="fr-FR" sz="1200" b="0" i="0" u="none" strike="noStrike" kern="1200" baseline="0" dirty="0" smtClean="0">
                <a:solidFill>
                  <a:schemeClr val="tx1"/>
                </a:solidFill>
                <a:effectLst/>
                <a:latin typeface="Arial" charset="0"/>
                <a:ea typeface="ＭＳ Ｐゴシック" charset="0"/>
                <a:cs typeface="+mn-cs"/>
              </a:rPr>
              <a: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St-</a:t>
            </a:r>
            <a:r>
              <a:rPr lang="fr-FR" sz="1200" b="0" i="0" u="none" strike="noStrike" kern="1200" dirty="0" err="1" smtClean="0">
                <a:solidFill>
                  <a:schemeClr val="tx1"/>
                </a:solidFill>
                <a:effectLst/>
                <a:latin typeface="Arial" charset="0"/>
                <a:ea typeface="ＭＳ Ｐゴシック" charset="0"/>
                <a:cs typeface="+mn-cs"/>
              </a:rPr>
              <a:t>Illiers</a:t>
            </a:r>
            <a:r>
              <a:rPr lang="fr-FR" sz="1200" b="0" i="0" u="none" strike="noStrike" kern="1200" dirty="0" smtClean="0">
                <a:solidFill>
                  <a:schemeClr val="tx1"/>
                </a:solidFill>
                <a:effectLst/>
                <a:latin typeface="Arial" charset="0"/>
                <a:ea typeface="ＭＳ Ｐゴシック" charset="0"/>
                <a:cs typeface="+mn-cs"/>
              </a:rPr>
              <a:t>-le-Bois </a:t>
            </a:r>
            <a:r>
              <a:rPr lang="fr-FR" sz="1200" b="1" i="0" u="none" strike="noStrike" kern="1200" dirty="0" smtClean="0">
                <a:solidFill>
                  <a:schemeClr val="tx1"/>
                </a:solidFill>
                <a:effectLst/>
                <a:latin typeface="Arial" charset="0"/>
                <a:ea typeface="ＭＳ Ｐゴシック" charset="0"/>
                <a:cs typeface="+mn-cs"/>
              </a:rPr>
              <a:t>(Les Bossus)</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Lommoye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Villiers-en-</a:t>
            </a:r>
            <a:r>
              <a:rPr lang="fr-FR" sz="1200" b="0" i="0" u="none" strike="noStrike" kern="1200" dirty="0" err="1" smtClean="0">
                <a:solidFill>
                  <a:schemeClr val="tx1"/>
                </a:solidFill>
                <a:effectLst/>
                <a:latin typeface="Arial" charset="0"/>
                <a:ea typeface="ＭＳ Ｐゴシック" charset="0"/>
                <a:cs typeface="+mn-cs"/>
              </a:rPr>
              <a:t>Désoeuvre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Cravent</a:t>
            </a:r>
            <a:r>
              <a:rPr lang="fr-FR" sz="1200" b="1" i="0" u="none" strike="noStrike" kern="1200" dirty="0" smtClean="0">
                <a:solidFill>
                  <a:schemeClr val="tx1"/>
                </a:solidFill>
                <a:effectLst/>
                <a:latin typeface="Arial" charset="0"/>
                <a:ea typeface="ＭＳ Ｐゴシック" charset="0"/>
                <a:cs typeface="+mn-cs"/>
              </a:rPr>
              <a:t> (Le Val-Comtat)</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Chaufour-lès-Bon.</a:t>
            </a: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Villegats</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Chaignes</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Breuilpont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Aigleville</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Pacy-sur-Eure</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Hécourt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Fains</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St-Aquilin-de-</a:t>
            </a:r>
            <a:r>
              <a:rPr lang="fr-FR" sz="1200" b="0" i="0" u="none" strike="noStrike" kern="1200" dirty="0" err="1" smtClean="0">
                <a:solidFill>
                  <a:schemeClr val="tx1"/>
                </a:solidFill>
                <a:effectLst/>
                <a:latin typeface="Arial" charset="0"/>
                <a:ea typeface="ＭＳ Ｐゴシック" charset="0"/>
                <a:cs typeface="+mn-cs"/>
              </a:rPr>
              <a:t>Pacy</a:t>
            </a:r>
            <a:endParaRPr lang="fr-FR" sz="1200" b="0" i="0" u="none" strike="noStrike" kern="1200" dirty="0" smtClean="0">
              <a:solidFill>
                <a:schemeClr val="tx1"/>
              </a:solidFill>
              <a:effectLst/>
              <a:latin typeface="Arial" charset="0"/>
              <a:ea typeface="ＭＳ Ｐゴシック" charset="0"/>
              <a:cs typeface="+mn-cs"/>
            </a:endParaRPr>
          </a:p>
          <a:p>
            <a:pPr rtl="0" eaLnBrk="1" fontAlgn="auto" latinLnBrk="0" hangingPunct="1"/>
            <a:r>
              <a:rPr lang="fr-FR" sz="1200" b="0" i="0" u="none" strike="noStrike" kern="1200" dirty="0" smtClean="0">
                <a:solidFill>
                  <a:schemeClr val="tx1"/>
                </a:solidFill>
                <a:effectLst/>
                <a:latin typeface="Arial" charset="0"/>
                <a:ea typeface="ＭＳ Ｐゴシック" charset="0"/>
                <a:cs typeface="+mn-cs"/>
              </a:rPr>
              <a:t>Le Plessis-Hébert</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Caillouet-Orgeville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endParaRPr lang="fr-FR" sz="1200" b="0" i="0" u="none" strike="noStrike" kern="1200" dirty="0" smtClean="0">
              <a:solidFill>
                <a:schemeClr val="tx1"/>
              </a:solidFill>
              <a:effectLst/>
              <a:latin typeface="Arial" charset="0"/>
              <a:ea typeface="ＭＳ Ｐゴシック" charset="0"/>
              <a:cs typeface="+mn-cs"/>
            </a:endParaRPr>
          </a:p>
          <a:p>
            <a:pPr marL="0" indent="0">
              <a:buFontTx/>
              <a:buNone/>
            </a:pPr>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34</a:t>
            </a:fld>
            <a:endParaRPr lang="fr-FR"/>
          </a:p>
        </p:txBody>
      </p:sp>
    </p:spTree>
    <p:extLst>
      <p:ext uri="{BB962C8B-B14F-4D97-AF65-F5344CB8AC3E}">
        <p14:creationId xmlns:p14="http://schemas.microsoft.com/office/powerpoint/2010/main" val="25617226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Zone </a:t>
            </a:r>
            <a:r>
              <a:rPr lang="fr-FR" dirty="0" err="1" smtClean="0"/>
              <a:t>Natura</a:t>
            </a:r>
            <a:r>
              <a:rPr lang="fr-FR" baseline="0" dirty="0" smtClean="0"/>
              <a:t> 2000 : forêt de Rosny</a:t>
            </a:r>
          </a:p>
          <a:p>
            <a:r>
              <a:rPr lang="fr-FR" baseline="0" dirty="0" smtClean="0"/>
              <a:t>Captage AEP : </a:t>
            </a:r>
            <a:r>
              <a:rPr lang="fr-FR" baseline="0" dirty="0" err="1" smtClean="0"/>
              <a:t>Buchelay</a:t>
            </a:r>
            <a:endParaRPr lang="fr-FR" baseline="0" dirty="0" smtClean="0"/>
          </a:p>
          <a:p>
            <a:r>
              <a:rPr lang="fr-FR" baseline="0" dirty="0" smtClean="0"/>
              <a:t>Passage de part et d’autre des bâtis : la Villeneuve-en-</a:t>
            </a:r>
            <a:r>
              <a:rPr lang="fr-FR" baseline="0" dirty="0" err="1" smtClean="0"/>
              <a:t>Chevrie</a:t>
            </a:r>
            <a:r>
              <a:rPr lang="fr-FR" baseline="0" dirty="0" smtClean="0"/>
              <a:t>, </a:t>
            </a:r>
            <a:r>
              <a:rPr lang="fr-FR" baseline="0" dirty="0" err="1" smtClean="0"/>
              <a:t>Chauffour</a:t>
            </a:r>
            <a:r>
              <a:rPr lang="fr-FR" baseline="0" dirty="0" smtClean="0"/>
              <a:t>-les-</a:t>
            </a:r>
            <a:r>
              <a:rPr lang="fr-FR" baseline="0" dirty="0" err="1" smtClean="0"/>
              <a:t>Bonnières</a:t>
            </a:r>
            <a:r>
              <a:rPr lang="fr-FR" baseline="0" dirty="0" smtClean="0"/>
              <a:t>, </a:t>
            </a:r>
            <a:r>
              <a:rPr lang="fr-FR" baseline="0" dirty="0" err="1" smtClean="0"/>
              <a:t>Chaignolles</a:t>
            </a:r>
            <a:endParaRPr lang="fr-FR"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smtClean="0"/>
              <a:t>Moindre enjeu : habitat (zone la moins urbanisée du secteur), moins de coteaux classés zones </a:t>
            </a:r>
            <a:r>
              <a:rPr lang="fr-FR" baseline="0" dirty="0" err="1" smtClean="0"/>
              <a:t>Natura</a:t>
            </a:r>
            <a:r>
              <a:rPr lang="fr-FR" baseline="0" dirty="0" smtClean="0"/>
              <a:t> 2000 des deux côtés, mais enjeu paysager des coteaux</a:t>
            </a:r>
            <a:endParaRPr lang="fr-FR" dirty="0" smtClean="0"/>
          </a:p>
          <a:p>
            <a:r>
              <a:rPr lang="fr-FR" baseline="0" dirty="0" smtClean="0"/>
              <a:t>Village évite : Plessis-Hébert</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35</a:t>
            </a:fld>
            <a:endParaRPr lang="fr-FR"/>
          </a:p>
        </p:txBody>
      </p:sp>
    </p:spTree>
    <p:extLst>
      <p:ext uri="{BB962C8B-B14F-4D97-AF65-F5344CB8AC3E}">
        <p14:creationId xmlns:p14="http://schemas.microsoft.com/office/powerpoint/2010/main" val="19956913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r>
              <a:rPr lang="fr-FR" dirty="0" smtClean="0"/>
              <a:t>Captages AEP prioritaires</a:t>
            </a:r>
            <a:r>
              <a:rPr lang="fr-FR" baseline="0" dirty="0" smtClean="0"/>
              <a:t> et non prioritaires Buchelay</a:t>
            </a:r>
          </a:p>
          <a:p>
            <a:pPr marL="171450" indent="-171450">
              <a:buFontTx/>
              <a:buChar char="-"/>
            </a:pPr>
            <a:r>
              <a:rPr lang="fr-FR" baseline="0" dirty="0" smtClean="0"/>
              <a:t>Bâti dense: Rosny, Mantes, Jouy-</a:t>
            </a:r>
            <a:r>
              <a:rPr lang="fr-FR" baseline="0" dirty="0" err="1" smtClean="0"/>
              <a:t>Mauvoisin</a:t>
            </a:r>
            <a:endParaRPr lang="fr-FR" dirty="0" smtClean="0"/>
          </a:p>
          <a:p>
            <a:pPr marL="171450" indent="-171450">
              <a:buFontTx/>
              <a:buChar char="-"/>
            </a:pPr>
            <a:r>
              <a:rPr lang="fr-FR" dirty="0" smtClean="0"/>
              <a:t>Grand réservoir</a:t>
            </a:r>
            <a:r>
              <a:rPr lang="fr-FR" baseline="0" dirty="0" smtClean="0"/>
              <a:t> de biodiversité sur les communes de </a:t>
            </a:r>
            <a:r>
              <a:rPr lang="fr-FR" baseline="0" dirty="0" err="1" smtClean="0"/>
              <a:t>Neauphlettes</a:t>
            </a:r>
            <a:r>
              <a:rPr lang="fr-FR" baseline="0" dirty="0" smtClean="0"/>
              <a:t>, </a:t>
            </a:r>
            <a:r>
              <a:rPr lang="fr-FR" baseline="0" dirty="0" err="1" smtClean="0"/>
              <a:t>Ménerville</a:t>
            </a:r>
            <a:r>
              <a:rPr lang="fr-FR" baseline="0" dirty="0" smtClean="0"/>
              <a:t> et </a:t>
            </a:r>
            <a:r>
              <a:rPr lang="fr-FR" baseline="0" dirty="0" err="1" smtClean="0"/>
              <a:t>Perdreauville</a:t>
            </a:r>
            <a:endParaRPr lang="fr-FR" baseline="0" dirty="0" smtClean="0"/>
          </a:p>
          <a:p>
            <a:pPr marL="171450" indent="-171450">
              <a:buFontTx/>
              <a:buChar char="-"/>
            </a:pPr>
            <a:r>
              <a:rPr lang="fr-FR" baseline="0" dirty="0" smtClean="0"/>
              <a:t>Captage AEP </a:t>
            </a:r>
            <a:r>
              <a:rPr lang="fr-FR" baseline="0" dirty="0" err="1" smtClean="0"/>
              <a:t>Ménerville</a:t>
            </a:r>
            <a:endParaRPr lang="fr-FR" baseline="0" dirty="0" smtClean="0"/>
          </a:p>
          <a:p>
            <a:pPr marL="171450" indent="-171450">
              <a:buFontTx/>
              <a:buChar char="-"/>
            </a:pPr>
            <a:endParaRPr lang="fr-FR" baseline="0" dirty="0" smtClean="0"/>
          </a:p>
          <a:p>
            <a:pPr marL="171450" indent="-171450">
              <a:buFontTx/>
              <a:buChar char="-"/>
            </a:pPr>
            <a:r>
              <a:rPr lang="fr-FR" u="sng" dirty="0" smtClean="0"/>
              <a:t>Listes des communes concernées (en gras les tâches</a:t>
            </a:r>
            <a:r>
              <a:rPr lang="fr-FR" u="sng" baseline="0" dirty="0" smtClean="0"/>
              <a:t> urbaines apparentes sur la carte)</a:t>
            </a:r>
            <a:r>
              <a:rPr lang="fr-FR" u="sng" dirty="0" smtClean="0"/>
              <a:t>:</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Mantes-La-Jolie</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Buchelay</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Rosny / Seine</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Jouy-</a:t>
            </a:r>
            <a:r>
              <a:rPr lang="fr-FR" sz="1200" b="0" i="0" u="none" strike="noStrike" kern="1200" dirty="0" err="1" smtClean="0">
                <a:solidFill>
                  <a:schemeClr val="tx1"/>
                </a:solidFill>
                <a:effectLst/>
                <a:latin typeface="Arial" charset="0"/>
                <a:ea typeface="ＭＳ Ｐゴシック" charset="0"/>
                <a:cs typeface="+mn-cs"/>
              </a:rPr>
              <a:t>Mauvoisin</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Fontenay-</a:t>
            </a:r>
            <a:r>
              <a:rPr lang="fr-FR" sz="1200" b="0" i="0" u="none" strike="noStrike" kern="1200" dirty="0" err="1" smtClean="0">
                <a:solidFill>
                  <a:schemeClr val="tx1"/>
                </a:solidFill>
                <a:effectLst/>
                <a:latin typeface="Arial" charset="0"/>
                <a:ea typeface="ＭＳ Ｐゴシック" charset="0"/>
                <a:cs typeface="+mn-cs"/>
              </a:rPr>
              <a:t>Mauvoisin</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Perdreauville</a:t>
            </a:r>
            <a:r>
              <a:rPr lang="fr-FR" sz="1200" b="1" i="0" u="none" strike="noStrike" kern="1200" dirty="0" smtClean="0">
                <a:solidFill>
                  <a:schemeClr val="tx1"/>
                </a:solidFill>
                <a:effectLst/>
                <a:latin typeface="Arial" charset="0"/>
                <a:ea typeface="ＭＳ Ｐゴシック" charset="0"/>
                <a:cs typeface="+mn-cs"/>
              </a:rPr>
              <a:t> (le</a:t>
            </a:r>
            <a:r>
              <a:rPr lang="fr-FR" sz="1200" b="1" i="0" u="none" strike="noStrike" kern="1200" baseline="0" dirty="0" smtClean="0">
                <a:solidFill>
                  <a:schemeClr val="tx1"/>
                </a:solidFill>
                <a:effectLst/>
                <a:latin typeface="Arial" charset="0"/>
                <a:ea typeface="ＭＳ Ｐゴシック" charset="0"/>
                <a:cs typeface="+mn-cs"/>
              </a:rPr>
              <a:t> Petit </a:t>
            </a:r>
            <a:r>
              <a:rPr lang="fr-FR" sz="1200" b="1" i="0" u="none" strike="noStrike" kern="1200" baseline="0" dirty="0" err="1" smtClean="0">
                <a:solidFill>
                  <a:schemeClr val="tx1"/>
                </a:solidFill>
                <a:effectLst/>
                <a:latin typeface="Arial" charset="0"/>
                <a:ea typeface="ＭＳ Ｐゴシック" charset="0"/>
                <a:cs typeface="+mn-cs"/>
              </a:rPr>
              <a:t>Perdreauville</a:t>
            </a:r>
            <a:r>
              <a:rPr lang="fr-FR" sz="1200" b="1" i="0" u="none" strike="noStrike" kern="1200" baseline="0" dirty="0" smtClean="0">
                <a:solidFill>
                  <a:schemeClr val="tx1"/>
                </a:solidFill>
                <a:effectLst/>
                <a:latin typeface="Arial" charset="0"/>
                <a:ea typeface="ＭＳ Ｐゴシック" charset="0"/>
                <a:cs typeface="+mn-cs"/>
              </a:rPr>
              <a:t>)</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Boissy-Mauvoisin</a:t>
            </a:r>
            <a:r>
              <a:rPr lang="fr-FR" sz="1200" b="1" i="0" u="none" strike="noStrike" kern="1200" dirty="0" smtClean="0">
                <a:solidFill>
                  <a:schemeClr val="tx1"/>
                </a:solidFill>
                <a:effectLst/>
                <a:latin typeface="Arial" charset="0"/>
                <a:ea typeface="ＭＳ Ｐゴシック" charset="0"/>
                <a:cs typeface="+mn-cs"/>
              </a:rPr>
              <a:t> (</a:t>
            </a:r>
            <a:r>
              <a:rPr lang="fr-FR" sz="1200" b="1" i="0" u="none" strike="noStrike" kern="1200" dirty="0" err="1" smtClean="0">
                <a:solidFill>
                  <a:schemeClr val="tx1"/>
                </a:solidFill>
                <a:effectLst/>
                <a:latin typeface="Arial" charset="0"/>
                <a:ea typeface="ＭＳ Ｐゴシック" charset="0"/>
                <a:cs typeface="+mn-cs"/>
              </a:rPr>
              <a:t>Bléry</a:t>
            </a:r>
            <a:r>
              <a:rPr lang="fr-FR" sz="1200" b="1" i="0" u="none" strike="noStrike" kern="1200" dirty="0" smtClean="0">
                <a:solidFill>
                  <a:schemeClr val="tx1"/>
                </a:solidFill>
                <a:effectLst/>
                <a:latin typeface="Arial" charset="0"/>
                <a:ea typeface="ＭＳ Ｐゴシック" charset="0"/>
                <a:cs typeface="+mn-cs"/>
              </a:rPr>
              <a:t>, la Vallée de la Taupe)</a:t>
            </a: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Ménerville</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Le Tertre-St-Denis</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Neauphlette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Bréval</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St-</a:t>
            </a:r>
            <a:r>
              <a:rPr lang="fr-FR" sz="1200" b="0" i="0" u="none" strike="noStrike" kern="1200" dirty="0" err="1" smtClean="0">
                <a:solidFill>
                  <a:schemeClr val="tx1"/>
                </a:solidFill>
                <a:effectLst/>
                <a:latin typeface="Arial" charset="0"/>
                <a:ea typeface="ＭＳ Ｐゴシック" charset="0"/>
                <a:cs typeface="+mn-cs"/>
              </a:rPr>
              <a:t>Illiers</a:t>
            </a:r>
            <a:r>
              <a:rPr lang="fr-FR" sz="1200" b="0" i="0" u="none" strike="noStrike" kern="1200" dirty="0" smtClean="0">
                <a:solidFill>
                  <a:schemeClr val="tx1"/>
                </a:solidFill>
                <a:effectLst/>
                <a:latin typeface="Arial" charset="0"/>
                <a:ea typeface="ＭＳ Ｐゴシック" charset="0"/>
                <a:cs typeface="+mn-cs"/>
              </a:rPr>
              <a:t>-la-Ville (</a:t>
            </a:r>
            <a:r>
              <a:rPr lang="fr-FR" sz="1200" b="1" i="0" u="none" strike="noStrike" kern="1200" dirty="0" smtClean="0">
                <a:solidFill>
                  <a:schemeClr val="tx1"/>
                </a:solidFill>
                <a:effectLst/>
                <a:latin typeface="Arial" charset="0"/>
                <a:ea typeface="ＭＳ Ｐゴシック" charset="0"/>
                <a:cs typeface="+mn-cs"/>
              </a:rPr>
              <a:t>La </a:t>
            </a:r>
            <a:r>
              <a:rPr lang="fr-FR" sz="1200" b="1" i="0" u="none" strike="noStrike" kern="1200" dirty="0" err="1" smtClean="0">
                <a:solidFill>
                  <a:schemeClr val="tx1"/>
                </a:solidFill>
                <a:effectLst/>
                <a:latin typeface="Arial" charset="0"/>
                <a:ea typeface="ＭＳ Ｐゴシック" charset="0"/>
                <a:cs typeface="+mn-cs"/>
              </a:rPr>
              <a:t>Gamacherie</a:t>
            </a:r>
            <a:r>
              <a:rPr lang="fr-FR" sz="1200" b="1" i="0" u="none" strike="noStrike" kern="1200" baseline="0" dirty="0" smtClean="0">
                <a:solidFill>
                  <a:schemeClr val="tx1"/>
                </a:solidFill>
                <a:effectLst/>
                <a:latin typeface="Arial" charset="0"/>
                <a:ea typeface="ＭＳ Ｐゴシック" charset="0"/>
                <a:cs typeface="+mn-cs"/>
              </a:rPr>
              <a:t>, Thiron</a:t>
            </a:r>
            <a:r>
              <a:rPr lang="fr-FR" sz="1200" b="0" i="0" u="none" strike="noStrike" kern="1200" baseline="0" dirty="0" smtClean="0">
                <a:solidFill>
                  <a:schemeClr val="tx1"/>
                </a:solidFill>
                <a:effectLst/>
                <a:latin typeface="Arial" charset="0"/>
                <a:ea typeface="ＭＳ Ｐゴシック" charset="0"/>
                <a:cs typeface="+mn-cs"/>
              </a:rPr>
              <a: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St-</a:t>
            </a:r>
            <a:r>
              <a:rPr lang="fr-FR" sz="1200" b="0" i="0" u="none" strike="noStrike" kern="1200" dirty="0" err="1" smtClean="0">
                <a:solidFill>
                  <a:schemeClr val="tx1"/>
                </a:solidFill>
                <a:effectLst/>
                <a:latin typeface="Arial" charset="0"/>
                <a:ea typeface="ＭＳ Ｐゴシック" charset="0"/>
                <a:cs typeface="+mn-cs"/>
              </a:rPr>
              <a:t>Illiers</a:t>
            </a:r>
            <a:r>
              <a:rPr lang="fr-FR" sz="1200" b="0" i="0" u="none" strike="noStrike" kern="1200" dirty="0" smtClean="0">
                <a:solidFill>
                  <a:schemeClr val="tx1"/>
                </a:solidFill>
                <a:effectLst/>
                <a:latin typeface="Arial" charset="0"/>
                <a:ea typeface="ＭＳ Ｐゴシック" charset="0"/>
                <a:cs typeface="+mn-cs"/>
              </a:rPr>
              <a:t>-le-Bois </a:t>
            </a:r>
            <a:r>
              <a:rPr lang="fr-FR" sz="1200" b="1" i="0" u="none" strike="noStrike" kern="1200" dirty="0" smtClean="0">
                <a:solidFill>
                  <a:schemeClr val="tx1"/>
                </a:solidFill>
                <a:effectLst/>
                <a:latin typeface="Arial" charset="0"/>
                <a:ea typeface="ＭＳ Ｐゴシック" charset="0"/>
                <a:cs typeface="+mn-cs"/>
              </a:rPr>
              <a:t>(Les Bossus)</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Lommoye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Villiers-en-</a:t>
            </a:r>
            <a:r>
              <a:rPr lang="fr-FR" sz="1200" b="0" i="0" u="none" strike="noStrike" kern="1200" dirty="0" err="1" smtClean="0">
                <a:solidFill>
                  <a:schemeClr val="tx1"/>
                </a:solidFill>
                <a:effectLst/>
                <a:latin typeface="Arial" charset="0"/>
                <a:ea typeface="ＭＳ Ｐゴシック" charset="0"/>
                <a:cs typeface="+mn-cs"/>
              </a:rPr>
              <a:t>Désoeuvre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Cravent</a:t>
            </a:r>
            <a:r>
              <a:rPr lang="fr-FR" sz="1200" b="1" i="0" u="none" strike="noStrike" kern="1200" dirty="0" smtClean="0">
                <a:solidFill>
                  <a:schemeClr val="tx1"/>
                </a:solidFill>
                <a:effectLst/>
                <a:latin typeface="Arial" charset="0"/>
                <a:ea typeface="ＭＳ Ｐゴシック" charset="0"/>
                <a:cs typeface="+mn-cs"/>
              </a:rPr>
              <a:t> (Le Val-Comtat)</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Villégats</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Chaignes</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Breuilpont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Aigleville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Hécourt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Gadencourt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Fains</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St-Aquilin-de-</a:t>
            </a:r>
            <a:r>
              <a:rPr lang="fr-FR" sz="1200" b="0" i="0" u="none" strike="noStrike" kern="1200" dirty="0" err="1" smtClean="0">
                <a:solidFill>
                  <a:schemeClr val="tx1"/>
                </a:solidFill>
                <a:effectLst/>
                <a:latin typeface="Arial" charset="0"/>
                <a:ea typeface="ＭＳ Ｐゴシック" charset="0"/>
                <a:cs typeface="+mn-cs"/>
              </a:rPr>
              <a:t>Pacy</a:t>
            </a:r>
            <a:endParaRPr lang="fr-FR" sz="1200" b="0" i="0" u="none" strike="noStrike" kern="1200" dirty="0" smtClean="0">
              <a:solidFill>
                <a:schemeClr val="tx1"/>
              </a:solidFill>
              <a:effectLst/>
              <a:latin typeface="Arial" charset="0"/>
              <a:ea typeface="ＭＳ Ｐゴシック" charset="0"/>
              <a:cs typeface="+mn-cs"/>
            </a:endParaRPr>
          </a:p>
          <a:p>
            <a:pPr rtl="0" eaLnBrk="1" fontAlgn="auto" latinLnBrk="0" hangingPunct="1"/>
            <a:r>
              <a:rPr lang="fr-FR" sz="1200" b="0" i="0" u="none" strike="noStrike" kern="1200" dirty="0" smtClean="0">
                <a:solidFill>
                  <a:schemeClr val="tx1"/>
                </a:solidFill>
                <a:effectLst/>
                <a:latin typeface="Arial" charset="0"/>
                <a:ea typeface="ＭＳ Ｐゴシック" charset="0"/>
                <a:cs typeface="+mn-cs"/>
              </a:rPr>
              <a:t>Le Plessis-Hébert</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Caillouet-Orgeville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endParaRPr lang="fr-FR" sz="1200" b="0" i="0" u="none" strike="noStrike" kern="1200" dirty="0" smtClean="0">
              <a:solidFill>
                <a:schemeClr val="tx1"/>
              </a:solidFill>
              <a:effectLst/>
              <a:latin typeface="Arial" charset="0"/>
              <a:ea typeface="ＭＳ Ｐゴシック" charset="0"/>
              <a:cs typeface="+mn-cs"/>
            </a:endParaRPr>
          </a:p>
          <a:p>
            <a:pPr marL="0" indent="0">
              <a:buFontTx/>
              <a:buNone/>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36</a:t>
            </a:fld>
            <a:endParaRPr lang="fr-FR"/>
          </a:p>
        </p:txBody>
      </p:sp>
    </p:spTree>
    <p:extLst>
      <p:ext uri="{BB962C8B-B14F-4D97-AF65-F5344CB8AC3E}">
        <p14:creationId xmlns:p14="http://schemas.microsoft.com/office/powerpoint/2010/main" val="26518491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Zone </a:t>
            </a:r>
            <a:r>
              <a:rPr lang="fr-FR" dirty="0" err="1" smtClean="0"/>
              <a:t>Natura</a:t>
            </a:r>
            <a:r>
              <a:rPr lang="fr-FR" baseline="0" dirty="0" smtClean="0"/>
              <a:t> 2000 : forêt de Rosny</a:t>
            </a:r>
          </a:p>
          <a:p>
            <a:r>
              <a:rPr lang="fr-FR" baseline="0" dirty="0" smtClean="0"/>
              <a:t>Captage AEP : </a:t>
            </a:r>
            <a:r>
              <a:rPr lang="fr-FR" baseline="0" dirty="0" err="1" smtClean="0"/>
              <a:t>Buchelay</a:t>
            </a:r>
            <a:endParaRPr lang="fr-FR" baseline="0" dirty="0" smtClean="0"/>
          </a:p>
          <a:p>
            <a:r>
              <a:rPr lang="fr-FR" baseline="0" dirty="0" smtClean="0"/>
              <a:t>Passage de part et d’autre des bâtis : la Villeneuve-en-</a:t>
            </a:r>
            <a:r>
              <a:rPr lang="fr-FR" baseline="0" dirty="0" err="1" smtClean="0"/>
              <a:t>Chevrie</a:t>
            </a:r>
            <a:r>
              <a:rPr lang="fr-FR" baseline="0" dirty="0" smtClean="0"/>
              <a:t>, </a:t>
            </a:r>
            <a:r>
              <a:rPr lang="fr-FR" baseline="0" dirty="0" err="1" smtClean="0"/>
              <a:t>Chauffour</a:t>
            </a:r>
            <a:r>
              <a:rPr lang="fr-FR" baseline="0" dirty="0" smtClean="0"/>
              <a:t>-les-</a:t>
            </a:r>
            <a:r>
              <a:rPr lang="fr-FR" baseline="0" dirty="0" err="1" smtClean="0"/>
              <a:t>Bonnières</a:t>
            </a:r>
            <a:r>
              <a:rPr lang="fr-FR" baseline="0" dirty="0" smtClean="0"/>
              <a:t>, </a:t>
            </a:r>
            <a:r>
              <a:rPr lang="fr-FR" baseline="0" dirty="0" err="1" smtClean="0"/>
              <a:t>Chaignolles</a:t>
            </a:r>
            <a:endParaRPr lang="fr-FR"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smtClean="0"/>
              <a:t>Moindre enjeu : habitat (zone la moins urbanisée du secteur), moins de coteaux classés zones </a:t>
            </a:r>
            <a:r>
              <a:rPr lang="fr-FR" baseline="0" dirty="0" err="1" smtClean="0"/>
              <a:t>Natura</a:t>
            </a:r>
            <a:r>
              <a:rPr lang="fr-FR" baseline="0" dirty="0" smtClean="0"/>
              <a:t> 2000 des deux côtés, mais enjeu paysager des coteaux</a:t>
            </a:r>
            <a:endParaRPr lang="fr-FR" dirty="0" smtClean="0"/>
          </a:p>
          <a:p>
            <a:r>
              <a:rPr lang="fr-FR" baseline="0" dirty="0" smtClean="0"/>
              <a:t>Village évite : Plessis-Hébert</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37</a:t>
            </a:fld>
            <a:endParaRPr lang="fr-FR"/>
          </a:p>
        </p:txBody>
      </p:sp>
    </p:spTree>
    <p:extLst>
      <p:ext uri="{BB962C8B-B14F-4D97-AF65-F5344CB8AC3E}">
        <p14:creationId xmlns:p14="http://schemas.microsoft.com/office/powerpoint/2010/main" val="5609816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r>
              <a:rPr lang="fr-FR" dirty="0" smtClean="0"/>
              <a:t>Captages AEP prioritaires</a:t>
            </a:r>
            <a:r>
              <a:rPr lang="fr-FR" baseline="0" dirty="0" smtClean="0"/>
              <a:t> et non prioritaires Buchelay -&gt; champ captant de Buchelay</a:t>
            </a:r>
          </a:p>
          <a:p>
            <a:pPr marL="171450" indent="-171450">
              <a:buFontTx/>
              <a:buChar char="-"/>
            </a:pPr>
            <a:r>
              <a:rPr lang="fr-FR" baseline="0" dirty="0" smtClean="0"/>
              <a:t>Bâti dense: Rosny, Mantes, Jouy-</a:t>
            </a:r>
            <a:r>
              <a:rPr lang="fr-FR" baseline="0" dirty="0" err="1" smtClean="0"/>
              <a:t>Mauvoisin</a:t>
            </a:r>
            <a:endParaRPr lang="fr-FR" dirty="0" smtClean="0"/>
          </a:p>
          <a:p>
            <a:pPr marL="171450" indent="-171450">
              <a:buFontTx/>
              <a:buChar char="-"/>
            </a:pPr>
            <a:r>
              <a:rPr lang="fr-FR" dirty="0" smtClean="0"/>
              <a:t>Grand réservoir</a:t>
            </a:r>
            <a:r>
              <a:rPr lang="fr-FR" baseline="0" dirty="0" smtClean="0"/>
              <a:t> de biodiversité sur les communes de </a:t>
            </a:r>
            <a:r>
              <a:rPr lang="fr-FR" baseline="0" dirty="0" err="1" smtClean="0"/>
              <a:t>Neauphlettes</a:t>
            </a:r>
            <a:r>
              <a:rPr lang="fr-FR" baseline="0" dirty="0" smtClean="0"/>
              <a:t>, </a:t>
            </a:r>
            <a:r>
              <a:rPr lang="fr-FR" baseline="0" dirty="0" err="1" smtClean="0"/>
              <a:t>Ménerville</a:t>
            </a:r>
            <a:r>
              <a:rPr lang="fr-FR" baseline="0" dirty="0" smtClean="0"/>
              <a:t> et </a:t>
            </a:r>
            <a:r>
              <a:rPr lang="fr-FR" baseline="0" dirty="0" err="1" smtClean="0"/>
              <a:t>Perdreauville</a:t>
            </a:r>
            <a:endParaRPr lang="fr-FR" baseline="0" dirty="0" smtClean="0"/>
          </a:p>
          <a:p>
            <a:pPr marL="171450" indent="-171450">
              <a:buFontTx/>
              <a:buChar char="-"/>
            </a:pPr>
            <a:r>
              <a:rPr lang="fr-FR" baseline="0" dirty="0" smtClean="0"/>
              <a:t>Captage AEP </a:t>
            </a:r>
            <a:r>
              <a:rPr lang="fr-FR" baseline="0" dirty="0" err="1" smtClean="0"/>
              <a:t>Ménerville</a:t>
            </a:r>
            <a:r>
              <a:rPr lang="fr-FR" baseline="0" dirty="0" smtClean="0"/>
              <a:t> (</a:t>
            </a:r>
            <a:r>
              <a:rPr lang="fr-FR" baseline="0" dirty="0" err="1" smtClean="0"/>
              <a:t>yvelines</a:t>
            </a:r>
            <a:r>
              <a:rPr lang="fr-FR" baseline="0" dirty="0" smtClean="0"/>
              <a:t>)</a:t>
            </a:r>
          </a:p>
          <a:p>
            <a:pPr marL="171450" indent="-171450">
              <a:buFontTx/>
              <a:buChar char="-"/>
            </a:pPr>
            <a:r>
              <a:rPr lang="fr-FR" baseline="0" dirty="0" smtClean="0"/>
              <a:t>Captage AEP Les Grands Prés (</a:t>
            </a:r>
            <a:r>
              <a:rPr lang="fr-FR" baseline="0" dirty="0" err="1" smtClean="0"/>
              <a:t>eure</a:t>
            </a:r>
            <a:r>
              <a:rPr lang="fr-FR" baseline="0" dirty="0" smtClean="0"/>
              <a:t>)</a:t>
            </a:r>
          </a:p>
          <a:p>
            <a:pPr marL="171450" indent="-171450">
              <a:buFontTx/>
              <a:buChar char="-"/>
            </a:pPr>
            <a:endParaRPr lang="fr-FR" baseline="0" dirty="0" smtClean="0"/>
          </a:p>
          <a:p>
            <a:pPr marL="171450" indent="-171450">
              <a:buFontTx/>
              <a:buChar char="-"/>
            </a:pPr>
            <a:r>
              <a:rPr lang="fr-FR" u="sng" dirty="0" smtClean="0"/>
              <a:t>Listes des communes concernées (en gras les tâches</a:t>
            </a:r>
            <a:r>
              <a:rPr lang="fr-FR" u="sng" baseline="0" dirty="0" smtClean="0"/>
              <a:t> urbaines apparentes sur la carte)</a:t>
            </a:r>
            <a:r>
              <a:rPr lang="fr-FR" u="sng" dirty="0" smtClean="0"/>
              <a:t>:</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Mantes-La-Jolie</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Buchelay</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Rosny / Seine</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Jouy-</a:t>
            </a:r>
            <a:r>
              <a:rPr lang="fr-FR" sz="1200" b="0" i="0" u="none" strike="noStrike" kern="1200" dirty="0" err="1" smtClean="0">
                <a:solidFill>
                  <a:schemeClr val="tx1"/>
                </a:solidFill>
                <a:effectLst/>
                <a:latin typeface="Arial" charset="0"/>
                <a:ea typeface="ＭＳ Ｐゴシック" charset="0"/>
                <a:cs typeface="+mn-cs"/>
              </a:rPr>
              <a:t>Mauvoisin</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Fontenay-</a:t>
            </a:r>
            <a:r>
              <a:rPr lang="fr-FR" sz="1200" b="0" i="0" u="none" strike="noStrike" kern="1200" dirty="0" err="1" smtClean="0">
                <a:solidFill>
                  <a:schemeClr val="tx1"/>
                </a:solidFill>
                <a:effectLst/>
                <a:latin typeface="Arial" charset="0"/>
                <a:ea typeface="ＭＳ Ｐゴシック" charset="0"/>
                <a:cs typeface="+mn-cs"/>
              </a:rPr>
              <a:t>Mauvoisin</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Perdreauville</a:t>
            </a:r>
            <a:r>
              <a:rPr lang="fr-FR" sz="1200" b="1" i="0" u="none" strike="noStrike" kern="1200" dirty="0" smtClean="0">
                <a:solidFill>
                  <a:schemeClr val="tx1"/>
                </a:solidFill>
                <a:effectLst/>
                <a:latin typeface="Arial" charset="0"/>
                <a:ea typeface="ＭＳ Ｐゴシック" charset="0"/>
                <a:cs typeface="+mn-cs"/>
              </a:rPr>
              <a:t> (le</a:t>
            </a:r>
            <a:r>
              <a:rPr lang="fr-FR" sz="1200" b="1" i="0" u="none" strike="noStrike" kern="1200" baseline="0" dirty="0" smtClean="0">
                <a:solidFill>
                  <a:schemeClr val="tx1"/>
                </a:solidFill>
                <a:effectLst/>
                <a:latin typeface="Arial" charset="0"/>
                <a:ea typeface="ＭＳ Ｐゴシック" charset="0"/>
                <a:cs typeface="+mn-cs"/>
              </a:rPr>
              <a:t> Petit </a:t>
            </a:r>
            <a:r>
              <a:rPr lang="fr-FR" sz="1200" b="1" i="0" u="none" strike="noStrike" kern="1200" baseline="0" dirty="0" err="1" smtClean="0">
                <a:solidFill>
                  <a:schemeClr val="tx1"/>
                </a:solidFill>
                <a:effectLst/>
                <a:latin typeface="Arial" charset="0"/>
                <a:ea typeface="ＭＳ Ｐゴシック" charset="0"/>
                <a:cs typeface="+mn-cs"/>
              </a:rPr>
              <a:t>Perdreauville</a:t>
            </a:r>
            <a:r>
              <a:rPr lang="fr-FR" sz="1200" b="1" i="0" u="none" strike="noStrike" kern="1200" baseline="0" dirty="0" smtClean="0">
                <a:solidFill>
                  <a:schemeClr val="tx1"/>
                </a:solidFill>
                <a:effectLst/>
                <a:latin typeface="Arial" charset="0"/>
                <a:ea typeface="ＭＳ Ｐゴシック" charset="0"/>
                <a:cs typeface="+mn-cs"/>
              </a:rPr>
              <a:t>)</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Boissy-Mauvoisin</a:t>
            </a:r>
            <a:r>
              <a:rPr lang="fr-FR" sz="1200" b="1" i="0" u="none" strike="noStrike" kern="1200" dirty="0" smtClean="0">
                <a:solidFill>
                  <a:schemeClr val="tx1"/>
                </a:solidFill>
                <a:effectLst/>
                <a:latin typeface="Arial" charset="0"/>
                <a:ea typeface="ＭＳ Ｐゴシック" charset="0"/>
                <a:cs typeface="+mn-cs"/>
              </a:rPr>
              <a:t> (</a:t>
            </a:r>
            <a:r>
              <a:rPr lang="fr-FR" sz="1200" b="1" i="0" u="none" strike="noStrike" kern="1200" dirty="0" err="1" smtClean="0">
                <a:solidFill>
                  <a:schemeClr val="tx1"/>
                </a:solidFill>
                <a:effectLst/>
                <a:latin typeface="Arial" charset="0"/>
                <a:ea typeface="ＭＳ Ｐゴシック" charset="0"/>
                <a:cs typeface="+mn-cs"/>
              </a:rPr>
              <a:t>Bléry</a:t>
            </a:r>
            <a:r>
              <a:rPr lang="fr-FR" sz="1200" b="1" i="0" u="none" strike="noStrike" kern="1200" dirty="0" smtClean="0">
                <a:solidFill>
                  <a:schemeClr val="tx1"/>
                </a:solidFill>
                <a:effectLst/>
                <a:latin typeface="Arial" charset="0"/>
                <a:ea typeface="ＭＳ Ｐゴシック" charset="0"/>
                <a:cs typeface="+mn-cs"/>
              </a:rPr>
              <a:t>, la Vallée de la Taupe)</a:t>
            </a: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Ménerville</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Le Tertre-St-Denis</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Neauphlette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Bréval</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St-</a:t>
            </a:r>
            <a:r>
              <a:rPr lang="fr-FR" sz="1200" b="0" i="0" u="none" strike="noStrike" kern="1200" dirty="0" err="1" smtClean="0">
                <a:solidFill>
                  <a:schemeClr val="tx1"/>
                </a:solidFill>
                <a:effectLst/>
                <a:latin typeface="Arial" charset="0"/>
                <a:ea typeface="ＭＳ Ｐゴシック" charset="0"/>
                <a:cs typeface="+mn-cs"/>
              </a:rPr>
              <a:t>Illiers</a:t>
            </a:r>
            <a:r>
              <a:rPr lang="fr-FR" sz="1200" b="0" i="0" u="none" strike="noStrike" kern="1200" dirty="0" smtClean="0">
                <a:solidFill>
                  <a:schemeClr val="tx1"/>
                </a:solidFill>
                <a:effectLst/>
                <a:latin typeface="Arial" charset="0"/>
                <a:ea typeface="ＭＳ Ｐゴシック" charset="0"/>
                <a:cs typeface="+mn-cs"/>
              </a:rPr>
              <a:t>-la-Ville (</a:t>
            </a:r>
            <a:r>
              <a:rPr lang="fr-FR" sz="1200" b="1" i="0" u="none" strike="noStrike" kern="1200" dirty="0" smtClean="0">
                <a:solidFill>
                  <a:schemeClr val="tx1"/>
                </a:solidFill>
                <a:effectLst/>
                <a:latin typeface="Arial" charset="0"/>
                <a:ea typeface="ＭＳ Ｐゴシック" charset="0"/>
                <a:cs typeface="+mn-cs"/>
              </a:rPr>
              <a:t>La </a:t>
            </a:r>
            <a:r>
              <a:rPr lang="fr-FR" sz="1200" b="1" i="0" u="none" strike="noStrike" kern="1200" dirty="0" err="1" smtClean="0">
                <a:solidFill>
                  <a:schemeClr val="tx1"/>
                </a:solidFill>
                <a:effectLst/>
                <a:latin typeface="Arial" charset="0"/>
                <a:ea typeface="ＭＳ Ｐゴシック" charset="0"/>
                <a:cs typeface="+mn-cs"/>
              </a:rPr>
              <a:t>Gamacherie</a:t>
            </a:r>
            <a:r>
              <a:rPr lang="fr-FR" sz="1200" b="1" i="0" u="none" strike="noStrike" kern="1200" baseline="0" dirty="0" smtClean="0">
                <a:solidFill>
                  <a:schemeClr val="tx1"/>
                </a:solidFill>
                <a:effectLst/>
                <a:latin typeface="Arial" charset="0"/>
                <a:ea typeface="ＭＳ Ｐゴシック" charset="0"/>
                <a:cs typeface="+mn-cs"/>
              </a:rPr>
              <a:t>, Thiron</a:t>
            </a:r>
            <a:r>
              <a:rPr lang="fr-FR" sz="1200" b="0" i="0" u="none" strike="noStrike" kern="1200" baseline="0" dirty="0" smtClean="0">
                <a:solidFill>
                  <a:schemeClr val="tx1"/>
                </a:solidFill>
                <a:effectLst/>
                <a:latin typeface="Arial" charset="0"/>
                <a:ea typeface="ＭＳ Ｐゴシック" charset="0"/>
                <a:cs typeface="+mn-cs"/>
              </a:rPr>
              <a:t>)</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St-</a:t>
            </a:r>
            <a:r>
              <a:rPr lang="fr-FR" sz="1200" b="0" i="0" u="none" strike="noStrike" kern="1200" dirty="0" err="1" smtClean="0">
                <a:solidFill>
                  <a:schemeClr val="tx1"/>
                </a:solidFill>
                <a:effectLst/>
                <a:latin typeface="Arial" charset="0"/>
                <a:ea typeface="ＭＳ Ｐゴシック" charset="0"/>
                <a:cs typeface="+mn-cs"/>
              </a:rPr>
              <a:t>Illiers</a:t>
            </a:r>
            <a:r>
              <a:rPr lang="fr-FR" sz="1200" b="0" i="0" u="none" strike="noStrike" kern="1200" dirty="0" smtClean="0">
                <a:solidFill>
                  <a:schemeClr val="tx1"/>
                </a:solidFill>
                <a:effectLst/>
                <a:latin typeface="Arial" charset="0"/>
                <a:ea typeface="ＭＳ Ｐゴシック" charset="0"/>
                <a:cs typeface="+mn-cs"/>
              </a:rPr>
              <a:t>-le-Bois </a:t>
            </a:r>
            <a:r>
              <a:rPr lang="fr-FR" sz="1200" b="1" i="0" u="none" strike="noStrike" kern="1200" dirty="0" smtClean="0">
                <a:solidFill>
                  <a:schemeClr val="tx1"/>
                </a:solidFill>
                <a:effectLst/>
                <a:latin typeface="Arial" charset="0"/>
                <a:ea typeface="ＭＳ Ｐゴシック" charset="0"/>
                <a:cs typeface="+mn-cs"/>
              </a:rPr>
              <a:t>(Les Bossus)</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Lommoye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Villiers-en-</a:t>
            </a:r>
            <a:r>
              <a:rPr lang="fr-FR" sz="1200" b="0" i="0" u="none" strike="noStrike" kern="1200" dirty="0" err="1" smtClean="0">
                <a:solidFill>
                  <a:schemeClr val="tx1"/>
                </a:solidFill>
                <a:effectLst/>
                <a:latin typeface="Arial" charset="0"/>
                <a:ea typeface="ＭＳ Ｐゴシック" charset="0"/>
                <a:cs typeface="+mn-cs"/>
              </a:rPr>
              <a:t>Désoeuvre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Cravent</a:t>
            </a:r>
            <a:r>
              <a:rPr lang="fr-FR" sz="1200" b="0" i="0" u="none" strike="noStrike" kern="1200" dirty="0" smtClean="0">
                <a:solidFill>
                  <a:schemeClr val="tx1"/>
                </a:solidFill>
                <a:effectLst/>
                <a:latin typeface="Arial" charset="0"/>
                <a:ea typeface="ＭＳ Ｐゴシック" charset="0"/>
                <a:cs typeface="+mn-cs"/>
              </a:rPr>
              <a:t> </a:t>
            </a:r>
            <a:r>
              <a:rPr lang="fr-FR" sz="1200" b="1" i="0" u="none" strike="noStrike" kern="1200" dirty="0" smtClean="0">
                <a:solidFill>
                  <a:schemeClr val="tx1"/>
                </a:solidFill>
                <a:effectLst/>
                <a:latin typeface="Arial" charset="0"/>
                <a:ea typeface="ＭＳ Ｐゴシック" charset="0"/>
                <a:cs typeface="+mn-cs"/>
              </a:rPr>
              <a:t>(Le Val-Comtat)</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Chaufour-lès-Bon.</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Villegats</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Chaignes</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Breuilpont</a:t>
            </a:r>
            <a:r>
              <a:rPr lang="fr-FR" sz="1200" b="1" i="0" u="none" strike="noStrike" kern="1200" dirty="0" smtClean="0">
                <a:solidFill>
                  <a:schemeClr val="tx1"/>
                </a:solidFill>
                <a:effectLst/>
                <a:latin typeface="Arial" charset="0"/>
                <a:ea typeface="ＭＳ Ｐゴシック" charset="0"/>
                <a:cs typeface="+mn-cs"/>
              </a:rPr>
              <a:t> (Saint-Chéron)</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Aigleville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Pacy-sur-Eure</a:t>
            </a: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Hécourt</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Gadencourt</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Fains</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St-Aquilin-de-</a:t>
            </a:r>
            <a:r>
              <a:rPr lang="fr-FR" sz="1200" b="0" i="0" u="none" strike="noStrike" kern="1200" dirty="0" err="1" smtClean="0">
                <a:solidFill>
                  <a:schemeClr val="tx1"/>
                </a:solidFill>
                <a:effectLst/>
                <a:latin typeface="Arial" charset="0"/>
                <a:ea typeface="ＭＳ Ｐゴシック" charset="0"/>
                <a:cs typeface="+mn-cs"/>
              </a:rPr>
              <a:t>Pacy</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Mérey</a:t>
            </a:r>
            <a:endParaRPr lang="fr-FR" sz="1200" b="0" i="0" u="none" strike="noStrike" kern="1200" dirty="0" smtClean="0">
              <a:solidFill>
                <a:schemeClr val="tx1"/>
              </a:solidFill>
              <a:effectLst/>
              <a:latin typeface="Arial" charset="0"/>
              <a:ea typeface="ＭＳ Ｐゴシック" charset="0"/>
              <a:cs typeface="+mn-cs"/>
            </a:endParaRPr>
          </a:p>
          <a:p>
            <a:pPr rtl="0" eaLnBrk="1" fontAlgn="auto" latinLnBrk="0" hangingPunct="1"/>
            <a:r>
              <a:rPr lang="fr-FR" sz="1200" b="1" i="0" u="none" strike="noStrike" kern="1200" dirty="0" smtClean="0">
                <a:solidFill>
                  <a:schemeClr val="tx1"/>
                </a:solidFill>
                <a:effectLst/>
                <a:latin typeface="Arial" charset="0"/>
                <a:ea typeface="ＭＳ Ｐゴシック" charset="0"/>
                <a:cs typeface="+mn-cs"/>
              </a:rPr>
              <a:t>Le Plessis-Hébert</a:t>
            </a: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Caillouet-Orgeville</a:t>
            </a:r>
            <a:endParaRPr lang="fr-FR" sz="1200" b="1" i="0" u="none" strike="noStrike" kern="1200" dirty="0" smtClean="0">
              <a:solidFill>
                <a:schemeClr val="tx1"/>
              </a:solidFill>
              <a:effectLst/>
              <a:latin typeface="Arial" charset="0"/>
              <a:ea typeface="ＭＳ Ｐゴシック" charset="0"/>
              <a:cs typeface="+mn-cs"/>
            </a:endParaRPr>
          </a:p>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38</a:t>
            </a:fld>
            <a:endParaRPr lang="fr-FR"/>
          </a:p>
        </p:txBody>
      </p:sp>
    </p:spTree>
    <p:extLst>
      <p:ext uri="{BB962C8B-B14F-4D97-AF65-F5344CB8AC3E}">
        <p14:creationId xmlns:p14="http://schemas.microsoft.com/office/powerpoint/2010/main" val="138306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39</a:t>
            </a:fld>
            <a:endParaRPr lang="fr-FR"/>
          </a:p>
        </p:txBody>
      </p:sp>
    </p:spTree>
    <p:extLst>
      <p:ext uri="{BB962C8B-B14F-4D97-AF65-F5344CB8AC3E}">
        <p14:creationId xmlns:p14="http://schemas.microsoft.com/office/powerpoint/2010/main" val="9333830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40</a:t>
            </a:fld>
            <a:endParaRPr lang="fr-FR"/>
          </a:p>
        </p:txBody>
      </p:sp>
    </p:spTree>
    <p:extLst>
      <p:ext uri="{BB962C8B-B14F-4D97-AF65-F5344CB8AC3E}">
        <p14:creationId xmlns:p14="http://schemas.microsoft.com/office/powerpoint/2010/main" val="13125005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41</a:t>
            </a:fld>
            <a:endParaRPr lang="fr-FR"/>
          </a:p>
        </p:txBody>
      </p:sp>
    </p:spTree>
    <p:extLst>
      <p:ext uri="{BB962C8B-B14F-4D97-AF65-F5344CB8AC3E}">
        <p14:creationId xmlns:p14="http://schemas.microsoft.com/office/powerpoint/2010/main" val="8133939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42</a:t>
            </a:fld>
            <a:endParaRPr lang="fr-FR"/>
          </a:p>
        </p:txBody>
      </p:sp>
    </p:spTree>
    <p:extLst>
      <p:ext uri="{BB962C8B-B14F-4D97-AF65-F5344CB8AC3E}">
        <p14:creationId xmlns:p14="http://schemas.microsoft.com/office/powerpoint/2010/main" val="38872936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43</a:t>
            </a:fld>
            <a:endParaRPr lang="fr-FR"/>
          </a:p>
        </p:txBody>
      </p:sp>
    </p:spTree>
    <p:extLst>
      <p:ext uri="{BB962C8B-B14F-4D97-AF65-F5344CB8AC3E}">
        <p14:creationId xmlns:p14="http://schemas.microsoft.com/office/powerpoint/2010/main" val="21336366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44</a:t>
            </a:fld>
            <a:endParaRPr lang="fr-FR"/>
          </a:p>
        </p:txBody>
      </p:sp>
    </p:spTree>
    <p:extLst>
      <p:ext uri="{BB962C8B-B14F-4D97-AF65-F5344CB8AC3E}">
        <p14:creationId xmlns:p14="http://schemas.microsoft.com/office/powerpoint/2010/main" val="9102954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Cierrey</a:t>
            </a:r>
            <a:r>
              <a:rPr lang="fr-FR" dirty="0" smtClean="0"/>
              <a:t>, Vieil Evreux, </a:t>
            </a:r>
            <a:r>
              <a:rPr lang="fr-FR" dirty="0" err="1" smtClean="0"/>
              <a:t>Caillouët</a:t>
            </a:r>
            <a:r>
              <a:rPr lang="fr-FR" dirty="0" smtClean="0"/>
              <a:t> </a:t>
            </a:r>
            <a:r>
              <a:rPr lang="fr-FR" dirty="0" err="1" smtClean="0"/>
              <a:t>orgeville</a:t>
            </a:r>
            <a:r>
              <a:rPr lang="fr-FR" dirty="0" smtClean="0"/>
              <a:t>, St Aubin du vieil</a:t>
            </a:r>
            <a:r>
              <a:rPr lang="fr-FR" baseline="0" dirty="0" smtClean="0"/>
              <a:t> Evreux.</a:t>
            </a:r>
          </a:p>
          <a:p>
            <a:r>
              <a:rPr lang="fr-FR" baseline="0" dirty="0" smtClean="0"/>
              <a:t>Evité: Le Val David, </a:t>
            </a:r>
            <a:r>
              <a:rPr lang="fr-FR" baseline="0" dirty="0" err="1" smtClean="0"/>
              <a:t>Miserey</a:t>
            </a:r>
            <a:r>
              <a:rPr lang="fr-FR" baseline="0" dirty="0" smtClean="0"/>
              <a:t>, Rochefort</a:t>
            </a:r>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45</a:t>
            </a:fld>
            <a:endParaRPr lang="fr-FR"/>
          </a:p>
        </p:txBody>
      </p:sp>
    </p:spTree>
    <p:extLst>
      <p:ext uri="{BB962C8B-B14F-4D97-AF65-F5344CB8AC3E}">
        <p14:creationId xmlns:p14="http://schemas.microsoft.com/office/powerpoint/2010/main" val="9827922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r>
              <a:rPr lang="fr-FR" baseline="0" dirty="0" smtClean="0"/>
              <a:t>Réservoirs de biodiversité : Bois de Rouvres, bois de la Longue Haie, Bois de </a:t>
            </a:r>
            <a:r>
              <a:rPr lang="fr-FR" baseline="0" dirty="0" err="1" smtClean="0"/>
              <a:t>Cierrey</a:t>
            </a:r>
            <a:r>
              <a:rPr lang="fr-FR" baseline="0" dirty="0" smtClean="0"/>
              <a:t>, Bois de l’</a:t>
            </a:r>
            <a:r>
              <a:rPr lang="fr-FR" baseline="0" dirty="0" err="1" smtClean="0"/>
              <a:t>Epinguet</a:t>
            </a:r>
            <a:r>
              <a:rPr lang="fr-FR" baseline="0" dirty="0" smtClean="0"/>
              <a:t>, le Bois Clos</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fr-FR" u="sng" dirty="0" smtClean="0"/>
              <a:t>Listes des communes concernées (en gras les tâches</a:t>
            </a:r>
            <a:r>
              <a:rPr lang="fr-FR" u="sng" baseline="0" dirty="0" smtClean="0"/>
              <a:t> urbaines apparentes sur la carte)</a:t>
            </a:r>
            <a:r>
              <a:rPr lang="fr-FR" u="sng" dirty="0" smtClean="0"/>
              <a:t>:</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Vaux</a:t>
            </a:r>
            <a:r>
              <a:rPr lang="fr-FR" sz="1200" b="0" i="0" u="none" strike="noStrike" kern="1200" baseline="0" dirty="0" smtClean="0">
                <a:solidFill>
                  <a:schemeClr val="tx1"/>
                </a:solidFill>
                <a:effectLst/>
                <a:latin typeface="Arial" charset="0"/>
                <a:ea typeface="ＭＳ Ｐゴシック" charset="0"/>
                <a:cs typeface="+mn-cs"/>
              </a:rPr>
              <a:t>-sur-Eure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Caillouet-Orgeville</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Boncourt </a:t>
            </a:r>
            <a:r>
              <a:rPr lang="fr-FR" sz="1200" b="1" i="0" u="none" strike="noStrike" kern="1200" dirty="0" smtClean="0">
                <a:solidFill>
                  <a:schemeClr val="tx1"/>
                </a:solidFill>
                <a:effectLst/>
                <a:latin typeface="Arial" charset="0"/>
                <a:ea typeface="ＭＳ Ｐゴシック" charset="0"/>
                <a:cs typeface="+mn-cs"/>
              </a:rPr>
              <a:t>(</a:t>
            </a:r>
            <a:r>
              <a:rPr lang="fr-FR" sz="1200" b="1" i="0" u="none" strike="noStrike" kern="1200" dirty="0" err="1" smtClean="0">
                <a:solidFill>
                  <a:schemeClr val="tx1"/>
                </a:solidFill>
                <a:effectLst/>
                <a:latin typeface="Arial" charset="0"/>
                <a:ea typeface="ＭＳ Ｐゴシック" charset="0"/>
                <a:cs typeface="+mn-cs"/>
              </a:rPr>
              <a:t>Ruffey</a:t>
            </a:r>
            <a:r>
              <a:rPr lang="fr-FR" sz="1200" b="1" i="0" u="none" strike="noStrike" kern="1200" dirty="0" smtClean="0">
                <a:solidFill>
                  <a:schemeClr val="tx1"/>
                </a:solidFill>
                <a:effectLst/>
                <a:latin typeface="Arial" charset="0"/>
                <a:ea typeface="ＭＳ Ｐゴシック" charset="0"/>
                <a:cs typeface="+mn-cs"/>
              </a:rPr>
              <a:t>, La Roche)</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Le Cormier</a:t>
            </a: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Miserey</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1" i="0" u="none" strike="noStrike" kern="1200" dirty="0" err="1" smtClean="0">
                <a:solidFill>
                  <a:schemeClr val="tx1"/>
                </a:solidFill>
                <a:effectLst/>
                <a:latin typeface="Arial" charset="0"/>
                <a:ea typeface="ＭＳ Ｐゴシック" charset="0"/>
                <a:cs typeface="+mn-cs"/>
              </a:rPr>
              <a:t>Cierrey</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Le Val-David</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La Trinité</a:t>
            </a:r>
          </a:p>
          <a:p>
            <a:pPr rtl="0" eaLnBrk="1" fontAlgn="t" latinLnBrk="0" hangingPunct="1"/>
            <a:r>
              <a:rPr lang="fr-FR" sz="1200" b="1" i="0" u="none" strike="noStrike" kern="1200" dirty="0" smtClean="0">
                <a:solidFill>
                  <a:schemeClr val="tx1"/>
                </a:solidFill>
                <a:effectLst/>
                <a:latin typeface="Arial" charset="0"/>
                <a:ea typeface="ＭＳ Ｐゴシック" charset="0"/>
                <a:cs typeface="+mn-cs"/>
              </a:rPr>
              <a:t>Le</a:t>
            </a:r>
            <a:r>
              <a:rPr lang="fr-FR" sz="1200" b="1" i="0" u="none" strike="noStrike" kern="1200" baseline="0" dirty="0" smtClean="0">
                <a:solidFill>
                  <a:schemeClr val="tx1"/>
                </a:solidFill>
                <a:effectLst/>
                <a:latin typeface="Arial" charset="0"/>
                <a:ea typeface="ＭＳ Ｐゴシック" charset="0"/>
                <a:cs typeface="+mn-cs"/>
              </a:rPr>
              <a:t> Vieil-</a:t>
            </a:r>
            <a:r>
              <a:rPr lang="fr-FR" sz="1200" b="1" i="0" u="none" strike="noStrike" kern="1200" baseline="0" dirty="0" err="1" smtClean="0">
                <a:solidFill>
                  <a:schemeClr val="tx1"/>
                </a:solidFill>
                <a:effectLst/>
                <a:latin typeface="Arial" charset="0"/>
                <a:ea typeface="ＭＳ Ｐゴシック" charset="0"/>
                <a:cs typeface="+mn-cs"/>
              </a:rPr>
              <a:t>Evreux</a:t>
            </a:r>
            <a:r>
              <a:rPr lang="fr-FR" sz="1200" b="1" i="0" u="none" strike="noStrike" kern="1200" baseline="0" dirty="0" smtClean="0">
                <a:solidFill>
                  <a:schemeClr val="tx1"/>
                </a:solidFill>
                <a:effectLst/>
                <a:latin typeface="Arial" charset="0"/>
                <a:ea typeface="ＭＳ Ｐゴシック" charset="0"/>
                <a:cs typeface="+mn-cs"/>
              </a:rPr>
              <a:t> (St Aubin du Vieil </a:t>
            </a:r>
            <a:r>
              <a:rPr lang="fr-FR" sz="1200" b="1" i="0" u="none" strike="noStrike" kern="1200" baseline="0" dirty="0" err="1" smtClean="0">
                <a:solidFill>
                  <a:schemeClr val="tx1"/>
                </a:solidFill>
                <a:effectLst/>
                <a:latin typeface="Arial" charset="0"/>
                <a:ea typeface="ＭＳ Ｐゴシック" charset="0"/>
                <a:cs typeface="+mn-cs"/>
              </a:rPr>
              <a:t>Evreux</a:t>
            </a:r>
            <a:r>
              <a:rPr lang="fr-FR" sz="1200" b="1" i="0" u="none" strike="noStrike" kern="1200" baseline="0" dirty="0" smtClean="0">
                <a:solidFill>
                  <a:schemeClr val="tx1"/>
                </a:solidFill>
                <a:effectLst/>
                <a:latin typeface="Arial" charset="0"/>
                <a:ea typeface="ＭＳ Ｐゴシック" charset="0"/>
                <a:cs typeface="+mn-cs"/>
              </a:rPr>
              <a:t>)</a:t>
            </a:r>
            <a:endParaRPr lang="fr-FR" sz="1200" b="1"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Fauville</a:t>
            </a:r>
            <a:endParaRPr lang="fr-FR" sz="1200" b="0" i="0" u="none" strike="noStrike" kern="1200" dirty="0" smtClean="0">
              <a:solidFill>
                <a:schemeClr val="tx1"/>
              </a:solidFill>
              <a:effectLst/>
              <a:latin typeface="Arial" charset="0"/>
              <a:ea typeface="ＭＳ Ｐゴシック" charset="0"/>
              <a:cs typeface="+mn-cs"/>
            </a:endParaRPr>
          </a:p>
          <a:p>
            <a:pPr marL="0" indent="0">
              <a:buFontTx/>
              <a:buNone/>
            </a:pPr>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46</a:t>
            </a:fld>
            <a:endParaRPr lang="fr-FR"/>
          </a:p>
        </p:txBody>
      </p:sp>
    </p:spTree>
    <p:extLst>
      <p:ext uri="{BB962C8B-B14F-4D97-AF65-F5344CB8AC3E}">
        <p14:creationId xmlns:p14="http://schemas.microsoft.com/office/powerpoint/2010/main" val="3649861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47</a:t>
            </a:fld>
            <a:endParaRPr lang="fr-FR"/>
          </a:p>
        </p:txBody>
      </p:sp>
    </p:spTree>
    <p:extLst>
      <p:ext uri="{BB962C8B-B14F-4D97-AF65-F5344CB8AC3E}">
        <p14:creationId xmlns:p14="http://schemas.microsoft.com/office/powerpoint/2010/main" val="15235189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St Luc, </a:t>
            </a:r>
            <a:r>
              <a:rPr lang="fr-FR" dirty="0" err="1" smtClean="0"/>
              <a:t>Orgeville</a:t>
            </a:r>
            <a:r>
              <a:rPr lang="fr-FR" dirty="0" smtClean="0"/>
              <a:t>,</a:t>
            </a:r>
            <a:r>
              <a:rPr lang="fr-FR" baseline="0" dirty="0" smtClean="0"/>
              <a:t> </a:t>
            </a:r>
            <a:r>
              <a:rPr lang="fr-FR" baseline="0" dirty="0" err="1" smtClean="0"/>
              <a:t>Cracouville</a:t>
            </a:r>
            <a:endParaRPr lang="fr-FR" baseline="0" dirty="0" smtClean="0"/>
          </a:p>
          <a:p>
            <a:r>
              <a:rPr lang="fr-FR" baseline="0" dirty="0" smtClean="0"/>
              <a:t>Evité: Val Davis, La Trinité, la </a:t>
            </a:r>
            <a:r>
              <a:rPr lang="fr-FR" baseline="0" dirty="0" err="1" smtClean="0"/>
              <a:t>Houssaye</a:t>
            </a:r>
            <a:r>
              <a:rPr lang="fr-FR" baseline="0" dirty="0" smtClean="0"/>
              <a:t> du Cormier</a:t>
            </a:r>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48</a:t>
            </a:fld>
            <a:endParaRPr lang="fr-FR"/>
          </a:p>
        </p:txBody>
      </p:sp>
    </p:spTree>
    <p:extLst>
      <p:ext uri="{BB962C8B-B14F-4D97-AF65-F5344CB8AC3E}">
        <p14:creationId xmlns:p14="http://schemas.microsoft.com/office/powerpoint/2010/main" val="29347697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r>
              <a:rPr lang="fr-FR" dirty="0" smtClean="0"/>
              <a:t>Réservoir de biodiversité</a:t>
            </a:r>
            <a:r>
              <a:rPr lang="fr-FR" baseline="0" dirty="0" smtClean="0"/>
              <a:t> : Bois de la côte, Bois de </a:t>
            </a:r>
            <a:r>
              <a:rPr lang="fr-FR" baseline="0" dirty="0" err="1" smtClean="0"/>
              <a:t>Cierrey</a:t>
            </a:r>
            <a:r>
              <a:rPr lang="fr-FR" baseline="0" dirty="0" smtClean="0"/>
              <a:t>, Bois Marquet, Bois des Brosses</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fr-FR" u="sng" dirty="0" smtClean="0"/>
              <a:t>Listes des communes concernées (en gras les tâches</a:t>
            </a:r>
            <a:r>
              <a:rPr lang="fr-FR" u="sng" baseline="0" dirty="0" smtClean="0"/>
              <a:t> urbaines apparentes sur la carte)</a:t>
            </a:r>
            <a:r>
              <a:rPr lang="fr-FR" u="sng" dirty="0" smtClean="0"/>
              <a:t>:</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Caillouet-Orgeville</a:t>
            </a:r>
            <a:r>
              <a:rPr lang="fr-FR" sz="1200" b="0" i="0" u="none" strike="noStrike" kern="1200" dirty="0" smtClean="0">
                <a:solidFill>
                  <a:schemeClr val="tx1"/>
                </a:solidFill>
                <a:effectLst/>
                <a:latin typeface="Arial" charset="0"/>
                <a:ea typeface="ＭＳ Ｐゴシック" charset="0"/>
                <a:cs typeface="+mn-cs"/>
              </a:rPr>
              <a:t> (</a:t>
            </a:r>
            <a:r>
              <a:rPr lang="fr-FR" sz="1200" b="1" i="0" u="none" strike="noStrike" kern="1200" dirty="0" err="1" smtClean="0">
                <a:solidFill>
                  <a:schemeClr val="tx1"/>
                </a:solidFill>
                <a:effectLst/>
                <a:latin typeface="Arial" charset="0"/>
                <a:ea typeface="ＭＳ Ｐゴシック" charset="0"/>
                <a:cs typeface="+mn-cs"/>
              </a:rPr>
              <a:t>Orgeville</a:t>
            </a:r>
            <a:r>
              <a:rPr lang="fr-FR" sz="1200" b="0" i="0" u="none" strike="noStrike" kern="1200" dirty="0" smtClean="0">
                <a:solidFill>
                  <a:schemeClr val="tx1"/>
                </a:solidFill>
                <a:effectLst/>
                <a:latin typeface="Arial" charset="0"/>
                <a:ea typeface="ＭＳ Ｐゴシック" charset="0"/>
                <a:cs typeface="+mn-cs"/>
              </a:rPr>
              <a:t>)</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Le Cormier</a:t>
            </a:r>
          </a:p>
          <a:p>
            <a:pPr rtl="0" eaLnBrk="1" fontAlgn="t" latinLnBrk="0" hangingPunct="1"/>
            <a:r>
              <a:rPr lang="fr-FR" sz="1200" b="1" i="0" u="none" strike="noStrike" kern="1200" dirty="0" smtClean="0">
                <a:solidFill>
                  <a:schemeClr val="tx1"/>
                </a:solidFill>
                <a:effectLst/>
                <a:latin typeface="Arial" charset="0"/>
                <a:ea typeface="ＭＳ Ｐゴシック" charset="0"/>
                <a:cs typeface="+mn-cs"/>
              </a:rPr>
              <a:t>Le Val-David</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Garencières</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Saint-Luc</a:t>
            </a: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La Trinité</a:t>
            </a:r>
          </a:p>
          <a:p>
            <a:pPr rtl="0" eaLnBrk="1" fontAlgn="t" latinLnBrk="0" hangingPunct="1"/>
            <a:r>
              <a:rPr lang="fr-FR" sz="1200" b="0" i="0" u="none" strike="noStrike" kern="1200" dirty="0" err="1" smtClean="0">
                <a:solidFill>
                  <a:schemeClr val="tx1"/>
                </a:solidFill>
                <a:effectLst/>
                <a:latin typeface="Arial" charset="0"/>
                <a:ea typeface="ＭＳ Ｐゴシック" charset="0"/>
                <a:cs typeface="+mn-cs"/>
              </a:rPr>
              <a:t>Guichainville</a:t>
            </a:r>
            <a:endParaRPr lang="fr-FR" sz="1200" b="0" i="0" u="none" strike="noStrike" kern="1200" dirty="0" smtClean="0">
              <a:solidFill>
                <a:schemeClr val="tx1"/>
              </a:solidFill>
              <a:effectLst/>
              <a:latin typeface="Arial" charset="0"/>
              <a:ea typeface="ＭＳ Ｐゴシック" charset="0"/>
              <a:cs typeface="+mn-cs"/>
            </a:endParaRPr>
          </a:p>
          <a:p>
            <a:pPr rtl="0" eaLnBrk="1" fontAlgn="t" latinLnBrk="0" hangingPunct="1"/>
            <a:r>
              <a:rPr lang="fr-FR" sz="1200" b="0" i="0" u="none" strike="noStrike" kern="1200" dirty="0" smtClean="0">
                <a:solidFill>
                  <a:schemeClr val="tx1"/>
                </a:solidFill>
                <a:effectLst/>
                <a:latin typeface="Arial" charset="0"/>
                <a:ea typeface="ＭＳ Ｐゴシック" charset="0"/>
                <a:cs typeface="+mn-cs"/>
              </a:rPr>
              <a:t>Le</a:t>
            </a:r>
            <a:r>
              <a:rPr lang="fr-FR" sz="1200" b="0" i="0" u="none" strike="noStrike" kern="1200" baseline="0" dirty="0" smtClean="0">
                <a:solidFill>
                  <a:schemeClr val="tx1"/>
                </a:solidFill>
                <a:effectLst/>
                <a:latin typeface="Arial" charset="0"/>
                <a:ea typeface="ＭＳ Ｐゴシック" charset="0"/>
                <a:cs typeface="+mn-cs"/>
              </a:rPr>
              <a:t> Vieil-</a:t>
            </a:r>
            <a:r>
              <a:rPr lang="fr-FR" sz="1200" b="0" i="0" u="none" strike="noStrike" kern="1200" baseline="0" dirty="0" err="1" smtClean="0">
                <a:solidFill>
                  <a:schemeClr val="tx1"/>
                </a:solidFill>
                <a:effectLst/>
                <a:latin typeface="Arial" charset="0"/>
                <a:ea typeface="ＭＳ Ｐゴシック" charset="0"/>
                <a:cs typeface="+mn-cs"/>
              </a:rPr>
              <a:t>Evreux</a:t>
            </a:r>
            <a:r>
              <a:rPr lang="fr-FR" sz="1200" b="0" i="0" u="none" strike="noStrike" kern="1200" baseline="0" dirty="0" smtClean="0">
                <a:solidFill>
                  <a:schemeClr val="tx1"/>
                </a:solidFill>
                <a:effectLst/>
                <a:latin typeface="Arial" charset="0"/>
                <a:ea typeface="ＭＳ Ｐゴシック" charset="0"/>
                <a:cs typeface="+mn-cs"/>
              </a:rPr>
              <a:t> (</a:t>
            </a:r>
            <a:r>
              <a:rPr lang="fr-FR" sz="1200" b="1" i="0" u="none" strike="noStrike" kern="1200" baseline="0" dirty="0" err="1" smtClean="0">
                <a:solidFill>
                  <a:schemeClr val="tx1"/>
                </a:solidFill>
                <a:effectLst/>
                <a:latin typeface="Arial" charset="0"/>
                <a:ea typeface="ＭＳ Ｐゴシック" charset="0"/>
                <a:cs typeface="+mn-cs"/>
              </a:rPr>
              <a:t>Cracouville</a:t>
            </a:r>
            <a:r>
              <a:rPr lang="fr-FR" sz="1200" b="0" i="0" u="none" strike="noStrike" kern="1200" baseline="0" dirty="0" smtClean="0">
                <a:solidFill>
                  <a:schemeClr val="tx1"/>
                </a:solidFill>
                <a:effectLst/>
                <a:latin typeface="Arial" charset="0"/>
                <a:ea typeface="ＭＳ Ｐゴシック" charset="0"/>
                <a:cs typeface="+mn-cs"/>
              </a:rPr>
              <a:t>)</a:t>
            </a:r>
            <a:endParaRPr lang="fr-FR" sz="1200" b="0" i="0" u="none" strike="noStrike" kern="1200" dirty="0" smtClean="0">
              <a:solidFill>
                <a:schemeClr val="tx1"/>
              </a:solidFill>
              <a:effectLst/>
              <a:latin typeface="Arial" charset="0"/>
              <a:ea typeface="ＭＳ Ｐゴシック" charset="0"/>
              <a:cs typeface="+mn-cs"/>
            </a:endParaRPr>
          </a:p>
          <a:p>
            <a:pPr marL="0" indent="0">
              <a:buFontTx/>
              <a:buNone/>
            </a:pPr>
            <a:endParaRPr lang="fr-FR" baseline="0" dirty="0" smtClean="0"/>
          </a:p>
          <a:p>
            <a:pPr marL="0" indent="0">
              <a:buFontTx/>
              <a:buNone/>
            </a:pPr>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49</a:t>
            </a:fld>
            <a:endParaRPr lang="fr-FR"/>
          </a:p>
        </p:txBody>
      </p:sp>
    </p:spTree>
    <p:extLst>
      <p:ext uri="{BB962C8B-B14F-4D97-AF65-F5344CB8AC3E}">
        <p14:creationId xmlns:p14="http://schemas.microsoft.com/office/powerpoint/2010/main" val="13667734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52</a:t>
            </a:fld>
            <a:endParaRPr lang="fr-FR"/>
          </a:p>
        </p:txBody>
      </p:sp>
    </p:spTree>
    <p:extLst>
      <p:ext uri="{BB962C8B-B14F-4D97-AF65-F5344CB8AC3E}">
        <p14:creationId xmlns:p14="http://schemas.microsoft.com/office/powerpoint/2010/main" val="28239512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53</a:t>
            </a:fld>
            <a:endParaRPr lang="fr-FR"/>
          </a:p>
        </p:txBody>
      </p:sp>
    </p:spTree>
    <p:extLst>
      <p:ext uri="{BB962C8B-B14F-4D97-AF65-F5344CB8AC3E}">
        <p14:creationId xmlns:p14="http://schemas.microsoft.com/office/powerpoint/2010/main" val="40450994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54</a:t>
            </a:fld>
            <a:endParaRPr lang="fr-FR"/>
          </a:p>
        </p:txBody>
      </p:sp>
    </p:spTree>
    <p:extLst>
      <p:ext uri="{BB962C8B-B14F-4D97-AF65-F5344CB8AC3E}">
        <p14:creationId xmlns:p14="http://schemas.microsoft.com/office/powerpoint/2010/main" val="32096118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56</a:t>
            </a:fld>
            <a:endParaRPr lang="fr-FR"/>
          </a:p>
        </p:txBody>
      </p:sp>
    </p:spTree>
    <p:extLst>
      <p:ext uri="{BB962C8B-B14F-4D97-AF65-F5344CB8AC3E}">
        <p14:creationId xmlns:p14="http://schemas.microsoft.com/office/powerpoint/2010/main" val="20340527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9EE52B7-8E25-E441-975D-24C08D9B8C34}" type="slidenum">
              <a:rPr lang="fr-FR" smtClean="0"/>
              <a:pPr/>
              <a:t>57</a:t>
            </a:fld>
            <a:endParaRPr lang="fr-FR"/>
          </a:p>
        </p:txBody>
      </p:sp>
    </p:spTree>
    <p:extLst>
      <p:ext uri="{BB962C8B-B14F-4D97-AF65-F5344CB8AC3E}">
        <p14:creationId xmlns:p14="http://schemas.microsoft.com/office/powerpoint/2010/main" val="5991999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p:cNvSpPr>
            <a:spLocks noGrp="1" noRot="1" noChangeAspect="1" noTextEdit="1"/>
          </p:cNvSpPr>
          <p:nvPr>
            <p:ph type="sldImg"/>
          </p:nvPr>
        </p:nvSpPr>
        <p:spPr>
          <a:ln/>
        </p:spPr>
      </p:sp>
      <p:sp>
        <p:nvSpPr>
          <p:cNvPr id="6758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p>
        </p:txBody>
      </p:sp>
      <p:sp>
        <p:nvSpPr>
          <p:cNvPr id="6758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645B70DD-6FC1-4CDC-A4B7-87B0940151A7}" type="slidenum">
              <a:rPr lang="fr-FR" altLang="fr-FR" sz="1300">
                <a:solidFill>
                  <a:prstClr val="black"/>
                </a:solidFill>
              </a:rPr>
              <a:pPr/>
              <a:t>58</a:t>
            </a:fld>
            <a:endParaRPr lang="fr-FR" altLang="fr-FR" sz="1300">
              <a:solidFill>
                <a:prstClr val="black"/>
              </a:solidFill>
            </a:endParaRPr>
          </a:p>
        </p:txBody>
      </p:sp>
    </p:spTree>
    <p:extLst>
      <p:ext uri="{BB962C8B-B14F-4D97-AF65-F5344CB8AC3E}">
        <p14:creationId xmlns:p14="http://schemas.microsoft.com/office/powerpoint/2010/main" val="7602621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ce réservé de l'image des diapositives 1"/>
          <p:cNvSpPr>
            <a:spLocks noGrp="1" noRot="1" noChangeAspect="1" noTextEdit="1"/>
          </p:cNvSpPr>
          <p:nvPr>
            <p:ph type="sldImg"/>
          </p:nvPr>
        </p:nvSpPr>
        <p:spPr>
          <a:ln/>
        </p:spPr>
      </p:sp>
      <p:sp>
        <p:nvSpPr>
          <p:cNvPr id="6963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p>
        </p:txBody>
      </p:sp>
      <p:sp>
        <p:nvSpPr>
          <p:cNvPr id="6963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5961F77C-C334-4ADC-A2CC-F49DA1D89C66}" type="slidenum">
              <a:rPr lang="fr-FR" altLang="fr-FR" sz="1300">
                <a:solidFill>
                  <a:prstClr val="black"/>
                </a:solidFill>
              </a:rPr>
              <a:pPr/>
              <a:t>59</a:t>
            </a:fld>
            <a:endParaRPr lang="fr-FR" altLang="fr-FR" sz="1300">
              <a:solidFill>
                <a:prstClr val="black"/>
              </a:solidFill>
            </a:endParaRPr>
          </a:p>
        </p:txBody>
      </p:sp>
    </p:spTree>
    <p:extLst>
      <p:ext uri="{BB962C8B-B14F-4D97-AF65-F5344CB8AC3E}">
        <p14:creationId xmlns:p14="http://schemas.microsoft.com/office/powerpoint/2010/main" val="11478080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ce réservé de l'image des diapositives 1"/>
          <p:cNvSpPr>
            <a:spLocks noGrp="1" noRot="1" noChangeAspect="1" noTextEdit="1"/>
          </p:cNvSpPr>
          <p:nvPr>
            <p:ph type="sldImg"/>
          </p:nvPr>
        </p:nvSpPr>
        <p:spPr>
          <a:ln/>
        </p:spPr>
      </p:sp>
      <p:sp>
        <p:nvSpPr>
          <p:cNvPr id="7168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p>
        </p:txBody>
      </p:sp>
      <p:sp>
        <p:nvSpPr>
          <p:cNvPr id="7168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9D58E46D-8B90-4B61-A8D8-4F57534E71E1}" type="slidenum">
              <a:rPr lang="fr-FR" altLang="fr-FR" sz="1300">
                <a:solidFill>
                  <a:prstClr val="black"/>
                </a:solidFill>
              </a:rPr>
              <a:pPr/>
              <a:t>60</a:t>
            </a:fld>
            <a:endParaRPr lang="fr-FR" altLang="fr-FR" sz="1300">
              <a:solidFill>
                <a:prstClr val="black"/>
              </a:solidFill>
            </a:endParaRPr>
          </a:p>
        </p:txBody>
      </p:sp>
    </p:spTree>
    <p:extLst>
      <p:ext uri="{BB962C8B-B14F-4D97-AF65-F5344CB8AC3E}">
        <p14:creationId xmlns:p14="http://schemas.microsoft.com/office/powerpoint/2010/main" val="17297418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ce réservé de l'image des diapositives 1"/>
          <p:cNvSpPr>
            <a:spLocks noGrp="1" noRot="1" noChangeAspect="1" noTextEdit="1"/>
          </p:cNvSpPr>
          <p:nvPr>
            <p:ph type="sldImg"/>
          </p:nvPr>
        </p:nvSpPr>
        <p:spPr>
          <a:ln/>
        </p:spPr>
      </p:sp>
      <p:sp>
        <p:nvSpPr>
          <p:cNvPr id="7373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p>
        </p:txBody>
      </p:sp>
      <p:sp>
        <p:nvSpPr>
          <p:cNvPr id="7373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2089EA10-9A82-4F4F-98C9-573D8FAF988B}" type="slidenum">
              <a:rPr lang="fr-FR" altLang="fr-FR" sz="1300">
                <a:solidFill>
                  <a:prstClr val="black"/>
                </a:solidFill>
              </a:rPr>
              <a:pPr/>
              <a:t>61</a:t>
            </a:fld>
            <a:endParaRPr lang="fr-FR" altLang="fr-FR" sz="1300">
              <a:solidFill>
                <a:prstClr val="black"/>
              </a:solidFill>
            </a:endParaRPr>
          </a:p>
        </p:txBody>
      </p:sp>
    </p:spTree>
    <p:extLst>
      <p:ext uri="{BB962C8B-B14F-4D97-AF65-F5344CB8AC3E}">
        <p14:creationId xmlns:p14="http://schemas.microsoft.com/office/powerpoint/2010/main" val="25972355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ce réservé de l'image des diapositives 1"/>
          <p:cNvSpPr>
            <a:spLocks noGrp="1" noRot="1" noChangeAspect="1" noTextEdit="1"/>
          </p:cNvSpPr>
          <p:nvPr>
            <p:ph type="sldImg"/>
          </p:nvPr>
        </p:nvSpPr>
        <p:spPr>
          <a:xfrm>
            <a:off x="1165225" y="1239838"/>
            <a:ext cx="4467225" cy="3351212"/>
          </a:xfrm>
          <a:ln/>
        </p:spPr>
      </p:sp>
      <p:sp>
        <p:nvSpPr>
          <p:cNvPr id="7577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2813"/>
            <a:endParaRPr lang="fr-FR" altLang="fr-FR" smtClean="0"/>
          </a:p>
        </p:txBody>
      </p:sp>
      <p:sp>
        <p:nvSpPr>
          <p:cNvPr id="75780"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E09B1359-7958-416E-9DAB-15A54D77FE4C}" type="slidenum">
              <a:rPr lang="fr-FR" altLang="fr-FR" sz="1300">
                <a:solidFill>
                  <a:srgbClr val="000000"/>
                </a:solidFill>
              </a:rPr>
              <a:pPr/>
              <a:t>62</a:t>
            </a:fld>
            <a:endParaRPr lang="fr-FR" altLang="fr-FR" sz="1300">
              <a:solidFill>
                <a:srgbClr val="000000"/>
              </a:solidFill>
            </a:endParaRPr>
          </a:p>
        </p:txBody>
      </p:sp>
    </p:spTree>
    <p:extLst>
      <p:ext uri="{BB962C8B-B14F-4D97-AF65-F5344CB8AC3E}">
        <p14:creationId xmlns:p14="http://schemas.microsoft.com/office/powerpoint/2010/main" val="38632358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Espace réservé de l'image des diapositives 1"/>
          <p:cNvSpPr>
            <a:spLocks noGrp="1" noRot="1" noChangeAspect="1" noTextEdit="1"/>
          </p:cNvSpPr>
          <p:nvPr>
            <p:ph type="sldImg"/>
          </p:nvPr>
        </p:nvSpPr>
        <p:spPr>
          <a:xfrm>
            <a:off x="1165225" y="1239838"/>
            <a:ext cx="4467225" cy="3351212"/>
          </a:xfrm>
          <a:ln/>
        </p:spPr>
      </p:sp>
      <p:sp>
        <p:nvSpPr>
          <p:cNvPr id="7782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2813"/>
            <a:endParaRPr lang="fr-FR" altLang="fr-FR" smtClean="0"/>
          </a:p>
        </p:txBody>
      </p:sp>
      <p:sp>
        <p:nvSpPr>
          <p:cNvPr id="7782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7466C364-FC33-46FE-8491-21EF59640CAD}" type="slidenum">
              <a:rPr lang="fr-FR" altLang="fr-FR" sz="1300">
                <a:solidFill>
                  <a:srgbClr val="000000"/>
                </a:solidFill>
              </a:rPr>
              <a:pPr/>
              <a:t>63</a:t>
            </a:fld>
            <a:endParaRPr lang="fr-FR" altLang="fr-FR" sz="1300">
              <a:solidFill>
                <a:srgbClr val="000000"/>
              </a:solidFill>
            </a:endParaRPr>
          </a:p>
        </p:txBody>
      </p:sp>
    </p:spTree>
    <p:extLst>
      <p:ext uri="{BB962C8B-B14F-4D97-AF65-F5344CB8AC3E}">
        <p14:creationId xmlns:p14="http://schemas.microsoft.com/office/powerpoint/2010/main" val="3774821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a:ln/>
        </p:spPr>
      </p:sp>
      <p:sp>
        <p:nvSpPr>
          <p:cNvPr id="7987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p>
        </p:txBody>
      </p:sp>
      <p:sp>
        <p:nvSpPr>
          <p:cNvPr id="7987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86A4E208-0AB8-48FB-A7C6-4CBA8B71247B}" type="slidenum">
              <a:rPr lang="fr-FR" altLang="fr-FR" sz="1300">
                <a:solidFill>
                  <a:prstClr val="black"/>
                </a:solidFill>
              </a:rPr>
              <a:pPr/>
              <a:t>64</a:t>
            </a:fld>
            <a:endParaRPr lang="fr-FR" altLang="fr-FR" sz="1300">
              <a:solidFill>
                <a:prstClr val="black"/>
              </a:solidFill>
            </a:endParaRPr>
          </a:p>
        </p:txBody>
      </p:sp>
    </p:spTree>
    <p:extLst>
      <p:ext uri="{BB962C8B-B14F-4D97-AF65-F5344CB8AC3E}">
        <p14:creationId xmlns:p14="http://schemas.microsoft.com/office/powerpoint/2010/main" val="16898437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Espace réservé de l'image des diapositives 1"/>
          <p:cNvSpPr>
            <a:spLocks noGrp="1" noRot="1" noChangeAspect="1" noTextEdit="1"/>
          </p:cNvSpPr>
          <p:nvPr>
            <p:ph type="sldImg"/>
          </p:nvPr>
        </p:nvSpPr>
        <p:spPr>
          <a:xfrm>
            <a:off x="1165225" y="1239838"/>
            <a:ext cx="4467225" cy="3351212"/>
          </a:xfrm>
          <a:ln/>
        </p:spPr>
      </p:sp>
      <p:sp>
        <p:nvSpPr>
          <p:cNvPr id="8192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2813"/>
            <a:endParaRPr lang="fr-FR" altLang="fr-FR" smtClean="0"/>
          </a:p>
        </p:txBody>
      </p:sp>
      <p:sp>
        <p:nvSpPr>
          <p:cNvPr id="8192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C3FFB36A-4F38-417D-AF36-D2E6368AFA7F}" type="slidenum">
              <a:rPr lang="fr-FR" altLang="fr-FR" sz="1300">
                <a:solidFill>
                  <a:srgbClr val="000000"/>
                </a:solidFill>
              </a:rPr>
              <a:pPr/>
              <a:t>65</a:t>
            </a:fld>
            <a:endParaRPr lang="fr-FR" altLang="fr-FR" sz="1300">
              <a:solidFill>
                <a:srgbClr val="000000"/>
              </a:solidFill>
            </a:endParaRPr>
          </a:p>
        </p:txBody>
      </p:sp>
    </p:spTree>
    <p:extLst>
      <p:ext uri="{BB962C8B-B14F-4D97-AF65-F5344CB8AC3E}">
        <p14:creationId xmlns:p14="http://schemas.microsoft.com/office/powerpoint/2010/main" val="41836184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a:ln/>
        </p:spPr>
      </p:sp>
      <p:sp>
        <p:nvSpPr>
          <p:cNvPr id="8397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t>Régularité / pnctualité : trop précis  pour étape 1mesure-t-on la régularité - mesure l’arrivée d’un train à sa gare terminus (mesurée du lundi au vendredi et en heures de pointe)- ou la ponctualité - mesure le passage d’un train dans chacune des gares de son parcours pondéré par le nombre de voyageurs présents, tous les jours de la semaine ?</a:t>
            </a:r>
          </a:p>
          <a:p>
            <a:endParaRPr lang="fr-FR" altLang="fr-FR" smtClean="0"/>
          </a:p>
          <a:p>
            <a:r>
              <a:rPr lang="fr-FR" altLang="fr-FR" smtClean="0"/>
              <a:t>ce qui a été dit en atelier le 4/2 par SNCF : Principe de conception = Séparation des flux par la nouvelle ligne ; Augmentation de la capacité disponible ; Investissements aux goulets d’étranglements principaux (Rouen, contournement de Mantes) avec Analyses complémentaires pour objectiver les apports de la ligne nouvelle</a:t>
            </a:r>
          </a:p>
          <a:p>
            <a:r>
              <a:rPr lang="fr-FR" altLang="fr-FR" smtClean="0"/>
              <a:t>Evaluation des grands noeuds (Caen, Rouen, Mantes) :  niveau de séparation (étanchéification) des flux en plus de la séparation en ligne et le risque "boule de neige" en cas d'incident (dire d'expert BE CAPEX)</a:t>
            </a:r>
          </a:p>
        </p:txBody>
      </p:sp>
      <p:sp>
        <p:nvSpPr>
          <p:cNvPr id="8397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73F3CB20-A9B2-4BED-A688-8122466F121D}" type="slidenum">
              <a:rPr lang="fr-FR" altLang="fr-FR" sz="1300">
                <a:solidFill>
                  <a:prstClr val="black"/>
                </a:solidFill>
              </a:rPr>
              <a:pPr/>
              <a:t>66</a:t>
            </a:fld>
            <a:endParaRPr lang="fr-FR" altLang="fr-FR" sz="1300">
              <a:solidFill>
                <a:prstClr val="black"/>
              </a:solidFill>
            </a:endParaRPr>
          </a:p>
        </p:txBody>
      </p:sp>
    </p:spTree>
    <p:extLst>
      <p:ext uri="{BB962C8B-B14F-4D97-AF65-F5344CB8AC3E}">
        <p14:creationId xmlns:p14="http://schemas.microsoft.com/office/powerpoint/2010/main" val="17652276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ce réservé de l'image des diapositives 1"/>
          <p:cNvSpPr>
            <a:spLocks noGrp="1" noRot="1" noChangeAspect="1" noTextEdit="1"/>
          </p:cNvSpPr>
          <p:nvPr>
            <p:ph type="sldImg"/>
          </p:nvPr>
        </p:nvSpPr>
        <p:spPr>
          <a:ln/>
        </p:spPr>
      </p:sp>
      <p:sp>
        <p:nvSpPr>
          <p:cNvPr id="8601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t>Les périmètres des </a:t>
            </a:r>
            <a:r>
              <a:rPr lang="fr-FR" altLang="fr-FR" u="sng" smtClean="0"/>
              <a:t>quartiers prioritaires de la politique de la ville</a:t>
            </a:r>
            <a:r>
              <a:rPr lang="fr-FR" altLang="fr-FR" smtClean="0"/>
              <a:t> sont fixés par le </a:t>
            </a:r>
            <a:r>
              <a:rPr lang="fr-FR" altLang="fr-FR" smtClean="0">
                <a:hlinkClick r:id="rId3"/>
              </a:rPr>
              <a:t>décret n° 2014-1750 du 30 décembre 2014</a:t>
            </a:r>
            <a:r>
              <a:rPr lang="fr-FR" altLang="fr-FR" smtClean="0"/>
              <a:t>.</a:t>
            </a:r>
          </a:p>
          <a:p>
            <a:r>
              <a:rPr lang="fr-FR" altLang="fr-FR" smtClean="0"/>
              <a:t>Les </a:t>
            </a:r>
            <a:r>
              <a:rPr lang="fr-FR" altLang="fr-FR" u="sng" smtClean="0"/>
              <a:t>espaces périurbains </a:t>
            </a:r>
            <a:r>
              <a:rPr lang="fr-FR" altLang="fr-FR" smtClean="0"/>
              <a:t>(fragile sou pas) ont fait l’objet d’une cartographie il y a plus de 20 ans maintenant : </a:t>
            </a:r>
          </a:p>
          <a:p>
            <a:r>
              <a:rPr lang="fr-FR" altLang="fr-FR" smtClean="0"/>
              <a:t>En 1994, à la demande du ministère de l'agriculture (DERF), de la délégation interministérielle à la ville (DIV) et de la DATAR, la SEGESA a élaboré4(*) une cartographie spécifique de l'espace périurbain, considéré comme l'espace situé autour des villes, soumis à leur influence directe et susceptible d'être significativement touché par les processus enclenchés par cette proximité. Ces zones périurbaines sont " constituées d'agrégats de cantons contigus choisis autour de villes d'une certaine taille, de manière à cerner au mieux le développement périphérique de l'habitat. Le rayon choisi varie de 15 à 30 kilomètres en fonction de l'importance de l'agglomération centrale ". Le rayon dans lequel les cantons ont été inclus est fonction :</a:t>
            </a:r>
          </a:p>
          <a:p>
            <a:r>
              <a:rPr lang="fr-FR" altLang="fr-FR" smtClean="0"/>
              <a:t>- de la taille de l'agglomération en 1990 ;</a:t>
            </a:r>
          </a:p>
          <a:p>
            <a:r>
              <a:rPr lang="fr-FR" altLang="fr-FR" smtClean="0"/>
              <a:t>- du pourcentage d'actifs migrants hors cantons ;</a:t>
            </a:r>
          </a:p>
          <a:p>
            <a:r>
              <a:rPr lang="fr-FR" altLang="fr-FR" smtClean="0"/>
              <a:t>- de l'extension des zones de forte croissance démographique.</a:t>
            </a:r>
          </a:p>
          <a:p>
            <a:r>
              <a:rPr lang="fr-FR" altLang="fr-FR" smtClean="0"/>
              <a:t>Cinq critères distinguent, pour les auteurs de l'étude, les espaces périurbains, à savoir :</a:t>
            </a:r>
          </a:p>
          <a:p>
            <a:r>
              <a:rPr lang="fr-FR" altLang="fr-FR" smtClean="0"/>
              <a:t>- une densité de population médiane par rapport au reste du pays ;</a:t>
            </a:r>
          </a:p>
          <a:p>
            <a:r>
              <a:rPr lang="fr-FR" altLang="fr-FR" smtClean="0"/>
              <a:t>- une proportion d'espaces non urbanisés significative, associée à une nette mixité de l'usage du foncier qui demeure notamment occupé, outre les espaces bâtis, par les espaces agricoles et les forêts ;</a:t>
            </a:r>
          </a:p>
          <a:p>
            <a:r>
              <a:rPr lang="fr-FR" altLang="fr-FR" smtClean="0"/>
              <a:t>- une forte proportion de constructions neuves telles que des lotissements regroupant des maisons individuelles ;</a:t>
            </a:r>
          </a:p>
          <a:p>
            <a:r>
              <a:rPr lang="fr-FR" altLang="fr-FR" smtClean="0"/>
              <a:t>- la distance à la ville et la taille de la ville ;</a:t>
            </a:r>
          </a:p>
          <a:p>
            <a:r>
              <a:rPr lang="fr-FR" altLang="fr-FR" smtClean="0"/>
              <a:t>- une proportion d'actifs migrants alternants qui dépasse 50 % du total.</a:t>
            </a:r>
          </a:p>
          <a:p>
            <a:r>
              <a:rPr lang="fr-FR" altLang="fr-FR" smtClean="0"/>
              <a:t>Il résulte de ces critères que l'espace périurbain couvrirait environ 10 % du territoire national et comprendrait 12 millions d'habitants, soit 21 % de la population française</a:t>
            </a:r>
          </a:p>
          <a:p>
            <a:endParaRPr lang="fr-FR" altLang="fr-FR" smtClean="0"/>
          </a:p>
          <a:p>
            <a:r>
              <a:rPr lang="fr-FR" altLang="fr-FR" smtClean="0"/>
              <a:t>Extrait de « </a:t>
            </a:r>
            <a:r>
              <a:rPr lang="fr-FR" altLang="fr-FR" b="1" smtClean="0"/>
              <a:t>Futurs périurbains : de la controverse à la prospective » (http://territoires2040.datar.gouv.fr/spip.php?article62)</a:t>
            </a:r>
          </a:p>
          <a:p>
            <a:r>
              <a:rPr lang="fr-FR" altLang="fr-FR" u="sng" smtClean="0"/>
              <a:t>La réfé­rence la plus largement utilisée est la carte du zonage des aires urbaines et rurales de l’INSEE élaborée en 1994</a:t>
            </a:r>
            <a:r>
              <a:rPr lang="fr-FR" altLang="fr-FR" smtClean="0"/>
              <a:t>. Ce zonage distingue trois catégories de périurbain :</a:t>
            </a:r>
          </a:p>
          <a:p>
            <a:r>
              <a:rPr lang="fr-FR" altLang="fr-FR" smtClean="0"/>
              <a:t>le périurbain de l’espace à dominante urbaine (communes périurbaines des aires urbaines) qui concerne 16 % de la population française et près de 30 % des communes du territoire national ;</a:t>
            </a:r>
          </a:p>
          <a:p>
            <a:r>
              <a:rPr lang="fr-FR" altLang="fr-FR" smtClean="0"/>
              <a:t>le périurbain de l’espace à dominante rurale (communes périurbaines des aires d’emploi de l’espace rural) [</a:t>
            </a:r>
            <a:r>
              <a:rPr lang="fr-FR" altLang="fr-FR" smtClean="0">
                <a:hlinkClick r:id="rId4" tooltip="3"/>
              </a:rPr>
              <a:t>3</a:t>
            </a:r>
            <a:r>
              <a:rPr lang="fr-FR" altLang="fr-FR" smtClean="0"/>
              <a:t>] compre­nant 0,4 % de la population et moins de 2,5 % des communes ;</a:t>
            </a:r>
          </a:p>
          <a:p>
            <a:r>
              <a:rPr lang="fr-FR" altLang="fr-FR" smtClean="0"/>
              <a:t>le périurbain multipolarisé (communes périurbaines multipolarisées) [</a:t>
            </a:r>
            <a:r>
              <a:rPr lang="fr-FR" altLang="fr-FR" smtClean="0">
                <a:hlinkClick r:id="rId5" tooltip="4"/>
              </a:rPr>
              <a:t>4</a:t>
            </a:r>
            <a:r>
              <a:rPr lang="fr-FR" altLang="fr-FR" smtClean="0"/>
              <a:t>] qui représente 5 % de la population et un peu plus de 11 % des communes françaises.</a:t>
            </a:r>
          </a:p>
          <a:p>
            <a:endParaRPr lang="fr-FR" altLang="fr-FR" smtClean="0"/>
          </a:p>
        </p:txBody>
      </p:sp>
      <p:sp>
        <p:nvSpPr>
          <p:cNvPr id="86020"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E2914AEC-A877-4DA7-8EE4-EBFAC7C7635E}" type="slidenum">
              <a:rPr lang="fr-FR" altLang="fr-FR" sz="1300">
                <a:solidFill>
                  <a:prstClr val="black"/>
                </a:solidFill>
              </a:rPr>
              <a:pPr/>
              <a:t>67</a:t>
            </a:fld>
            <a:endParaRPr lang="fr-FR" altLang="fr-FR" sz="1300">
              <a:solidFill>
                <a:prstClr val="black"/>
              </a:solidFill>
            </a:endParaRPr>
          </a:p>
        </p:txBody>
      </p:sp>
    </p:spTree>
    <p:extLst>
      <p:ext uri="{BB962C8B-B14F-4D97-AF65-F5344CB8AC3E}">
        <p14:creationId xmlns:p14="http://schemas.microsoft.com/office/powerpoint/2010/main" val="33339404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Espace réservé de l'image des diapositives 1"/>
          <p:cNvSpPr>
            <a:spLocks noGrp="1" noRot="1" noChangeAspect="1" noTextEdit="1"/>
          </p:cNvSpPr>
          <p:nvPr>
            <p:ph type="sldImg"/>
          </p:nvPr>
        </p:nvSpPr>
        <p:spPr>
          <a:xfrm>
            <a:off x="1165225" y="1239838"/>
            <a:ext cx="4467225" cy="3351212"/>
          </a:xfrm>
          <a:ln/>
        </p:spPr>
      </p:sp>
      <p:sp>
        <p:nvSpPr>
          <p:cNvPr id="8806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2813"/>
            <a:endParaRPr lang="fr-FR" altLang="fr-FR" smtClean="0"/>
          </a:p>
        </p:txBody>
      </p:sp>
      <p:sp>
        <p:nvSpPr>
          <p:cNvPr id="8806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5D65FAF8-8C64-46CC-9743-2906829273E2}" type="slidenum">
              <a:rPr lang="fr-FR" altLang="fr-FR" sz="1300">
                <a:solidFill>
                  <a:srgbClr val="000000"/>
                </a:solidFill>
              </a:rPr>
              <a:pPr/>
              <a:t>68</a:t>
            </a:fld>
            <a:endParaRPr lang="fr-FR" altLang="fr-FR" sz="1300">
              <a:solidFill>
                <a:srgbClr val="000000"/>
              </a:solidFill>
            </a:endParaRPr>
          </a:p>
        </p:txBody>
      </p:sp>
    </p:spTree>
    <p:extLst>
      <p:ext uri="{BB962C8B-B14F-4D97-AF65-F5344CB8AC3E}">
        <p14:creationId xmlns:p14="http://schemas.microsoft.com/office/powerpoint/2010/main" val="28871582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Espace réservé de l'image des diapositives 1"/>
          <p:cNvSpPr>
            <a:spLocks noGrp="1" noRot="1" noChangeAspect="1" noTextEdit="1"/>
          </p:cNvSpPr>
          <p:nvPr>
            <p:ph type="sldImg"/>
          </p:nvPr>
        </p:nvSpPr>
        <p:spPr>
          <a:xfrm>
            <a:off x="1165225" y="1239838"/>
            <a:ext cx="4467225" cy="3351212"/>
          </a:xfrm>
          <a:ln/>
        </p:spPr>
      </p:sp>
      <p:sp>
        <p:nvSpPr>
          <p:cNvPr id="9011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2813"/>
            <a:r>
              <a:rPr lang="fr-FR" altLang="fr-FR" smtClean="0"/>
              <a:t>Le CPIER regardé en effet, mais ça ne permet pas de dire grand chose étant donné la quasi disparition de ce qu'on appelait naguère le "volet territorial". Très peu de programmations sont situées et donc c'est assez difficile de faire le lien avec LNPN et ses territoires (et encore plus ses scénarios de projets).</a:t>
            </a:r>
          </a:p>
          <a:p>
            <a:pPr defTabSz="912813"/>
            <a:r>
              <a:rPr lang="fr-FR" altLang="fr-FR" smtClean="0"/>
              <a:t>SDRIF regardé mais pas discriminant (les 3 scénarios de projet à venir, à cette échelle (la Région), seront cohérents avec l'orientation du doc.)</a:t>
            </a:r>
          </a:p>
          <a:p>
            <a:pPr defTabSz="912813"/>
            <a:r>
              <a:rPr lang="fr-FR" altLang="fr-FR" smtClean="0"/>
              <a:t>Les PLUI et PLU (voire POS encore), c'est autre chose : il y aurait matière à aller voir si ces documents locaux anticipent ou pas, et en ce cas avec quelle "voilure", l'arrivée d'une gare nouvelle (en ce cas on est sur 5 sites au plus), ou (plus intéressant) l'intensification autour d'une gare existante. Boulot qui n'a pas été prévu à ce jour dans la commande aux agences, et qu'il faudrait diligenter si l'on veut des résultats utilisables dans l'année...</a:t>
            </a:r>
          </a:p>
          <a:p>
            <a:pPr defTabSz="912813"/>
            <a:endParaRPr lang="fr-FR" altLang="fr-FR" smtClean="0"/>
          </a:p>
        </p:txBody>
      </p:sp>
      <p:sp>
        <p:nvSpPr>
          <p:cNvPr id="9011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A9622B06-B153-4A49-994F-86BBA41650D2}" type="slidenum">
              <a:rPr lang="fr-FR" altLang="fr-FR" sz="1300">
                <a:solidFill>
                  <a:srgbClr val="000000"/>
                </a:solidFill>
              </a:rPr>
              <a:pPr/>
              <a:t>69</a:t>
            </a:fld>
            <a:endParaRPr lang="fr-FR" altLang="fr-FR" sz="1300">
              <a:solidFill>
                <a:srgbClr val="000000"/>
              </a:solidFill>
            </a:endParaRPr>
          </a:p>
        </p:txBody>
      </p:sp>
    </p:spTree>
    <p:extLst>
      <p:ext uri="{BB962C8B-B14F-4D97-AF65-F5344CB8AC3E}">
        <p14:creationId xmlns:p14="http://schemas.microsoft.com/office/powerpoint/2010/main" val="12625178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Espace réservé de l'image des diapositives 1"/>
          <p:cNvSpPr>
            <a:spLocks noGrp="1" noRot="1" noChangeAspect="1" noTextEdit="1"/>
          </p:cNvSpPr>
          <p:nvPr>
            <p:ph type="sldImg"/>
          </p:nvPr>
        </p:nvSpPr>
        <p:spPr>
          <a:xfrm>
            <a:off x="1165225" y="1239838"/>
            <a:ext cx="4467225" cy="3351212"/>
          </a:xfrm>
          <a:ln/>
        </p:spPr>
      </p:sp>
      <p:sp>
        <p:nvSpPr>
          <p:cNvPr id="9216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t>coût des aménagements sur le réseau existant </a:t>
            </a:r>
          </a:p>
          <a:p>
            <a:r>
              <a:rPr lang="fr-FR" altLang="fr-FR" smtClean="0"/>
              <a:t>1/ Identification des aménagements nécessaires sur le réseau existant (en fonction des niveaux de desserte des scénarios)</a:t>
            </a:r>
          </a:p>
          <a:p>
            <a:r>
              <a:rPr lang="fr-FR" altLang="fr-FR" smtClean="0"/>
              <a:t>2/ Evaluations des couts partiels (certains de ces aménagements) par le BE Infra. Intégrés au cout d'infrastructure si l'aménagement a vocation à intégrer le projet."</a:t>
            </a:r>
          </a:p>
          <a:p>
            <a:endParaRPr lang="fr-FR" altLang="fr-FR" smtClean="0"/>
          </a:p>
          <a:p>
            <a:r>
              <a:rPr lang="fr-FR" altLang="fr-FR" smtClean="0"/>
              <a:t>fiabilité &amp; régularité effective du fret : fonction du respect des horaires, des convois « coincés » en garage faute de sillon</a:t>
            </a:r>
          </a:p>
        </p:txBody>
      </p:sp>
      <p:sp>
        <p:nvSpPr>
          <p:cNvPr id="9216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9BF1186E-A0C8-48F1-BE2A-4FF80925573F}" type="slidenum">
              <a:rPr lang="fr-FR" altLang="fr-FR" sz="1300">
                <a:solidFill>
                  <a:srgbClr val="000000"/>
                </a:solidFill>
              </a:rPr>
              <a:pPr/>
              <a:t>70</a:t>
            </a:fld>
            <a:endParaRPr lang="fr-FR" altLang="fr-FR" sz="1300">
              <a:solidFill>
                <a:srgbClr val="000000"/>
              </a:solidFill>
            </a:endParaRPr>
          </a:p>
        </p:txBody>
      </p:sp>
    </p:spTree>
    <p:extLst>
      <p:ext uri="{BB962C8B-B14F-4D97-AF65-F5344CB8AC3E}">
        <p14:creationId xmlns:p14="http://schemas.microsoft.com/office/powerpoint/2010/main" val="17670491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Espace réservé de l'image des diapositives 1"/>
          <p:cNvSpPr>
            <a:spLocks noGrp="1" noRot="1" noChangeAspect="1" noTextEdit="1"/>
          </p:cNvSpPr>
          <p:nvPr>
            <p:ph type="sldImg"/>
          </p:nvPr>
        </p:nvSpPr>
        <p:spPr>
          <a:ln/>
        </p:spPr>
      </p:sp>
      <p:sp>
        <p:nvSpPr>
          <p:cNvPr id="9421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p>
        </p:txBody>
      </p:sp>
      <p:sp>
        <p:nvSpPr>
          <p:cNvPr id="9421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ea typeface="MS PGothic" pitchFamily="34" charset="-128"/>
              </a:defRPr>
            </a:lvl1pPr>
            <a:lvl2pPr marL="742950" indent="-285750" defTabSz="955675">
              <a:defRPr sz="2400">
                <a:solidFill>
                  <a:schemeClr val="tx1"/>
                </a:solidFill>
                <a:latin typeface="Arial" charset="0"/>
                <a:ea typeface="MS PGothic" pitchFamily="34" charset="-128"/>
              </a:defRPr>
            </a:lvl2pPr>
            <a:lvl3pPr marL="1143000" indent="-228600" defTabSz="955675">
              <a:defRPr sz="2400">
                <a:solidFill>
                  <a:schemeClr val="tx1"/>
                </a:solidFill>
                <a:latin typeface="Arial" charset="0"/>
                <a:ea typeface="MS PGothic" pitchFamily="34" charset="-128"/>
              </a:defRPr>
            </a:lvl3pPr>
            <a:lvl4pPr marL="1600200" indent="-228600" defTabSz="955675">
              <a:defRPr sz="2400">
                <a:solidFill>
                  <a:schemeClr val="tx1"/>
                </a:solidFill>
                <a:latin typeface="Arial" charset="0"/>
                <a:ea typeface="MS PGothic" pitchFamily="34" charset="-128"/>
              </a:defRPr>
            </a:lvl4pPr>
            <a:lvl5pPr marL="2057400" indent="-228600" defTabSz="955675">
              <a:defRPr sz="24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400">
                <a:solidFill>
                  <a:schemeClr val="tx1"/>
                </a:solidFill>
                <a:latin typeface="Arial" charset="0"/>
                <a:ea typeface="MS PGothic" pitchFamily="34" charset="-128"/>
              </a:defRPr>
            </a:lvl9pPr>
          </a:lstStyle>
          <a:p>
            <a:fld id="{DD78D7FF-A6D9-466F-83D1-D246ED1AE2CB}" type="slidenum">
              <a:rPr lang="fr-FR" altLang="fr-FR" sz="1300">
                <a:solidFill>
                  <a:prstClr val="black"/>
                </a:solidFill>
              </a:rPr>
              <a:pPr/>
              <a:t>71</a:t>
            </a:fld>
            <a:endParaRPr lang="fr-FR" altLang="fr-FR" sz="1300">
              <a:solidFill>
                <a:prstClr val="black"/>
              </a:solidFill>
            </a:endParaRPr>
          </a:p>
        </p:txBody>
      </p:sp>
    </p:spTree>
    <p:extLst>
      <p:ext uri="{BB962C8B-B14F-4D97-AF65-F5344CB8AC3E}">
        <p14:creationId xmlns:p14="http://schemas.microsoft.com/office/powerpoint/2010/main" val="42530483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6154" name="Rectangle 10"/>
          <p:cNvSpPr>
            <a:spLocks noChangeArrowheads="1"/>
          </p:cNvSpPr>
          <p:nvPr/>
        </p:nvSpPr>
        <p:spPr bwMode="gray">
          <a:xfrm>
            <a:off x="0" y="0"/>
            <a:ext cx="9144000" cy="6858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fr-FR"/>
              <a:t>W</a:t>
            </a:r>
          </a:p>
        </p:txBody>
      </p:sp>
      <p:grpSp>
        <p:nvGrpSpPr>
          <p:cNvPr id="6173" name="Group 29"/>
          <p:cNvGrpSpPr>
            <a:grpSpLocks/>
          </p:cNvGrpSpPr>
          <p:nvPr userDrawn="1"/>
        </p:nvGrpSpPr>
        <p:grpSpPr bwMode="auto">
          <a:xfrm>
            <a:off x="0" y="-7938"/>
            <a:ext cx="8686800" cy="6027738"/>
            <a:chOff x="0" y="0"/>
            <a:chExt cx="5472" cy="3764"/>
          </a:xfrm>
        </p:grpSpPr>
        <p:sp>
          <p:nvSpPr>
            <p:cNvPr id="6147" name="Freeform 3"/>
            <p:cNvSpPr>
              <a:spLocks/>
            </p:cNvSpPr>
            <p:nvPr userDrawn="1"/>
          </p:nvSpPr>
          <p:spPr bwMode="gray">
            <a:xfrm>
              <a:off x="1281" y="2997"/>
              <a:ext cx="4191" cy="767"/>
            </a:xfrm>
            <a:custGeom>
              <a:avLst/>
              <a:gdLst>
                <a:gd name="T0" fmla="*/ 0 w 5430"/>
                <a:gd name="T1" fmla="*/ 753 h 753"/>
                <a:gd name="T2" fmla="*/ 0 w 5430"/>
                <a:gd name="T3" fmla="*/ 0 h 753"/>
                <a:gd name="T4" fmla="*/ 5429 w 5430"/>
                <a:gd name="T5" fmla="*/ 0 h 753"/>
                <a:gd name="T6" fmla="*/ 5430 w 5430"/>
                <a:gd name="T7" fmla="*/ 464 h 753"/>
                <a:gd name="T8" fmla="*/ 5126 w 5430"/>
                <a:gd name="T9" fmla="*/ 752 h 753"/>
                <a:gd name="T10" fmla="*/ 0 w 5430"/>
                <a:gd name="T11" fmla="*/ 753 h 753"/>
              </a:gdLst>
              <a:ahLst/>
              <a:cxnLst>
                <a:cxn ang="0">
                  <a:pos x="T0" y="T1"/>
                </a:cxn>
                <a:cxn ang="0">
                  <a:pos x="T2" y="T3"/>
                </a:cxn>
                <a:cxn ang="0">
                  <a:pos x="T4" y="T5"/>
                </a:cxn>
                <a:cxn ang="0">
                  <a:pos x="T6" y="T7"/>
                </a:cxn>
                <a:cxn ang="0">
                  <a:pos x="T8" y="T9"/>
                </a:cxn>
                <a:cxn ang="0">
                  <a:pos x="T10" y="T11"/>
                </a:cxn>
              </a:cxnLst>
              <a:rect l="0" t="0" r="r" b="b"/>
              <a:pathLst>
                <a:path w="5430" h="753">
                  <a:moveTo>
                    <a:pt x="0" y="753"/>
                  </a:moveTo>
                  <a:lnTo>
                    <a:pt x="0" y="0"/>
                  </a:lnTo>
                  <a:lnTo>
                    <a:pt x="5429" y="0"/>
                  </a:lnTo>
                  <a:lnTo>
                    <a:pt x="5430" y="464"/>
                  </a:lnTo>
                  <a:cubicBezTo>
                    <a:pt x="5430" y="464"/>
                    <a:pt x="5430" y="752"/>
                    <a:pt x="5126" y="752"/>
                  </a:cubicBezTo>
                  <a:cubicBezTo>
                    <a:pt x="2563" y="752"/>
                    <a:pt x="0" y="753"/>
                    <a:pt x="0" y="753"/>
                  </a:cubicBezTo>
                  <a:close/>
                </a:path>
              </a:pathLst>
            </a:custGeom>
            <a:solidFill>
              <a:schemeClr val="accent1"/>
            </a:solidFill>
            <a:ln>
              <a:noFill/>
            </a:ln>
            <a:effectLst/>
            <a:extLst>
              <a:ext uri="{91240B29-F687-4F45-9708-019B960494DF}">
                <a14:hiddenLine xmlns:a14="http://schemas.microsoft.com/office/drawing/2010/main" w="38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a:p>
          </p:txBody>
        </p:sp>
        <p:sp>
          <p:nvSpPr>
            <p:cNvPr id="6155" name="Rectangle 11"/>
            <p:cNvSpPr>
              <a:spLocks noChangeArrowheads="1"/>
            </p:cNvSpPr>
            <p:nvPr userDrawn="1"/>
          </p:nvSpPr>
          <p:spPr bwMode="gray">
            <a:xfrm>
              <a:off x="0" y="0"/>
              <a:ext cx="5471" cy="313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a:p>
          </p:txBody>
        </p:sp>
        <p:sp>
          <p:nvSpPr>
            <p:cNvPr id="6162" name="Rectangle 18"/>
            <p:cNvSpPr>
              <a:spLocks noChangeArrowheads="1"/>
            </p:cNvSpPr>
            <p:nvPr userDrawn="1"/>
          </p:nvSpPr>
          <p:spPr bwMode="gray">
            <a:xfrm>
              <a:off x="0" y="2329"/>
              <a:ext cx="2132" cy="143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a:p>
          </p:txBody>
        </p:sp>
      </p:grpSp>
      <p:sp>
        <p:nvSpPr>
          <p:cNvPr id="6148" name="Rectangle 4"/>
          <p:cNvSpPr>
            <a:spLocks noGrp="1" noChangeArrowheads="1"/>
          </p:cNvSpPr>
          <p:nvPr>
            <p:ph type="ctrTitle"/>
          </p:nvPr>
        </p:nvSpPr>
        <p:spPr>
          <a:xfrm>
            <a:off x="1065213" y="1387475"/>
            <a:ext cx="5030787" cy="3284538"/>
          </a:xfrm>
        </p:spPr>
        <p:txBody>
          <a:bodyPr/>
          <a:lstStyle>
            <a:lvl1pPr>
              <a:lnSpc>
                <a:spcPct val="75000"/>
              </a:lnSpc>
              <a:defRPr sz="7000"/>
            </a:lvl1pPr>
          </a:lstStyle>
          <a:p>
            <a:pPr lvl="0"/>
            <a:r>
              <a:rPr lang="fr-FR" noProof="0" smtClean="0"/>
              <a:t>Cliquez et modifiez le titre</a:t>
            </a:r>
          </a:p>
        </p:txBody>
      </p:sp>
      <p:sp>
        <p:nvSpPr>
          <p:cNvPr id="6149" name="Rectangle 5"/>
          <p:cNvSpPr>
            <a:spLocks noGrp="1" noChangeArrowheads="1"/>
          </p:cNvSpPr>
          <p:nvPr>
            <p:ph type="subTitle" idx="1"/>
          </p:nvPr>
        </p:nvSpPr>
        <p:spPr>
          <a:xfrm>
            <a:off x="1065213" y="0"/>
            <a:ext cx="7392987" cy="1193800"/>
          </a:xfrm>
        </p:spPr>
        <p:txBody>
          <a:bodyPr anchor="ctr"/>
          <a:lstStyle>
            <a:lvl1pPr>
              <a:spcBef>
                <a:spcPct val="0"/>
              </a:spcBef>
              <a:spcAft>
                <a:spcPct val="0"/>
              </a:spcAft>
              <a:defRPr sz="2400" baseline="0">
                <a:solidFill>
                  <a:schemeClr val="bg1"/>
                </a:solidFill>
              </a:defRPr>
            </a:lvl1pPr>
          </a:lstStyle>
          <a:p>
            <a:pPr lvl="0"/>
            <a:r>
              <a:rPr lang="fr-FR" noProof="0" dirty="0" smtClean="0"/>
              <a:t>Cliquez pour modifier le style des sous-titres du masque</a:t>
            </a:r>
          </a:p>
        </p:txBody>
      </p:sp>
      <p:sp>
        <p:nvSpPr>
          <p:cNvPr id="6152" name="Rectangle 8"/>
          <p:cNvSpPr>
            <a:spLocks noChangeArrowheads="1"/>
          </p:cNvSpPr>
          <p:nvPr userDrawn="1"/>
        </p:nvSpPr>
        <p:spPr bwMode="gray">
          <a:xfrm>
            <a:off x="0" y="585788"/>
            <a:ext cx="935038" cy="53975"/>
          </a:xfrm>
          <a:prstGeom prst="rect">
            <a:avLst/>
          </a:prstGeom>
          <a:solidFill>
            <a:schemeClr val="bg1"/>
          </a:solidFill>
          <a:ln>
            <a:noFill/>
          </a:ln>
          <a:effectLst/>
          <a:extLst/>
        </p:spPr>
        <p:txBody>
          <a:bodyPr wrap="none" anchor="ctr"/>
          <a:lstStyle/>
          <a:p>
            <a:endParaRPr lang="fr-FR"/>
          </a:p>
        </p:txBody>
      </p:sp>
      <p:sp>
        <p:nvSpPr>
          <p:cNvPr id="6175" name="Rectangle 31"/>
          <p:cNvSpPr>
            <a:spLocks noGrp="1" noChangeArrowheads="1"/>
          </p:cNvSpPr>
          <p:nvPr>
            <p:ph type="sldNum" sz="quarter" idx="4"/>
          </p:nvPr>
        </p:nvSpPr>
        <p:spPr>
          <a:xfrm>
            <a:off x="4319588" y="6172200"/>
            <a:ext cx="503237" cy="457200"/>
          </a:xfrm>
        </p:spPr>
        <p:txBody>
          <a:bodyPr/>
          <a:lstStyle>
            <a:lvl1pPr>
              <a:defRPr/>
            </a:lvl1pPr>
          </a:lstStyle>
          <a:p>
            <a:fld id="{05BD7A98-B9C2-6242-AD0E-0A3D1316B886}" type="slidenum">
              <a:rPr lang="fr-FR"/>
              <a:pPr/>
              <a:t>‹N°›</a:t>
            </a:fld>
            <a:endParaRPr lang="fr-FR"/>
          </a:p>
        </p:txBody>
      </p:sp>
      <p:pic>
        <p:nvPicPr>
          <p:cNvPr id="6176" name="Picture 32" descr="Logo_LNPN"/>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488950" y="6116638"/>
            <a:ext cx="1565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logo_sncf_reseau_2015-01-09_15-29-52_336"/>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7668344" y="5977731"/>
            <a:ext cx="1100138"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hasCustomPrompt="1"/>
          </p:nvPr>
        </p:nvSpPr>
        <p:spPr/>
        <p:txBody>
          <a:bodyPr/>
          <a:lstStyle>
            <a:lvl1pPr>
              <a:defRPr sz="2000"/>
            </a:lvl1pPr>
            <a:lvl2pPr>
              <a:defRPr sz="1800"/>
            </a:lvl2pPr>
            <a:lvl4pPr>
              <a:defRPr/>
            </a:lvl4pPr>
            <a:lvl5pPr>
              <a:defRPr/>
            </a:lvl5pPr>
          </a:lstStyle>
          <a:p>
            <a:pPr lvl="0"/>
            <a:r>
              <a:rPr lang="fr-FR" dirty="0" smtClean="0"/>
              <a:t>Cliquez pour modifier les styles du texte du masque</a:t>
            </a:r>
          </a:p>
          <a:p>
            <a:pPr lvl="1"/>
            <a:r>
              <a:rPr lang="fr-FR" dirty="0" smtClean="0"/>
              <a:t>Deuxième niveau</a:t>
            </a:r>
          </a:p>
          <a:p>
            <a:pPr marL="1438275" lvl="1" indent="-361950">
              <a:buFont typeface="Wingdings" panose="05000000000000000000" pitchFamily="2" charset="2"/>
              <a:buChar char="Ø"/>
            </a:pPr>
            <a:r>
              <a:rPr lang="fr-FR" sz="1600" b="0" dirty="0" smtClean="0"/>
              <a:t>Troisième niveau </a:t>
            </a:r>
          </a:p>
          <a:p>
            <a:pPr lvl="4"/>
            <a:r>
              <a:rPr lang="fr-FR" dirty="0" smtClean="0"/>
              <a:t>Quatrième niveau</a:t>
            </a:r>
          </a:p>
          <a:p>
            <a:pPr lvl="5"/>
            <a:r>
              <a:rPr lang="fr-FR" dirty="0" smtClean="0"/>
              <a:t>Cinquième niveau</a:t>
            </a:r>
            <a:endParaRPr lang="fr-FR" dirty="0"/>
          </a:p>
        </p:txBody>
      </p:sp>
      <p:sp>
        <p:nvSpPr>
          <p:cNvPr id="4" name="Espace réservé du numéro de diapositive 3"/>
          <p:cNvSpPr>
            <a:spLocks noGrp="1"/>
          </p:cNvSpPr>
          <p:nvPr>
            <p:ph type="sldNum" sz="quarter" idx="10"/>
          </p:nvPr>
        </p:nvSpPr>
        <p:spPr/>
        <p:txBody>
          <a:bodyPr/>
          <a:lstStyle>
            <a:lvl1pPr>
              <a:defRPr/>
            </a:lvl1pPr>
          </a:lstStyle>
          <a:p>
            <a:fld id="{ECAE6C29-2596-464B-AFE2-CA9F52983E6E}" type="slidenum">
              <a:rPr lang="fr-FR"/>
              <a:pPr/>
              <a:t>‹N°›</a:t>
            </a:fld>
            <a:endParaRPr lang="fr-FR"/>
          </a:p>
        </p:txBody>
      </p:sp>
    </p:spTree>
    <p:extLst>
      <p:ext uri="{BB962C8B-B14F-4D97-AF65-F5344CB8AC3E}">
        <p14:creationId xmlns:p14="http://schemas.microsoft.com/office/powerpoint/2010/main" val="2380512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u numéro de diapositive 3"/>
          <p:cNvSpPr>
            <a:spLocks noGrp="1"/>
          </p:cNvSpPr>
          <p:nvPr>
            <p:ph type="sldNum" sz="quarter" idx="10"/>
          </p:nvPr>
        </p:nvSpPr>
        <p:spPr/>
        <p:txBody>
          <a:bodyPr/>
          <a:lstStyle>
            <a:lvl1pPr>
              <a:defRPr/>
            </a:lvl1pPr>
          </a:lstStyle>
          <a:p>
            <a:fld id="{D6C1B822-B23F-1A4D-89C1-5B5D368FE917}" type="slidenum">
              <a:rPr lang="fr-FR"/>
              <a:pPr/>
              <a:t>‹N°›</a:t>
            </a:fld>
            <a:endParaRPr lang="fr-FR"/>
          </a:p>
        </p:txBody>
      </p:sp>
    </p:spTree>
    <p:extLst>
      <p:ext uri="{BB962C8B-B14F-4D97-AF65-F5344CB8AC3E}">
        <p14:creationId xmlns:p14="http://schemas.microsoft.com/office/powerpoint/2010/main" val="18592024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hasCustomPrompt="1"/>
          </p:nvPr>
        </p:nvSpPr>
        <p:spPr>
          <a:xfrm>
            <a:off x="517525" y="1295400"/>
            <a:ext cx="3894138" cy="4054475"/>
          </a:xfrm>
        </p:spPr>
        <p:txBody>
          <a:bodyPr/>
          <a:lstStyle>
            <a:lvl1pPr>
              <a:defRPr sz="2000"/>
            </a:lvl1pPr>
            <a:lvl2pPr>
              <a:defRPr sz="1800"/>
            </a:lvl2pPr>
            <a:lvl3pPr>
              <a:defRPr sz="2000"/>
            </a:lvl3pPr>
            <a:lvl4pPr>
              <a:defRPr sz="1800"/>
            </a:lvl4pPr>
            <a:lvl5pPr>
              <a:defRPr sz="1400"/>
            </a:lvl5pPr>
            <a:lvl6pPr>
              <a:defRPr sz="12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marL="1438275" lvl="1" indent="-361950">
              <a:buFont typeface="Wingdings" panose="05000000000000000000" pitchFamily="2" charset="2"/>
              <a:buChar char="Ø"/>
            </a:pPr>
            <a:r>
              <a:rPr lang="fr-FR" sz="1600" b="0" dirty="0" smtClean="0"/>
              <a:t>Troisième niveau </a:t>
            </a:r>
          </a:p>
          <a:p>
            <a:pPr lvl="4"/>
            <a:r>
              <a:rPr lang="fr-FR" dirty="0" smtClean="0"/>
              <a:t>Quatrième niveau</a:t>
            </a:r>
          </a:p>
          <a:p>
            <a:pPr lvl="5"/>
            <a:r>
              <a:rPr lang="fr-FR" dirty="0" smtClean="0"/>
              <a:t>Cinquième niveau</a:t>
            </a:r>
            <a:endParaRPr lang="fr-FR" dirty="0"/>
          </a:p>
        </p:txBody>
      </p:sp>
      <p:sp>
        <p:nvSpPr>
          <p:cNvPr id="4" name="Espace réservé du contenu 3"/>
          <p:cNvSpPr>
            <a:spLocks noGrp="1"/>
          </p:cNvSpPr>
          <p:nvPr>
            <p:ph sz="half" idx="2" hasCustomPrompt="1"/>
          </p:nvPr>
        </p:nvSpPr>
        <p:spPr>
          <a:xfrm>
            <a:off x="4564063" y="1295400"/>
            <a:ext cx="3894137" cy="4054475"/>
          </a:xfrm>
        </p:spPr>
        <p:txBody>
          <a:bodyPr/>
          <a:lstStyle>
            <a:lvl1pPr>
              <a:defRPr sz="2000"/>
            </a:lvl1pPr>
            <a:lvl2pPr>
              <a:defRPr sz="1800"/>
            </a:lvl2pPr>
            <a:lvl3pPr>
              <a:defRPr sz="2000"/>
            </a:lvl3pPr>
            <a:lvl4pPr>
              <a:defRPr sz="1800"/>
            </a:lvl4pPr>
            <a:lvl5pPr>
              <a:defRPr sz="1400"/>
            </a:lvl5pPr>
            <a:lvl6pPr>
              <a:defRPr sz="12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marL="1438275" lvl="1" indent="-361950">
              <a:buFont typeface="Wingdings" panose="05000000000000000000" pitchFamily="2" charset="2"/>
              <a:buChar char="Ø"/>
            </a:pPr>
            <a:r>
              <a:rPr lang="fr-FR" sz="1600" b="0" dirty="0" smtClean="0"/>
              <a:t>Troisième niveau </a:t>
            </a:r>
          </a:p>
          <a:p>
            <a:pPr lvl="4"/>
            <a:r>
              <a:rPr lang="fr-FR" dirty="0" smtClean="0"/>
              <a:t>Quatrième niveau</a:t>
            </a:r>
          </a:p>
          <a:p>
            <a:pPr lvl="5"/>
            <a:r>
              <a:rPr lang="fr-FR" dirty="0" smtClean="0"/>
              <a:t>Cinquième niveau</a:t>
            </a:r>
            <a:endParaRPr lang="fr-FR" dirty="0"/>
          </a:p>
        </p:txBody>
      </p:sp>
      <p:sp>
        <p:nvSpPr>
          <p:cNvPr id="5" name="Espace réservé du numéro de diapositive 4"/>
          <p:cNvSpPr>
            <a:spLocks noGrp="1"/>
          </p:cNvSpPr>
          <p:nvPr>
            <p:ph type="sldNum" sz="quarter" idx="10"/>
          </p:nvPr>
        </p:nvSpPr>
        <p:spPr/>
        <p:txBody>
          <a:bodyPr/>
          <a:lstStyle>
            <a:lvl1pPr>
              <a:defRPr/>
            </a:lvl1pPr>
          </a:lstStyle>
          <a:p>
            <a:fld id="{7EAEE9FC-8C5F-A541-9C2E-4F2FA7FA7498}" type="slidenum">
              <a:rPr lang="fr-FR"/>
              <a:pPr/>
              <a:t>‹N°›</a:t>
            </a:fld>
            <a:endParaRPr lang="fr-FR"/>
          </a:p>
        </p:txBody>
      </p:sp>
    </p:spTree>
    <p:extLst>
      <p:ext uri="{BB962C8B-B14F-4D97-AF65-F5344CB8AC3E}">
        <p14:creationId xmlns:p14="http://schemas.microsoft.com/office/powerpoint/2010/main" val="144688192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u numéro de diapositive 6"/>
          <p:cNvSpPr>
            <a:spLocks noGrp="1"/>
          </p:cNvSpPr>
          <p:nvPr>
            <p:ph type="sldNum" sz="quarter" idx="10"/>
          </p:nvPr>
        </p:nvSpPr>
        <p:spPr/>
        <p:txBody>
          <a:bodyPr/>
          <a:lstStyle>
            <a:lvl1pPr>
              <a:defRPr/>
            </a:lvl1pPr>
          </a:lstStyle>
          <a:p>
            <a:fld id="{E34DD878-3E55-5544-B1D2-BD21F85BE9F0}" type="slidenum">
              <a:rPr lang="fr-FR"/>
              <a:pPr/>
              <a:t>‹N°›</a:t>
            </a:fld>
            <a:endParaRPr lang="fr-FR"/>
          </a:p>
        </p:txBody>
      </p:sp>
    </p:spTree>
    <p:extLst>
      <p:ext uri="{BB962C8B-B14F-4D97-AF65-F5344CB8AC3E}">
        <p14:creationId xmlns:p14="http://schemas.microsoft.com/office/powerpoint/2010/main" val="236806944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numéro de diapositive 2"/>
          <p:cNvSpPr>
            <a:spLocks noGrp="1"/>
          </p:cNvSpPr>
          <p:nvPr>
            <p:ph type="sldNum" sz="quarter" idx="10"/>
          </p:nvPr>
        </p:nvSpPr>
        <p:spPr/>
        <p:txBody>
          <a:bodyPr/>
          <a:lstStyle>
            <a:lvl1pPr>
              <a:defRPr/>
            </a:lvl1pPr>
          </a:lstStyle>
          <a:p>
            <a:fld id="{3BC039FE-F62D-BD4A-9B03-97AC8431D88C}" type="slidenum">
              <a:rPr lang="fr-FR"/>
              <a:pPr/>
              <a:t>‹N°›</a:t>
            </a:fld>
            <a:endParaRPr lang="fr-FR"/>
          </a:p>
        </p:txBody>
      </p:sp>
    </p:spTree>
    <p:extLst>
      <p:ext uri="{BB962C8B-B14F-4D97-AF65-F5344CB8AC3E}">
        <p14:creationId xmlns:p14="http://schemas.microsoft.com/office/powerpoint/2010/main" val="3959199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0"/>
          </p:nvPr>
        </p:nvSpPr>
        <p:spPr/>
        <p:txBody>
          <a:bodyPr/>
          <a:lstStyle>
            <a:lvl1pPr>
              <a:defRPr/>
            </a:lvl1pPr>
          </a:lstStyle>
          <a:p>
            <a:fld id="{966E186F-30DF-8E4E-82F6-3D10B5AD4170}" type="slidenum">
              <a:rPr lang="fr-FR"/>
              <a:pPr/>
              <a:t>‹N°›</a:t>
            </a:fld>
            <a:endParaRPr lang="fr-FR"/>
          </a:p>
        </p:txBody>
      </p:sp>
    </p:spTree>
    <p:extLst>
      <p:ext uri="{BB962C8B-B14F-4D97-AF65-F5344CB8AC3E}">
        <p14:creationId xmlns:p14="http://schemas.microsoft.com/office/powerpoint/2010/main" val="280244701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hasCustomPrompt="1"/>
          </p:nvPr>
        </p:nvSpPr>
        <p:spPr>
          <a:xfrm>
            <a:off x="3575050" y="273050"/>
            <a:ext cx="5111750" cy="5853113"/>
          </a:xfrm>
        </p:spPr>
        <p:txBody>
          <a:bodyPr/>
          <a:lstStyle>
            <a:lvl1pPr>
              <a:defRPr sz="2000"/>
            </a:lvl1pPr>
            <a:lvl2pPr>
              <a:defRPr sz="1800"/>
            </a:lvl2pPr>
            <a:lvl3pPr>
              <a:defRPr sz="2400"/>
            </a:lvl3pPr>
            <a:lvl4pPr>
              <a:defRPr sz="2000"/>
            </a:lvl4pPr>
            <a:lvl5pPr>
              <a:defRPr sz="1400"/>
            </a:lvl5pPr>
            <a:lvl6pPr>
              <a:defRPr sz="1200"/>
            </a:lvl6pPr>
            <a:lvl7pPr>
              <a:defRPr sz="2000"/>
            </a:lvl7pPr>
            <a:lvl8pPr>
              <a:defRPr sz="2000"/>
            </a:lvl8pPr>
            <a:lvl9pPr>
              <a:defRPr sz="2000"/>
            </a:lvl9pPr>
          </a:lstStyle>
          <a:p>
            <a:pPr lvl="0"/>
            <a:r>
              <a:rPr lang="fr-FR" dirty="0" smtClean="0"/>
              <a:t>Cliquez pour modifier les Cliquez pour modifier les styles du texte du masque</a:t>
            </a:r>
          </a:p>
          <a:p>
            <a:pPr lvl="1"/>
            <a:r>
              <a:rPr lang="fr-FR" dirty="0" smtClean="0"/>
              <a:t>Deuxième niveau</a:t>
            </a:r>
          </a:p>
          <a:p>
            <a:pPr marL="1438275" lvl="1" indent="-361950">
              <a:buFont typeface="Wingdings" panose="05000000000000000000" pitchFamily="2" charset="2"/>
              <a:buChar char="Ø"/>
            </a:pPr>
            <a:r>
              <a:rPr lang="fr-FR" sz="1600" b="0" dirty="0" smtClean="0"/>
              <a:t>Troisième niveau </a:t>
            </a:r>
          </a:p>
          <a:p>
            <a:pPr lvl="4"/>
            <a:r>
              <a:rPr lang="fr-FR" dirty="0" smtClean="0"/>
              <a:t>Quatrième niveau</a:t>
            </a:r>
          </a:p>
          <a:p>
            <a:pPr lvl="5"/>
            <a:r>
              <a:rPr lang="fr-FR" dirty="0" smtClean="0"/>
              <a:t>Cinquième niveau</a:t>
            </a:r>
            <a:endParaRPr lang="fr-FR" dirty="0"/>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numéro de diapositive 4"/>
          <p:cNvSpPr>
            <a:spLocks noGrp="1"/>
          </p:cNvSpPr>
          <p:nvPr>
            <p:ph type="sldNum" sz="quarter" idx="10"/>
          </p:nvPr>
        </p:nvSpPr>
        <p:spPr/>
        <p:txBody>
          <a:bodyPr/>
          <a:lstStyle>
            <a:lvl1pPr>
              <a:defRPr/>
            </a:lvl1pPr>
          </a:lstStyle>
          <a:p>
            <a:fld id="{ADDA5A36-147B-184A-871E-D8B0A6318034}" type="slidenum">
              <a:rPr lang="fr-FR"/>
              <a:pPr/>
              <a:t>‹N°›</a:t>
            </a:fld>
            <a:endParaRPr lang="fr-FR"/>
          </a:p>
        </p:txBody>
      </p:sp>
    </p:spTree>
    <p:extLst>
      <p:ext uri="{BB962C8B-B14F-4D97-AF65-F5344CB8AC3E}">
        <p14:creationId xmlns:p14="http://schemas.microsoft.com/office/powerpoint/2010/main" val="415405109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numéro de diapositive 4"/>
          <p:cNvSpPr>
            <a:spLocks noGrp="1"/>
          </p:cNvSpPr>
          <p:nvPr>
            <p:ph type="sldNum" sz="quarter" idx="10"/>
          </p:nvPr>
        </p:nvSpPr>
        <p:spPr/>
        <p:txBody>
          <a:bodyPr/>
          <a:lstStyle>
            <a:lvl1pPr>
              <a:defRPr/>
            </a:lvl1pPr>
          </a:lstStyle>
          <a:p>
            <a:fld id="{2383B22A-F48B-124C-B3F7-5FEA1B9182FF}" type="slidenum">
              <a:rPr lang="fr-FR"/>
              <a:pPr/>
              <a:t>‹N°›</a:t>
            </a:fld>
            <a:endParaRPr lang="fr-FR"/>
          </a:p>
        </p:txBody>
      </p:sp>
    </p:spTree>
    <p:extLst>
      <p:ext uri="{BB962C8B-B14F-4D97-AF65-F5344CB8AC3E}">
        <p14:creationId xmlns:p14="http://schemas.microsoft.com/office/powerpoint/2010/main" val="352276848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hasCustomPrompt="1"/>
          </p:nvPr>
        </p:nvSpPr>
        <p:spPr/>
        <p:txBody>
          <a:bodyPr vert="eaVert"/>
          <a:lstStyle/>
          <a:p>
            <a:pPr lvl="0"/>
            <a:r>
              <a:rPr lang="fr-FR" dirty="0" smtClean="0"/>
              <a:t>Cliquez pour modifier les styles du texte du masque</a:t>
            </a:r>
          </a:p>
          <a:p>
            <a:pPr lvl="1"/>
            <a:r>
              <a:rPr lang="fr-FR" dirty="0" smtClean="0"/>
              <a:t>Deuxième niveau</a:t>
            </a:r>
          </a:p>
          <a:p>
            <a:pPr marL="1438275" lvl="1" indent="-361950">
              <a:buFont typeface="Wingdings" panose="05000000000000000000" pitchFamily="2" charset="2"/>
              <a:buChar char="Ø"/>
            </a:pPr>
            <a:r>
              <a:rPr lang="fr-FR" sz="1600" b="0" dirty="0" smtClean="0"/>
              <a:t>Troisième niveau </a:t>
            </a:r>
          </a:p>
          <a:p>
            <a:pPr lvl="4"/>
            <a:r>
              <a:rPr lang="fr-FR" dirty="0" smtClean="0"/>
              <a:t>Quatrième niveau</a:t>
            </a:r>
          </a:p>
          <a:p>
            <a:pPr lvl="5"/>
            <a:r>
              <a:rPr lang="fr-FR" dirty="0" smtClean="0"/>
              <a:t>Cinquième niveau</a:t>
            </a:r>
            <a:endParaRPr lang="fr-FR" dirty="0"/>
          </a:p>
        </p:txBody>
      </p:sp>
      <p:sp>
        <p:nvSpPr>
          <p:cNvPr id="4" name="Espace réservé du numéro de diapositive 3"/>
          <p:cNvSpPr>
            <a:spLocks noGrp="1"/>
          </p:cNvSpPr>
          <p:nvPr>
            <p:ph type="sldNum" sz="quarter" idx="10"/>
          </p:nvPr>
        </p:nvSpPr>
        <p:spPr/>
        <p:txBody>
          <a:bodyPr/>
          <a:lstStyle>
            <a:lvl1pPr>
              <a:defRPr/>
            </a:lvl1pPr>
          </a:lstStyle>
          <a:p>
            <a:fld id="{C12EBE67-805F-B447-A8C2-517391B6AE07}" type="slidenum">
              <a:rPr lang="fr-FR"/>
              <a:pPr/>
              <a:t>‹N°›</a:t>
            </a:fld>
            <a:endParaRPr lang="fr-FR"/>
          </a:p>
        </p:txBody>
      </p:sp>
    </p:spTree>
    <p:extLst>
      <p:ext uri="{BB962C8B-B14F-4D97-AF65-F5344CB8AC3E}">
        <p14:creationId xmlns:p14="http://schemas.microsoft.com/office/powerpoint/2010/main" val="159091659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473825" y="0"/>
            <a:ext cx="1984375" cy="534987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hasCustomPrompt="1"/>
          </p:nvPr>
        </p:nvSpPr>
        <p:spPr>
          <a:xfrm>
            <a:off x="517525" y="0"/>
            <a:ext cx="5803900" cy="5349875"/>
          </a:xfrm>
        </p:spPr>
        <p:txBody>
          <a:bodyPr vert="eaVert"/>
          <a:lstStyle/>
          <a:p>
            <a:pPr lvl="0"/>
            <a:r>
              <a:rPr lang="fr-FR" dirty="0" smtClean="0"/>
              <a:t>Cliquez pour modifier les styles du texte du masque</a:t>
            </a:r>
          </a:p>
          <a:p>
            <a:pPr lvl="1"/>
            <a:r>
              <a:rPr lang="fr-FR" dirty="0" smtClean="0"/>
              <a:t>Deuxième niveau</a:t>
            </a:r>
          </a:p>
          <a:p>
            <a:pPr marL="1438275" lvl="1" indent="-361950">
              <a:buFont typeface="Wingdings" panose="05000000000000000000" pitchFamily="2" charset="2"/>
              <a:buChar char="Ø"/>
            </a:pPr>
            <a:r>
              <a:rPr lang="fr-FR" sz="1600" b="0" dirty="0" smtClean="0"/>
              <a:t>Troisième niveau </a:t>
            </a:r>
          </a:p>
          <a:p>
            <a:pPr lvl="4"/>
            <a:r>
              <a:rPr lang="fr-FR" dirty="0" smtClean="0"/>
              <a:t>Quatrième niveau</a:t>
            </a:r>
          </a:p>
          <a:p>
            <a:pPr lvl="5"/>
            <a:r>
              <a:rPr lang="fr-FR" dirty="0" smtClean="0"/>
              <a:t>Cinquième niveau</a:t>
            </a:r>
            <a:endParaRPr lang="fr-FR" dirty="0"/>
          </a:p>
        </p:txBody>
      </p:sp>
      <p:sp>
        <p:nvSpPr>
          <p:cNvPr id="4" name="Espace réservé du numéro de diapositive 3"/>
          <p:cNvSpPr>
            <a:spLocks noGrp="1"/>
          </p:cNvSpPr>
          <p:nvPr>
            <p:ph type="sldNum" sz="quarter" idx="10"/>
          </p:nvPr>
        </p:nvSpPr>
        <p:spPr/>
        <p:txBody>
          <a:bodyPr/>
          <a:lstStyle>
            <a:lvl1pPr>
              <a:defRPr/>
            </a:lvl1pPr>
          </a:lstStyle>
          <a:p>
            <a:fld id="{98DF5441-DE18-3540-A5ED-BC56E95795BB}" type="slidenum">
              <a:rPr lang="fr-FR"/>
              <a:pPr/>
              <a:t>‹N°›</a:t>
            </a:fld>
            <a:endParaRPr lang="fr-FR"/>
          </a:p>
        </p:txBody>
      </p:sp>
    </p:spTree>
    <p:extLst>
      <p:ext uri="{BB962C8B-B14F-4D97-AF65-F5344CB8AC3E}">
        <p14:creationId xmlns:p14="http://schemas.microsoft.com/office/powerpoint/2010/main" val="413094037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re. Text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1065213" y="0"/>
            <a:ext cx="7392987" cy="838200"/>
          </a:xfrm>
        </p:spPr>
        <p:txBody>
          <a:bodyPr/>
          <a:lstStyle/>
          <a:p>
            <a:r>
              <a:rPr lang="fr-FR" smtClean="0"/>
              <a:t>Cliquez et modifiez le titre</a:t>
            </a:r>
            <a:endParaRPr lang="fr-FR"/>
          </a:p>
        </p:txBody>
      </p:sp>
      <p:sp>
        <p:nvSpPr>
          <p:cNvPr id="3" name="Espace réservé du contenu 2"/>
          <p:cNvSpPr>
            <a:spLocks noGrp="1"/>
          </p:cNvSpPr>
          <p:nvPr>
            <p:ph sz="half" idx="1" hasCustomPrompt="1"/>
          </p:nvPr>
        </p:nvSpPr>
        <p:spPr>
          <a:xfrm>
            <a:off x="517525" y="1295400"/>
            <a:ext cx="3894138" cy="4054475"/>
          </a:xfrm>
        </p:spPr>
        <p:txBody>
          <a:bodyPr/>
          <a:lstStyle/>
          <a:p>
            <a:pPr lvl="0"/>
            <a:r>
              <a:rPr lang="fr-FR" dirty="0" smtClean="0"/>
              <a:t>Cliquez pour modifier les styles du texte du masque</a:t>
            </a:r>
          </a:p>
          <a:p>
            <a:pPr lvl="1"/>
            <a:r>
              <a:rPr lang="fr-FR" dirty="0" smtClean="0"/>
              <a:t>Deuxième niveau</a:t>
            </a:r>
          </a:p>
          <a:p>
            <a:pPr marL="1438275" lvl="1" indent="-361950">
              <a:buFont typeface="Wingdings" panose="05000000000000000000" pitchFamily="2" charset="2"/>
              <a:buChar char="Ø"/>
            </a:pPr>
            <a:r>
              <a:rPr lang="fr-FR" sz="1600" b="0" dirty="0" smtClean="0"/>
              <a:t>Troisième niveau </a:t>
            </a:r>
          </a:p>
          <a:p>
            <a:pPr lvl="4"/>
            <a:r>
              <a:rPr lang="fr-FR" dirty="0" smtClean="0"/>
              <a:t>Quatrième niveau</a:t>
            </a:r>
          </a:p>
          <a:p>
            <a:pPr lvl="5"/>
            <a:r>
              <a:rPr lang="fr-FR" dirty="0" smtClean="0"/>
              <a:t>Cinquième niveau</a:t>
            </a:r>
            <a:endParaRPr lang="fr-FR" dirty="0"/>
          </a:p>
        </p:txBody>
      </p:sp>
      <p:sp>
        <p:nvSpPr>
          <p:cNvPr id="4" name="Espace réservé du texte 3"/>
          <p:cNvSpPr>
            <a:spLocks noGrp="1"/>
          </p:cNvSpPr>
          <p:nvPr>
            <p:ph type="body" sz="half" idx="2" hasCustomPrompt="1"/>
          </p:nvPr>
        </p:nvSpPr>
        <p:spPr>
          <a:xfrm>
            <a:off x="4564063" y="1295400"/>
            <a:ext cx="3894137" cy="4054475"/>
          </a:xfrm>
        </p:spPr>
        <p:txBody>
          <a:bodyPr/>
          <a:lstStyle/>
          <a:p>
            <a:pPr lvl="0"/>
            <a:r>
              <a:rPr lang="fr-FR" dirty="0" smtClean="0"/>
              <a:t>Cliquez pour modifier les styles du texte du masque</a:t>
            </a:r>
          </a:p>
          <a:p>
            <a:pPr lvl="1"/>
            <a:r>
              <a:rPr lang="fr-FR" dirty="0" smtClean="0"/>
              <a:t>Deuxième niveau</a:t>
            </a:r>
          </a:p>
          <a:p>
            <a:pPr marL="1438275" lvl="1" indent="-361950">
              <a:buFont typeface="Wingdings" panose="05000000000000000000" pitchFamily="2" charset="2"/>
              <a:buChar char="Ø"/>
            </a:pPr>
            <a:r>
              <a:rPr lang="fr-FR" sz="1600" b="0" dirty="0" smtClean="0"/>
              <a:t>Troisième niveau </a:t>
            </a:r>
          </a:p>
          <a:p>
            <a:pPr lvl="4"/>
            <a:r>
              <a:rPr lang="fr-FR" dirty="0" smtClean="0"/>
              <a:t>Quatrième niveau</a:t>
            </a:r>
          </a:p>
          <a:p>
            <a:pPr lvl="5"/>
            <a:r>
              <a:rPr lang="fr-FR" dirty="0" smtClean="0"/>
              <a:t>Cinquième niveau</a:t>
            </a:r>
            <a:endParaRPr lang="fr-FR" dirty="0"/>
          </a:p>
        </p:txBody>
      </p:sp>
      <p:sp>
        <p:nvSpPr>
          <p:cNvPr id="5" name="Espace réservé du numéro de diapositive 4"/>
          <p:cNvSpPr>
            <a:spLocks noGrp="1"/>
          </p:cNvSpPr>
          <p:nvPr>
            <p:ph type="sldNum" sz="quarter" idx="10"/>
          </p:nvPr>
        </p:nvSpPr>
        <p:spPr>
          <a:xfrm>
            <a:off x="4319588" y="6213475"/>
            <a:ext cx="503237" cy="457200"/>
          </a:xfrm>
        </p:spPr>
        <p:txBody>
          <a:bodyPr/>
          <a:lstStyle>
            <a:lvl1pPr>
              <a:defRPr/>
            </a:lvl1pPr>
          </a:lstStyle>
          <a:p>
            <a:fld id="{96E6ECCB-02DF-FB4F-8B43-B22A59E0A9D9}" type="slidenum">
              <a:rPr lang="fr-FR"/>
              <a:pPr/>
              <a:t>‹N°›</a:t>
            </a:fld>
            <a:endParaRPr lang="fr-FR"/>
          </a:p>
        </p:txBody>
      </p:sp>
    </p:spTree>
    <p:extLst>
      <p:ext uri="{BB962C8B-B14F-4D97-AF65-F5344CB8AC3E}">
        <p14:creationId xmlns:p14="http://schemas.microsoft.com/office/powerpoint/2010/main" val="148034606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10"/>
          <p:cNvSpPr>
            <a:spLocks noChangeArrowheads="1"/>
          </p:cNvSpPr>
          <p:nvPr/>
        </p:nvSpPr>
        <p:spPr bwMode="gray">
          <a:xfrm>
            <a:off x="0" y="0"/>
            <a:ext cx="9144000" cy="6858000"/>
          </a:xfrm>
          <a:prstGeom prst="rect">
            <a:avLst/>
          </a:prstGeom>
          <a:solidFill>
            <a:schemeClr val="bg1"/>
          </a:solidFill>
          <a:ln>
            <a:noFill/>
          </a:ln>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defRPr/>
            </a:pPr>
            <a:r>
              <a:rPr lang="fr-FR" smtClean="0">
                <a:solidFill>
                  <a:srgbClr val="000000"/>
                </a:solidFill>
              </a:rPr>
              <a:t>W</a:t>
            </a:r>
          </a:p>
        </p:txBody>
      </p:sp>
      <p:grpSp>
        <p:nvGrpSpPr>
          <p:cNvPr id="5" name="Group 29"/>
          <p:cNvGrpSpPr>
            <a:grpSpLocks/>
          </p:cNvGrpSpPr>
          <p:nvPr userDrawn="1"/>
        </p:nvGrpSpPr>
        <p:grpSpPr bwMode="auto">
          <a:xfrm>
            <a:off x="0" y="-7938"/>
            <a:ext cx="8686800" cy="6027738"/>
            <a:chOff x="0" y="0"/>
            <a:chExt cx="5472" cy="3764"/>
          </a:xfrm>
        </p:grpSpPr>
        <p:sp>
          <p:nvSpPr>
            <p:cNvPr id="6" name="Freeform 3"/>
            <p:cNvSpPr>
              <a:spLocks/>
            </p:cNvSpPr>
            <p:nvPr userDrawn="1"/>
          </p:nvSpPr>
          <p:spPr bwMode="gray">
            <a:xfrm>
              <a:off x="1281" y="2997"/>
              <a:ext cx="4191" cy="767"/>
            </a:xfrm>
            <a:custGeom>
              <a:avLst/>
              <a:gdLst>
                <a:gd name="T0" fmla="*/ 0 w 5430"/>
                <a:gd name="T1" fmla="*/ 826 h 753"/>
                <a:gd name="T2" fmla="*/ 0 w 5430"/>
                <a:gd name="T3" fmla="*/ 0 h 753"/>
                <a:gd name="T4" fmla="*/ 1487 w 5430"/>
                <a:gd name="T5" fmla="*/ 0 h 753"/>
                <a:gd name="T6" fmla="*/ 1487 w 5430"/>
                <a:gd name="T7" fmla="*/ 509 h 753"/>
                <a:gd name="T8" fmla="*/ 1403 w 5430"/>
                <a:gd name="T9" fmla="*/ 825 h 753"/>
                <a:gd name="T10" fmla="*/ 0 w 5430"/>
                <a:gd name="T11" fmla="*/ 826 h 7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30" h="753">
                  <a:moveTo>
                    <a:pt x="0" y="753"/>
                  </a:moveTo>
                  <a:lnTo>
                    <a:pt x="0" y="0"/>
                  </a:lnTo>
                  <a:lnTo>
                    <a:pt x="5429" y="0"/>
                  </a:lnTo>
                  <a:lnTo>
                    <a:pt x="5430" y="464"/>
                  </a:lnTo>
                  <a:cubicBezTo>
                    <a:pt x="5430" y="464"/>
                    <a:pt x="5430" y="752"/>
                    <a:pt x="5126" y="752"/>
                  </a:cubicBezTo>
                  <a:cubicBezTo>
                    <a:pt x="2563" y="752"/>
                    <a:pt x="0" y="753"/>
                    <a:pt x="0" y="753"/>
                  </a:cubicBezTo>
                  <a:close/>
                </a:path>
              </a:pathLst>
            </a:custGeom>
            <a:solidFill>
              <a:schemeClr val="accent1"/>
            </a:solidFill>
            <a:ln>
              <a:noFill/>
            </a:ln>
            <a:effectLst/>
            <a:extLst>
              <a:ext uri="{91240B29-F687-4F45-9708-019B960494DF}">
                <a14:hiddenLine xmlns:a14="http://schemas.microsoft.com/office/drawing/2010/main" w="38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defRPr/>
              </a:pPr>
              <a:endParaRPr lang="fr-FR">
                <a:solidFill>
                  <a:srgbClr val="000000"/>
                </a:solidFill>
                <a:latin typeface="Arial" panose="020B0604020202020204" pitchFamily="34" charset="0"/>
                <a:ea typeface="MS PGothic" pitchFamily="34" charset="-128"/>
              </a:endParaRPr>
            </a:p>
          </p:txBody>
        </p:sp>
        <p:sp>
          <p:nvSpPr>
            <p:cNvPr id="7" name="Rectangle 11"/>
            <p:cNvSpPr>
              <a:spLocks noChangeArrowheads="1"/>
            </p:cNvSpPr>
            <p:nvPr userDrawn="1"/>
          </p:nvSpPr>
          <p:spPr bwMode="gray">
            <a:xfrm>
              <a:off x="0" y="0"/>
              <a:ext cx="5471" cy="3133"/>
            </a:xfrm>
            <a:prstGeom prst="rect">
              <a:avLst/>
            </a:prstGeom>
            <a:solidFill>
              <a:schemeClr val="accent1"/>
            </a:solidFill>
            <a:ln>
              <a:noFill/>
            </a:ln>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endParaRPr lang="fr-FR" smtClean="0">
                <a:solidFill>
                  <a:srgbClr val="000000"/>
                </a:solidFill>
              </a:endParaRPr>
            </a:p>
          </p:txBody>
        </p:sp>
        <p:sp>
          <p:nvSpPr>
            <p:cNvPr id="8" name="Rectangle 18"/>
            <p:cNvSpPr>
              <a:spLocks noChangeArrowheads="1"/>
            </p:cNvSpPr>
            <p:nvPr userDrawn="1"/>
          </p:nvSpPr>
          <p:spPr bwMode="gray">
            <a:xfrm>
              <a:off x="0" y="2329"/>
              <a:ext cx="2132" cy="1435"/>
            </a:xfrm>
            <a:prstGeom prst="rect">
              <a:avLst/>
            </a:prstGeom>
            <a:solidFill>
              <a:schemeClr val="accent1"/>
            </a:solidFill>
            <a:ln>
              <a:noFill/>
            </a:ln>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endParaRPr lang="fr-FR" smtClean="0">
                <a:solidFill>
                  <a:srgbClr val="000000"/>
                </a:solidFill>
              </a:endParaRPr>
            </a:p>
          </p:txBody>
        </p:sp>
      </p:grpSp>
      <p:sp>
        <p:nvSpPr>
          <p:cNvPr id="9" name="Rectangle 8"/>
          <p:cNvSpPr>
            <a:spLocks noChangeArrowheads="1"/>
          </p:cNvSpPr>
          <p:nvPr userDrawn="1"/>
        </p:nvSpPr>
        <p:spPr bwMode="gray">
          <a:xfrm>
            <a:off x="0" y="585788"/>
            <a:ext cx="935038" cy="53975"/>
          </a:xfrm>
          <a:prstGeom prst="rect">
            <a:avLst/>
          </a:prstGeom>
          <a:solidFill>
            <a:schemeClr val="tx1"/>
          </a:solidFill>
          <a:ln>
            <a:noFill/>
          </a:ln>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endParaRPr lang="fr-FR" smtClean="0">
              <a:solidFill>
                <a:srgbClr val="000000"/>
              </a:solidFill>
            </a:endParaRPr>
          </a:p>
        </p:txBody>
      </p:sp>
      <p:pic>
        <p:nvPicPr>
          <p:cNvPr id="10" name="Picture 32" descr="Logo_LNP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8950" y="6116638"/>
            <a:ext cx="1565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51725" y="5691188"/>
            <a:ext cx="1368425" cy="137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4"/>
          <p:cNvSpPr>
            <a:spLocks noGrp="1" noChangeArrowheads="1"/>
          </p:cNvSpPr>
          <p:nvPr>
            <p:ph type="ctrTitle"/>
          </p:nvPr>
        </p:nvSpPr>
        <p:spPr>
          <a:xfrm>
            <a:off x="1065213" y="1387475"/>
            <a:ext cx="5030787" cy="3284538"/>
          </a:xfrm>
        </p:spPr>
        <p:txBody>
          <a:bodyPr/>
          <a:lstStyle>
            <a:lvl1pPr>
              <a:lnSpc>
                <a:spcPct val="75000"/>
              </a:lnSpc>
              <a:defRPr sz="7000"/>
            </a:lvl1pPr>
          </a:lstStyle>
          <a:p>
            <a:pPr lvl="0"/>
            <a:r>
              <a:rPr lang="fr-FR" noProof="0" smtClean="0"/>
              <a:t>Cliquez et modifiez le titre</a:t>
            </a:r>
          </a:p>
        </p:txBody>
      </p:sp>
      <p:sp>
        <p:nvSpPr>
          <p:cNvPr id="6149" name="Rectangle 5"/>
          <p:cNvSpPr>
            <a:spLocks noGrp="1" noChangeArrowheads="1"/>
          </p:cNvSpPr>
          <p:nvPr>
            <p:ph type="subTitle" idx="1"/>
          </p:nvPr>
        </p:nvSpPr>
        <p:spPr>
          <a:xfrm>
            <a:off x="1065213" y="0"/>
            <a:ext cx="7392987" cy="1193800"/>
          </a:xfrm>
        </p:spPr>
        <p:txBody>
          <a:bodyPr anchor="ctr"/>
          <a:lstStyle>
            <a:lvl1pPr>
              <a:spcBef>
                <a:spcPct val="0"/>
              </a:spcBef>
              <a:spcAft>
                <a:spcPct val="0"/>
              </a:spcAft>
              <a:defRPr sz="2400">
                <a:solidFill>
                  <a:schemeClr val="tx1"/>
                </a:solidFill>
              </a:defRPr>
            </a:lvl1pPr>
          </a:lstStyle>
          <a:p>
            <a:pPr lvl="0"/>
            <a:r>
              <a:rPr lang="fr-FR" noProof="0" smtClean="0"/>
              <a:t>Cliquez pour modifier le style des sous-titres du masque</a:t>
            </a:r>
          </a:p>
        </p:txBody>
      </p:sp>
      <p:sp>
        <p:nvSpPr>
          <p:cNvPr id="12" name="Rectangle 31"/>
          <p:cNvSpPr>
            <a:spLocks noGrp="1" noChangeArrowheads="1"/>
          </p:cNvSpPr>
          <p:nvPr>
            <p:ph type="sldNum" sz="quarter" idx="10"/>
          </p:nvPr>
        </p:nvSpPr>
        <p:spPr>
          <a:xfrm>
            <a:off x="4319588" y="6172200"/>
            <a:ext cx="503237" cy="457200"/>
          </a:xfrm>
        </p:spPr>
        <p:txBody>
          <a:bodyPr/>
          <a:lstStyle>
            <a:lvl1pPr>
              <a:defRPr/>
            </a:lvl1pPr>
          </a:lstStyle>
          <a:p>
            <a:fld id="{515DD992-8D01-4A98-98CB-5B7C38035015}"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1943420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34"/>
          <p:cNvSpPr>
            <a:spLocks noGrp="1" noChangeArrowheads="1"/>
          </p:cNvSpPr>
          <p:nvPr>
            <p:ph type="sldNum" sz="quarter" idx="10"/>
          </p:nvPr>
        </p:nvSpPr>
        <p:spPr>
          <a:ln/>
        </p:spPr>
        <p:txBody>
          <a:bodyPr/>
          <a:lstStyle>
            <a:lvl1pPr>
              <a:defRPr/>
            </a:lvl1pPr>
          </a:lstStyle>
          <a:p>
            <a:fld id="{F8174B41-C9C3-434A-B334-B8DCE0340D8A}"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1984386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34"/>
          <p:cNvSpPr>
            <a:spLocks noGrp="1" noChangeArrowheads="1"/>
          </p:cNvSpPr>
          <p:nvPr>
            <p:ph type="sldNum" sz="quarter" idx="10"/>
          </p:nvPr>
        </p:nvSpPr>
        <p:spPr>
          <a:ln/>
        </p:spPr>
        <p:txBody>
          <a:bodyPr/>
          <a:lstStyle>
            <a:lvl1pPr>
              <a:defRPr/>
            </a:lvl1pPr>
          </a:lstStyle>
          <a:p>
            <a:fld id="{2EFA01A7-B088-4B29-9040-981485E0A274}"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390422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517525" y="1295400"/>
            <a:ext cx="3894138" cy="4054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564063" y="1295400"/>
            <a:ext cx="3894137" cy="4054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34"/>
          <p:cNvSpPr>
            <a:spLocks noGrp="1" noChangeArrowheads="1"/>
          </p:cNvSpPr>
          <p:nvPr>
            <p:ph type="sldNum" sz="quarter" idx="10"/>
          </p:nvPr>
        </p:nvSpPr>
        <p:spPr>
          <a:ln/>
        </p:spPr>
        <p:txBody>
          <a:bodyPr/>
          <a:lstStyle>
            <a:lvl1pPr>
              <a:defRPr/>
            </a:lvl1pPr>
          </a:lstStyle>
          <a:p>
            <a:fld id="{1BD47FDC-F658-4E09-ADF5-647CD243196B}"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11067932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34"/>
          <p:cNvSpPr>
            <a:spLocks noGrp="1" noChangeArrowheads="1"/>
          </p:cNvSpPr>
          <p:nvPr>
            <p:ph type="sldNum" sz="quarter" idx="10"/>
          </p:nvPr>
        </p:nvSpPr>
        <p:spPr>
          <a:ln/>
        </p:spPr>
        <p:txBody>
          <a:bodyPr/>
          <a:lstStyle>
            <a:lvl1pPr>
              <a:defRPr/>
            </a:lvl1pPr>
          </a:lstStyle>
          <a:p>
            <a:fld id="{F7C44DBE-A9CB-4A57-A766-D3D043432F1F}"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37915566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34"/>
          <p:cNvSpPr>
            <a:spLocks noGrp="1" noChangeArrowheads="1"/>
          </p:cNvSpPr>
          <p:nvPr>
            <p:ph type="sldNum" sz="quarter" idx="10"/>
          </p:nvPr>
        </p:nvSpPr>
        <p:spPr>
          <a:ln/>
        </p:spPr>
        <p:txBody>
          <a:bodyPr/>
          <a:lstStyle>
            <a:lvl1pPr>
              <a:defRPr/>
            </a:lvl1pPr>
          </a:lstStyle>
          <a:p>
            <a:fld id="{4137D8B5-10E4-41C7-9AF3-FF277C83AE2D}"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1069725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4"/>
          <p:cNvSpPr>
            <a:spLocks noGrp="1" noChangeArrowheads="1"/>
          </p:cNvSpPr>
          <p:nvPr>
            <p:ph type="sldNum" sz="quarter" idx="10"/>
          </p:nvPr>
        </p:nvSpPr>
        <p:spPr>
          <a:ln/>
        </p:spPr>
        <p:txBody>
          <a:bodyPr/>
          <a:lstStyle>
            <a:lvl1pPr>
              <a:defRPr/>
            </a:lvl1pPr>
          </a:lstStyle>
          <a:p>
            <a:fld id="{AFF1F9E5-BB0C-4953-A5B6-057DB91524CF}"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8644877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34"/>
          <p:cNvSpPr>
            <a:spLocks noGrp="1" noChangeArrowheads="1"/>
          </p:cNvSpPr>
          <p:nvPr>
            <p:ph type="sldNum" sz="quarter" idx="10"/>
          </p:nvPr>
        </p:nvSpPr>
        <p:spPr>
          <a:ln/>
        </p:spPr>
        <p:txBody>
          <a:bodyPr/>
          <a:lstStyle>
            <a:lvl1pPr>
              <a:defRPr/>
            </a:lvl1pPr>
          </a:lstStyle>
          <a:p>
            <a:fld id="{22F4B59A-5181-40BC-870F-71B7551BA4DA}"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1481780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34"/>
          <p:cNvSpPr>
            <a:spLocks noGrp="1" noChangeArrowheads="1"/>
          </p:cNvSpPr>
          <p:nvPr>
            <p:ph type="sldNum" sz="quarter" idx="10"/>
          </p:nvPr>
        </p:nvSpPr>
        <p:spPr>
          <a:ln/>
        </p:spPr>
        <p:txBody>
          <a:bodyPr/>
          <a:lstStyle>
            <a:lvl1pPr>
              <a:defRPr/>
            </a:lvl1pPr>
          </a:lstStyle>
          <a:p>
            <a:fld id="{E9756289-57A4-4708-892B-B6729C4D540E}"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39816154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34"/>
          <p:cNvSpPr>
            <a:spLocks noGrp="1" noChangeArrowheads="1"/>
          </p:cNvSpPr>
          <p:nvPr>
            <p:ph type="sldNum" sz="quarter" idx="10"/>
          </p:nvPr>
        </p:nvSpPr>
        <p:spPr>
          <a:ln/>
        </p:spPr>
        <p:txBody>
          <a:bodyPr/>
          <a:lstStyle>
            <a:lvl1pPr>
              <a:defRPr/>
            </a:lvl1pPr>
          </a:lstStyle>
          <a:p>
            <a:fld id="{FE394D9D-C367-4A85-819D-B2D4D4AEF798}"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497945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473825" y="0"/>
            <a:ext cx="1984375" cy="534987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517525" y="0"/>
            <a:ext cx="5803900" cy="534987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34"/>
          <p:cNvSpPr>
            <a:spLocks noGrp="1" noChangeArrowheads="1"/>
          </p:cNvSpPr>
          <p:nvPr>
            <p:ph type="sldNum" sz="quarter" idx="10"/>
          </p:nvPr>
        </p:nvSpPr>
        <p:spPr>
          <a:ln/>
        </p:spPr>
        <p:txBody>
          <a:bodyPr/>
          <a:lstStyle>
            <a:lvl1pPr>
              <a:defRPr/>
            </a:lvl1pPr>
          </a:lstStyle>
          <a:p>
            <a:fld id="{B1514C88-CBF0-429A-B532-F10A4934EA99}"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1592994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x" preserve="1">
  <p:cSld name="Titre. Text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1065213" y="0"/>
            <a:ext cx="7392987" cy="838200"/>
          </a:xfrm>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517525" y="1295400"/>
            <a:ext cx="3894138" cy="40544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64063" y="1295400"/>
            <a:ext cx="3894137" cy="40544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34"/>
          <p:cNvSpPr>
            <a:spLocks noGrp="1" noChangeArrowheads="1"/>
          </p:cNvSpPr>
          <p:nvPr>
            <p:ph type="sldNum" sz="quarter" idx="10"/>
          </p:nvPr>
        </p:nvSpPr>
        <p:spPr>
          <a:ln/>
        </p:spPr>
        <p:txBody>
          <a:bodyPr/>
          <a:lstStyle>
            <a:lvl1pPr>
              <a:defRPr/>
            </a:lvl1pPr>
          </a:lstStyle>
          <a:p>
            <a:fld id="{9D9E02C3-D1AD-4E89-B3D0-E63187D6BC01}"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36170805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6D5EE698-3274-49E9-90CB-977E059C6BAF}"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BA85A58C-C821-4E5D-A7BA-A61A901A1DBF}" type="slidenum">
              <a:rPr lang="fr-FR" altLang="fr-FR"/>
              <a:pPr/>
              <a:t>‹N°›</a:t>
            </a:fld>
            <a:endParaRPr lang="fr-FR" altLang="fr-FR"/>
          </a:p>
        </p:txBody>
      </p:sp>
    </p:spTree>
    <p:extLst>
      <p:ext uri="{BB962C8B-B14F-4D97-AF65-F5344CB8AC3E}">
        <p14:creationId xmlns:p14="http://schemas.microsoft.com/office/powerpoint/2010/main" val="9817668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3E57137E-7BFF-44B1-9839-B97076197099}"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3193175F-B308-4EE9-B520-E9FFFA1E2F76}" type="slidenum">
              <a:rPr lang="fr-FR" altLang="fr-FR"/>
              <a:pPr/>
              <a:t>‹N°›</a:t>
            </a:fld>
            <a:endParaRPr lang="fr-FR" altLang="fr-FR"/>
          </a:p>
        </p:txBody>
      </p:sp>
    </p:spTree>
    <p:extLst>
      <p:ext uri="{BB962C8B-B14F-4D97-AF65-F5344CB8AC3E}">
        <p14:creationId xmlns:p14="http://schemas.microsoft.com/office/powerpoint/2010/main" val="14524461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0CB12BBF-CCFE-4616-844A-FBECE1F2A4E8}"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7E437311-D795-4CD9-8113-524B3EF12C48}" type="slidenum">
              <a:rPr lang="fr-FR" altLang="fr-FR"/>
              <a:pPr/>
              <a:t>‹N°›</a:t>
            </a:fld>
            <a:endParaRPr lang="fr-FR" altLang="fr-FR"/>
          </a:p>
        </p:txBody>
      </p:sp>
    </p:spTree>
    <p:extLst>
      <p:ext uri="{BB962C8B-B14F-4D97-AF65-F5344CB8AC3E}">
        <p14:creationId xmlns:p14="http://schemas.microsoft.com/office/powerpoint/2010/main" val="9700665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6C1449D3-DB16-41D8-AD3E-66E49613F776}"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9FDF76A2-EBFC-4AF8-8CC1-94D14588007C}" type="slidenum">
              <a:rPr lang="fr-FR" altLang="fr-FR"/>
              <a:pPr/>
              <a:t>‹N°›</a:t>
            </a:fld>
            <a:endParaRPr lang="fr-FR" altLang="fr-FR"/>
          </a:p>
        </p:txBody>
      </p:sp>
    </p:spTree>
    <p:extLst>
      <p:ext uri="{BB962C8B-B14F-4D97-AF65-F5344CB8AC3E}">
        <p14:creationId xmlns:p14="http://schemas.microsoft.com/office/powerpoint/2010/main" val="20527312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410EE455-0A4A-4183-8FEB-84FDD887F31F}" type="datetimeFigureOut">
              <a:rPr lang="fr-FR"/>
              <a:pPr>
                <a:defRPr/>
              </a:pPr>
              <a:t>05/04/2016</a:t>
            </a:fld>
            <a:endParaRPr lang="fr-FR"/>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9" name="Slide Number Placeholder 8"/>
          <p:cNvSpPr>
            <a:spLocks noGrp="1"/>
          </p:cNvSpPr>
          <p:nvPr>
            <p:ph type="sldNum" sz="quarter" idx="12"/>
          </p:nvPr>
        </p:nvSpPr>
        <p:spPr/>
        <p:txBody>
          <a:bodyPr/>
          <a:lstStyle>
            <a:lvl1pPr eaLnBrk="0" hangingPunct="0">
              <a:defRPr>
                <a:latin typeface="Arial" charset="0"/>
              </a:defRPr>
            </a:lvl1pPr>
          </a:lstStyle>
          <a:p>
            <a:fld id="{82515A65-D2E0-4CF2-8EF9-B156263211A1}" type="slidenum">
              <a:rPr lang="fr-FR" altLang="fr-FR"/>
              <a:pPr/>
              <a:t>‹N°›</a:t>
            </a:fld>
            <a:endParaRPr lang="fr-FR" altLang="fr-FR"/>
          </a:p>
        </p:txBody>
      </p:sp>
    </p:spTree>
    <p:extLst>
      <p:ext uri="{BB962C8B-B14F-4D97-AF65-F5344CB8AC3E}">
        <p14:creationId xmlns:p14="http://schemas.microsoft.com/office/powerpoint/2010/main" val="26456446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1275D379-C27A-4502-98F9-D71465F0B3D8}" type="datetimeFigureOut">
              <a:rPr lang="fr-FR"/>
              <a:pPr>
                <a:defRPr/>
              </a:pPr>
              <a:t>05/04/2016</a:t>
            </a:fld>
            <a:endParaRPr lang="fr-FR"/>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5" name="Slide Number Placeholder 4"/>
          <p:cNvSpPr>
            <a:spLocks noGrp="1"/>
          </p:cNvSpPr>
          <p:nvPr>
            <p:ph type="sldNum" sz="quarter" idx="12"/>
          </p:nvPr>
        </p:nvSpPr>
        <p:spPr/>
        <p:txBody>
          <a:bodyPr/>
          <a:lstStyle>
            <a:lvl1pPr eaLnBrk="0" hangingPunct="0">
              <a:defRPr>
                <a:latin typeface="Arial" charset="0"/>
              </a:defRPr>
            </a:lvl1pPr>
          </a:lstStyle>
          <a:p>
            <a:fld id="{0E089941-9C34-484E-80E2-3131EA38DE6E}" type="slidenum">
              <a:rPr lang="fr-FR" altLang="fr-FR"/>
              <a:pPr/>
              <a:t>‹N°›</a:t>
            </a:fld>
            <a:endParaRPr lang="fr-FR" altLang="fr-FR"/>
          </a:p>
        </p:txBody>
      </p:sp>
    </p:spTree>
    <p:extLst>
      <p:ext uri="{BB962C8B-B14F-4D97-AF65-F5344CB8AC3E}">
        <p14:creationId xmlns:p14="http://schemas.microsoft.com/office/powerpoint/2010/main" val="42747662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9DB17F91-C74E-4FE3-97F3-2AB2876D0A5A}" type="datetimeFigureOut">
              <a:rPr lang="fr-FR"/>
              <a:pPr>
                <a:defRPr/>
              </a:pPr>
              <a:t>05/04/2016</a:t>
            </a:fld>
            <a:endParaRPr lang="fr-FR"/>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4" name="Slide Number Placeholder 3"/>
          <p:cNvSpPr>
            <a:spLocks noGrp="1"/>
          </p:cNvSpPr>
          <p:nvPr>
            <p:ph type="sldNum" sz="quarter" idx="12"/>
          </p:nvPr>
        </p:nvSpPr>
        <p:spPr/>
        <p:txBody>
          <a:bodyPr/>
          <a:lstStyle>
            <a:lvl1pPr eaLnBrk="0" hangingPunct="0">
              <a:defRPr>
                <a:latin typeface="Arial" charset="0"/>
              </a:defRPr>
            </a:lvl1pPr>
          </a:lstStyle>
          <a:p>
            <a:fld id="{324A9C7A-5B43-4372-904D-0A666DC0B350}" type="slidenum">
              <a:rPr lang="fr-FR" altLang="fr-FR"/>
              <a:pPr/>
              <a:t>‹N°›</a:t>
            </a:fld>
            <a:endParaRPr lang="fr-FR" altLang="fr-FR"/>
          </a:p>
        </p:txBody>
      </p:sp>
    </p:spTree>
    <p:extLst>
      <p:ext uri="{BB962C8B-B14F-4D97-AF65-F5344CB8AC3E}">
        <p14:creationId xmlns:p14="http://schemas.microsoft.com/office/powerpoint/2010/main" val="26534187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31DD812B-C803-4FE4-BF59-219E43C25EE6}"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51FE322C-AA8A-4946-AB43-7A86CA74C0B3}" type="slidenum">
              <a:rPr lang="fr-FR" altLang="fr-FR"/>
              <a:pPr/>
              <a:t>‹N°›</a:t>
            </a:fld>
            <a:endParaRPr lang="fr-FR" altLang="fr-FR"/>
          </a:p>
        </p:txBody>
      </p:sp>
    </p:spTree>
    <p:extLst>
      <p:ext uri="{BB962C8B-B14F-4D97-AF65-F5344CB8AC3E}">
        <p14:creationId xmlns:p14="http://schemas.microsoft.com/office/powerpoint/2010/main" val="25464800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794DBF8B-3D33-4B60-A4EE-6897FC8B95FC}"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4731954B-155C-488C-AA19-857F2362EABE}" type="slidenum">
              <a:rPr lang="fr-FR" altLang="fr-FR"/>
              <a:pPr/>
              <a:t>‹N°›</a:t>
            </a:fld>
            <a:endParaRPr lang="fr-FR" altLang="fr-FR"/>
          </a:p>
        </p:txBody>
      </p:sp>
    </p:spTree>
    <p:extLst>
      <p:ext uri="{BB962C8B-B14F-4D97-AF65-F5344CB8AC3E}">
        <p14:creationId xmlns:p14="http://schemas.microsoft.com/office/powerpoint/2010/main" val="15437778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15F187CF-1699-48FE-A1D6-B84F27756354}"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E6946B5F-0FC1-4A87-9418-FEE57B95A24D}" type="slidenum">
              <a:rPr lang="fr-FR" altLang="fr-FR"/>
              <a:pPr/>
              <a:t>‹N°›</a:t>
            </a:fld>
            <a:endParaRPr lang="fr-FR" altLang="fr-FR"/>
          </a:p>
        </p:txBody>
      </p:sp>
    </p:spTree>
    <p:extLst>
      <p:ext uri="{BB962C8B-B14F-4D97-AF65-F5344CB8AC3E}">
        <p14:creationId xmlns:p14="http://schemas.microsoft.com/office/powerpoint/2010/main" val="1594142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1A8F0FC0-6081-4E49-BEB1-36D8B0465975}"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30501527-7B50-4E67-9A1B-83EECA333488}" type="slidenum">
              <a:rPr lang="fr-FR" altLang="fr-FR"/>
              <a:pPr/>
              <a:t>‹N°›</a:t>
            </a:fld>
            <a:endParaRPr lang="fr-FR" altLang="fr-FR"/>
          </a:p>
        </p:txBody>
      </p:sp>
    </p:spTree>
    <p:extLst>
      <p:ext uri="{BB962C8B-B14F-4D97-AF65-F5344CB8AC3E}">
        <p14:creationId xmlns:p14="http://schemas.microsoft.com/office/powerpoint/2010/main" val="35714827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C3DD5112-D520-4025-B2AB-ABE8DF0AF2D4}"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B341FD52-6125-45AA-B13E-DE2B5E2D6D21}" type="slidenum">
              <a:rPr lang="fr-FR" altLang="fr-FR"/>
              <a:pPr/>
              <a:t>‹N°›</a:t>
            </a:fld>
            <a:endParaRPr lang="fr-FR" altLang="fr-FR"/>
          </a:p>
        </p:txBody>
      </p:sp>
    </p:spTree>
    <p:extLst>
      <p:ext uri="{BB962C8B-B14F-4D97-AF65-F5344CB8AC3E}">
        <p14:creationId xmlns:p14="http://schemas.microsoft.com/office/powerpoint/2010/main" val="2929908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975C5B5C-80FB-469E-A025-D94002D32549}"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39614BE4-069A-4F7C-BBC1-BAA3613BBD68}" type="slidenum">
              <a:rPr lang="fr-FR" altLang="fr-FR"/>
              <a:pPr/>
              <a:t>‹N°›</a:t>
            </a:fld>
            <a:endParaRPr lang="fr-FR" altLang="fr-FR"/>
          </a:p>
        </p:txBody>
      </p:sp>
    </p:spTree>
    <p:extLst>
      <p:ext uri="{BB962C8B-B14F-4D97-AF65-F5344CB8AC3E}">
        <p14:creationId xmlns:p14="http://schemas.microsoft.com/office/powerpoint/2010/main" val="26878025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DEEB5141-0D36-492E-B07F-0562BA122AF0}"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2540E2AE-C523-42D8-B59C-2CA4FF521DBA}" type="slidenum">
              <a:rPr lang="fr-FR" altLang="fr-FR"/>
              <a:pPr/>
              <a:t>‹N°›</a:t>
            </a:fld>
            <a:endParaRPr lang="fr-FR" altLang="fr-FR"/>
          </a:p>
        </p:txBody>
      </p:sp>
    </p:spTree>
    <p:extLst>
      <p:ext uri="{BB962C8B-B14F-4D97-AF65-F5344CB8AC3E}">
        <p14:creationId xmlns:p14="http://schemas.microsoft.com/office/powerpoint/2010/main" val="27461012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227DAA43-8962-4470-AB43-A0EC1E8DDC21}"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1003AF14-612C-4801-9BD4-A06AB8E2E2DE}" type="slidenum">
              <a:rPr lang="fr-FR" altLang="fr-FR"/>
              <a:pPr/>
              <a:t>‹N°›</a:t>
            </a:fld>
            <a:endParaRPr lang="fr-FR" altLang="fr-FR"/>
          </a:p>
        </p:txBody>
      </p:sp>
    </p:spTree>
    <p:extLst>
      <p:ext uri="{BB962C8B-B14F-4D97-AF65-F5344CB8AC3E}">
        <p14:creationId xmlns:p14="http://schemas.microsoft.com/office/powerpoint/2010/main" val="8268394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1C93AEAD-9625-4EE2-A7C5-038DF78484C6}" type="datetimeFigureOut">
              <a:rPr lang="fr-FR"/>
              <a:pPr>
                <a:defRPr/>
              </a:pPr>
              <a:t>05/04/2016</a:t>
            </a:fld>
            <a:endParaRPr lang="fr-FR"/>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9" name="Slide Number Placeholder 8"/>
          <p:cNvSpPr>
            <a:spLocks noGrp="1"/>
          </p:cNvSpPr>
          <p:nvPr>
            <p:ph type="sldNum" sz="quarter" idx="12"/>
          </p:nvPr>
        </p:nvSpPr>
        <p:spPr/>
        <p:txBody>
          <a:bodyPr/>
          <a:lstStyle>
            <a:lvl1pPr eaLnBrk="0" hangingPunct="0">
              <a:defRPr>
                <a:latin typeface="Arial" charset="0"/>
              </a:defRPr>
            </a:lvl1pPr>
          </a:lstStyle>
          <a:p>
            <a:fld id="{F48EFDDF-2536-4580-B98D-5CE8E3196882}" type="slidenum">
              <a:rPr lang="fr-FR" altLang="fr-FR"/>
              <a:pPr/>
              <a:t>‹N°›</a:t>
            </a:fld>
            <a:endParaRPr lang="fr-FR" altLang="fr-FR"/>
          </a:p>
        </p:txBody>
      </p:sp>
    </p:spTree>
    <p:extLst>
      <p:ext uri="{BB962C8B-B14F-4D97-AF65-F5344CB8AC3E}">
        <p14:creationId xmlns:p14="http://schemas.microsoft.com/office/powerpoint/2010/main" val="37424863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F078580F-77E5-44AA-A5F3-7A8E6543CCAA}" type="datetimeFigureOut">
              <a:rPr lang="fr-FR"/>
              <a:pPr>
                <a:defRPr/>
              </a:pPr>
              <a:t>05/04/2016</a:t>
            </a:fld>
            <a:endParaRPr lang="fr-FR"/>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5" name="Slide Number Placeholder 4"/>
          <p:cNvSpPr>
            <a:spLocks noGrp="1"/>
          </p:cNvSpPr>
          <p:nvPr>
            <p:ph type="sldNum" sz="quarter" idx="12"/>
          </p:nvPr>
        </p:nvSpPr>
        <p:spPr/>
        <p:txBody>
          <a:bodyPr/>
          <a:lstStyle>
            <a:lvl1pPr eaLnBrk="0" hangingPunct="0">
              <a:defRPr>
                <a:latin typeface="Arial" charset="0"/>
              </a:defRPr>
            </a:lvl1pPr>
          </a:lstStyle>
          <a:p>
            <a:fld id="{30C9C594-5658-4554-86F1-0551424BF3E1}" type="slidenum">
              <a:rPr lang="fr-FR" altLang="fr-FR"/>
              <a:pPr/>
              <a:t>‹N°›</a:t>
            </a:fld>
            <a:endParaRPr lang="fr-FR" altLang="fr-FR"/>
          </a:p>
        </p:txBody>
      </p:sp>
    </p:spTree>
    <p:extLst>
      <p:ext uri="{BB962C8B-B14F-4D97-AF65-F5344CB8AC3E}">
        <p14:creationId xmlns:p14="http://schemas.microsoft.com/office/powerpoint/2010/main" val="35691233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A1A49149-8123-41F7-A8E9-88D88CC9ACDC}" type="datetimeFigureOut">
              <a:rPr lang="fr-FR"/>
              <a:pPr>
                <a:defRPr/>
              </a:pPr>
              <a:t>05/04/2016</a:t>
            </a:fld>
            <a:endParaRPr lang="fr-FR"/>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4" name="Slide Number Placeholder 3"/>
          <p:cNvSpPr>
            <a:spLocks noGrp="1"/>
          </p:cNvSpPr>
          <p:nvPr>
            <p:ph type="sldNum" sz="quarter" idx="12"/>
          </p:nvPr>
        </p:nvSpPr>
        <p:spPr/>
        <p:txBody>
          <a:bodyPr/>
          <a:lstStyle>
            <a:lvl1pPr eaLnBrk="0" hangingPunct="0">
              <a:defRPr>
                <a:latin typeface="Arial" charset="0"/>
              </a:defRPr>
            </a:lvl1pPr>
          </a:lstStyle>
          <a:p>
            <a:fld id="{0E317692-AD89-42DB-9605-8D5AF96C26EF}" type="slidenum">
              <a:rPr lang="fr-FR" altLang="fr-FR"/>
              <a:pPr/>
              <a:t>‹N°›</a:t>
            </a:fld>
            <a:endParaRPr lang="fr-FR" altLang="fr-FR"/>
          </a:p>
        </p:txBody>
      </p:sp>
    </p:spTree>
    <p:extLst>
      <p:ext uri="{BB962C8B-B14F-4D97-AF65-F5344CB8AC3E}">
        <p14:creationId xmlns:p14="http://schemas.microsoft.com/office/powerpoint/2010/main" val="12330629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9BE35236-6065-47DA-A3A7-1DDA0945A3E5}"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E7ED430F-B7B5-4ED0-B074-B3B3F9657EDA}" type="slidenum">
              <a:rPr lang="fr-FR" altLang="fr-FR"/>
              <a:pPr/>
              <a:t>‹N°›</a:t>
            </a:fld>
            <a:endParaRPr lang="fr-FR" altLang="fr-FR"/>
          </a:p>
        </p:txBody>
      </p:sp>
    </p:spTree>
    <p:extLst>
      <p:ext uri="{BB962C8B-B14F-4D97-AF65-F5344CB8AC3E}">
        <p14:creationId xmlns:p14="http://schemas.microsoft.com/office/powerpoint/2010/main" val="42656361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2BBEDA5F-5473-4B59-B238-6B7DF2E74C95}"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8527679E-13EC-48A9-A45F-E3CC15C67A9B}" type="slidenum">
              <a:rPr lang="fr-FR" altLang="fr-FR"/>
              <a:pPr/>
              <a:t>‹N°›</a:t>
            </a:fld>
            <a:endParaRPr lang="fr-FR" altLang="fr-FR"/>
          </a:p>
        </p:txBody>
      </p:sp>
    </p:spTree>
    <p:extLst>
      <p:ext uri="{BB962C8B-B14F-4D97-AF65-F5344CB8AC3E}">
        <p14:creationId xmlns:p14="http://schemas.microsoft.com/office/powerpoint/2010/main" val="27765135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033638F1-4969-45F4-81A2-2A61ED6015A6}"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A9B35C16-97DB-4C24-9982-48A2BEEEB0D7}" type="slidenum">
              <a:rPr lang="fr-FR" altLang="fr-FR"/>
              <a:pPr/>
              <a:t>‹N°›</a:t>
            </a:fld>
            <a:endParaRPr lang="fr-FR" altLang="fr-FR"/>
          </a:p>
        </p:txBody>
      </p:sp>
    </p:spTree>
    <p:extLst>
      <p:ext uri="{BB962C8B-B14F-4D97-AF65-F5344CB8AC3E}">
        <p14:creationId xmlns:p14="http://schemas.microsoft.com/office/powerpoint/2010/main" val="1669977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01BF736E-DCB9-4ACB-8E4B-426769FF58CE}"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48202E9A-C511-4E9B-A762-AE432116F174}" type="slidenum">
              <a:rPr lang="fr-FR" altLang="fr-FR"/>
              <a:pPr/>
              <a:t>‹N°›</a:t>
            </a:fld>
            <a:endParaRPr lang="fr-FR" altLang="fr-FR"/>
          </a:p>
        </p:txBody>
      </p:sp>
    </p:spTree>
    <p:extLst>
      <p:ext uri="{BB962C8B-B14F-4D97-AF65-F5344CB8AC3E}">
        <p14:creationId xmlns:p14="http://schemas.microsoft.com/office/powerpoint/2010/main" val="13066216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745FA9E6-7B03-4C33-BDBC-B5CB1DD0DF4B}"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3BBDD434-2290-41E8-8071-E420DFC22D11}" type="slidenum">
              <a:rPr lang="fr-FR" altLang="fr-FR"/>
              <a:pPr/>
              <a:t>‹N°›</a:t>
            </a:fld>
            <a:endParaRPr lang="fr-FR" altLang="fr-FR"/>
          </a:p>
        </p:txBody>
      </p:sp>
    </p:spTree>
    <p:extLst>
      <p:ext uri="{BB962C8B-B14F-4D97-AF65-F5344CB8AC3E}">
        <p14:creationId xmlns:p14="http://schemas.microsoft.com/office/powerpoint/2010/main" val="15343383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74ACB9C5-1369-468B-84E1-1BC131B30C18}"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166BF7C9-E792-4D13-BF7C-73BD42EF6B1E}" type="slidenum">
              <a:rPr lang="fr-FR" altLang="fr-FR"/>
              <a:pPr/>
              <a:t>‹N°›</a:t>
            </a:fld>
            <a:endParaRPr lang="fr-FR" altLang="fr-FR"/>
          </a:p>
        </p:txBody>
      </p:sp>
    </p:spTree>
    <p:extLst>
      <p:ext uri="{BB962C8B-B14F-4D97-AF65-F5344CB8AC3E}">
        <p14:creationId xmlns:p14="http://schemas.microsoft.com/office/powerpoint/2010/main" val="10663515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A7BA4438-D6BF-475F-8D5C-82070A029974}"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4DCDD840-1C2E-4B44-BE84-D5FC231F9241}" type="slidenum">
              <a:rPr lang="fr-FR" altLang="fr-FR"/>
              <a:pPr/>
              <a:t>‹N°›</a:t>
            </a:fld>
            <a:endParaRPr lang="fr-FR" altLang="fr-FR"/>
          </a:p>
        </p:txBody>
      </p:sp>
    </p:spTree>
    <p:extLst>
      <p:ext uri="{BB962C8B-B14F-4D97-AF65-F5344CB8AC3E}">
        <p14:creationId xmlns:p14="http://schemas.microsoft.com/office/powerpoint/2010/main" val="40670065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6C51C973-1A8C-4425-AFB8-C996F48196D3}"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328AD6E3-58BB-46E9-8FE6-D1E7FE44052A}" type="slidenum">
              <a:rPr lang="fr-FR" altLang="fr-FR"/>
              <a:pPr/>
              <a:t>‹N°›</a:t>
            </a:fld>
            <a:endParaRPr lang="fr-FR" altLang="fr-FR"/>
          </a:p>
        </p:txBody>
      </p:sp>
    </p:spTree>
    <p:extLst>
      <p:ext uri="{BB962C8B-B14F-4D97-AF65-F5344CB8AC3E}">
        <p14:creationId xmlns:p14="http://schemas.microsoft.com/office/powerpoint/2010/main" val="5047051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37C76A9E-2670-4632-A964-FE2A73DA4666}" type="datetimeFigureOut">
              <a:rPr lang="fr-FR"/>
              <a:pPr>
                <a:defRPr/>
              </a:pPr>
              <a:t>05/04/2016</a:t>
            </a:fld>
            <a:endParaRPr lang="fr-FR"/>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9" name="Slide Number Placeholder 8"/>
          <p:cNvSpPr>
            <a:spLocks noGrp="1"/>
          </p:cNvSpPr>
          <p:nvPr>
            <p:ph type="sldNum" sz="quarter" idx="12"/>
          </p:nvPr>
        </p:nvSpPr>
        <p:spPr/>
        <p:txBody>
          <a:bodyPr/>
          <a:lstStyle>
            <a:lvl1pPr eaLnBrk="0" hangingPunct="0">
              <a:defRPr>
                <a:latin typeface="Arial" charset="0"/>
              </a:defRPr>
            </a:lvl1pPr>
          </a:lstStyle>
          <a:p>
            <a:fld id="{21462EC4-999B-4FB5-A214-85869EE83C1C}" type="slidenum">
              <a:rPr lang="fr-FR" altLang="fr-FR"/>
              <a:pPr/>
              <a:t>‹N°›</a:t>
            </a:fld>
            <a:endParaRPr lang="fr-FR" altLang="fr-FR"/>
          </a:p>
        </p:txBody>
      </p:sp>
    </p:spTree>
    <p:extLst>
      <p:ext uri="{BB962C8B-B14F-4D97-AF65-F5344CB8AC3E}">
        <p14:creationId xmlns:p14="http://schemas.microsoft.com/office/powerpoint/2010/main" val="32035105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9A82CCC6-A993-44A4-8FD5-45021A6CF5D2}" type="datetimeFigureOut">
              <a:rPr lang="fr-FR"/>
              <a:pPr>
                <a:defRPr/>
              </a:pPr>
              <a:t>05/04/2016</a:t>
            </a:fld>
            <a:endParaRPr lang="fr-FR"/>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5" name="Slide Number Placeholder 4"/>
          <p:cNvSpPr>
            <a:spLocks noGrp="1"/>
          </p:cNvSpPr>
          <p:nvPr>
            <p:ph type="sldNum" sz="quarter" idx="12"/>
          </p:nvPr>
        </p:nvSpPr>
        <p:spPr/>
        <p:txBody>
          <a:bodyPr/>
          <a:lstStyle>
            <a:lvl1pPr eaLnBrk="0" hangingPunct="0">
              <a:defRPr>
                <a:latin typeface="Arial" charset="0"/>
              </a:defRPr>
            </a:lvl1pPr>
          </a:lstStyle>
          <a:p>
            <a:fld id="{E3CB31A2-B110-4DA9-8E3E-E749C33DB160}" type="slidenum">
              <a:rPr lang="fr-FR" altLang="fr-FR"/>
              <a:pPr/>
              <a:t>‹N°›</a:t>
            </a:fld>
            <a:endParaRPr lang="fr-FR" altLang="fr-FR"/>
          </a:p>
        </p:txBody>
      </p:sp>
    </p:spTree>
    <p:extLst>
      <p:ext uri="{BB962C8B-B14F-4D97-AF65-F5344CB8AC3E}">
        <p14:creationId xmlns:p14="http://schemas.microsoft.com/office/powerpoint/2010/main" val="42387399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A245518F-398C-4042-8153-D33FC52043B9}" type="datetimeFigureOut">
              <a:rPr lang="fr-FR"/>
              <a:pPr>
                <a:defRPr/>
              </a:pPr>
              <a:t>05/04/2016</a:t>
            </a:fld>
            <a:endParaRPr lang="fr-FR"/>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4" name="Slide Number Placeholder 3"/>
          <p:cNvSpPr>
            <a:spLocks noGrp="1"/>
          </p:cNvSpPr>
          <p:nvPr>
            <p:ph type="sldNum" sz="quarter" idx="12"/>
          </p:nvPr>
        </p:nvSpPr>
        <p:spPr/>
        <p:txBody>
          <a:bodyPr/>
          <a:lstStyle>
            <a:lvl1pPr eaLnBrk="0" hangingPunct="0">
              <a:defRPr>
                <a:latin typeface="Arial" charset="0"/>
              </a:defRPr>
            </a:lvl1pPr>
          </a:lstStyle>
          <a:p>
            <a:fld id="{AACAB11F-33B0-442E-BD8D-C9DD6833FCC4}" type="slidenum">
              <a:rPr lang="fr-FR" altLang="fr-FR"/>
              <a:pPr/>
              <a:t>‹N°›</a:t>
            </a:fld>
            <a:endParaRPr lang="fr-FR" altLang="fr-FR"/>
          </a:p>
        </p:txBody>
      </p:sp>
    </p:spTree>
    <p:extLst>
      <p:ext uri="{BB962C8B-B14F-4D97-AF65-F5344CB8AC3E}">
        <p14:creationId xmlns:p14="http://schemas.microsoft.com/office/powerpoint/2010/main" val="30040821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7F6393E1-40FE-4F9D-875D-6B968D551C32}"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E4E840F0-16FC-42F3-9D8D-BE0C101C770E}" type="slidenum">
              <a:rPr lang="fr-FR" altLang="fr-FR"/>
              <a:pPr/>
              <a:t>‹N°›</a:t>
            </a:fld>
            <a:endParaRPr lang="fr-FR" altLang="fr-FR"/>
          </a:p>
        </p:txBody>
      </p:sp>
    </p:spTree>
    <p:extLst>
      <p:ext uri="{BB962C8B-B14F-4D97-AF65-F5344CB8AC3E}">
        <p14:creationId xmlns:p14="http://schemas.microsoft.com/office/powerpoint/2010/main" val="37366725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424C2DEE-FD3C-4CD9-BA59-D0D3D3237600}"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AC1441FB-A178-4F73-8E09-83DE296F0699}" type="slidenum">
              <a:rPr lang="fr-FR" altLang="fr-FR"/>
              <a:pPr/>
              <a:t>‹N°›</a:t>
            </a:fld>
            <a:endParaRPr lang="fr-FR" altLang="fr-FR"/>
          </a:p>
        </p:txBody>
      </p:sp>
    </p:spTree>
    <p:extLst>
      <p:ext uri="{BB962C8B-B14F-4D97-AF65-F5344CB8AC3E}">
        <p14:creationId xmlns:p14="http://schemas.microsoft.com/office/powerpoint/2010/main" val="32845703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46C52198-D098-4767-9718-F543F17845D9}"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E95E1D4C-D6EF-47FA-9D84-E699B141396D}" type="slidenum">
              <a:rPr lang="fr-FR" altLang="fr-FR"/>
              <a:pPr/>
              <a:t>‹N°›</a:t>
            </a:fld>
            <a:endParaRPr lang="fr-FR" altLang="fr-FR"/>
          </a:p>
        </p:txBody>
      </p:sp>
    </p:spTree>
    <p:extLst>
      <p:ext uri="{BB962C8B-B14F-4D97-AF65-F5344CB8AC3E}">
        <p14:creationId xmlns:p14="http://schemas.microsoft.com/office/powerpoint/2010/main" val="36989206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5DD0CEDD-5BF9-4F19-B555-3DA78715C5C7}"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8F47A2F9-EA8A-41B1-A139-BAE4DA58E795}" type="slidenum">
              <a:rPr lang="fr-FR" altLang="fr-FR"/>
              <a:pPr/>
              <a:t>‹N°›</a:t>
            </a:fld>
            <a:endParaRPr lang="fr-FR" altLang="fr-FR"/>
          </a:p>
        </p:txBody>
      </p:sp>
    </p:spTree>
    <p:extLst>
      <p:ext uri="{BB962C8B-B14F-4D97-AF65-F5344CB8AC3E}">
        <p14:creationId xmlns:p14="http://schemas.microsoft.com/office/powerpoint/2010/main" val="4940503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2729A6BC-6D33-4B90-A2AA-5152F0E9C564}"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BA6F7C64-CD6E-4353-B79F-3A507FAED451}" type="slidenum">
              <a:rPr lang="fr-FR" altLang="fr-FR"/>
              <a:pPr/>
              <a:t>‹N°›</a:t>
            </a:fld>
            <a:endParaRPr lang="fr-FR" altLang="fr-FR"/>
          </a:p>
        </p:txBody>
      </p:sp>
    </p:spTree>
    <p:extLst>
      <p:ext uri="{BB962C8B-B14F-4D97-AF65-F5344CB8AC3E}">
        <p14:creationId xmlns:p14="http://schemas.microsoft.com/office/powerpoint/2010/main" val="20610948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C971A50B-A884-4C09-966E-4AC8E8903671}"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DDCF116E-A2BA-4564-9A21-BA6D6426FC04}" type="slidenum">
              <a:rPr lang="fr-FR" altLang="fr-FR"/>
              <a:pPr/>
              <a:t>‹N°›</a:t>
            </a:fld>
            <a:endParaRPr lang="fr-FR" altLang="fr-FR"/>
          </a:p>
        </p:txBody>
      </p:sp>
    </p:spTree>
    <p:extLst>
      <p:ext uri="{BB962C8B-B14F-4D97-AF65-F5344CB8AC3E}">
        <p14:creationId xmlns:p14="http://schemas.microsoft.com/office/powerpoint/2010/main" val="11943364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66F90810-7194-42B7-B773-DD992EEAAD89}"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CF987F67-AD83-4C16-A995-DA0C49246856}" type="slidenum">
              <a:rPr lang="fr-FR" altLang="fr-FR"/>
              <a:pPr/>
              <a:t>‹N°›</a:t>
            </a:fld>
            <a:endParaRPr lang="fr-FR" altLang="fr-FR"/>
          </a:p>
        </p:txBody>
      </p:sp>
    </p:spTree>
    <p:extLst>
      <p:ext uri="{BB962C8B-B14F-4D97-AF65-F5344CB8AC3E}">
        <p14:creationId xmlns:p14="http://schemas.microsoft.com/office/powerpoint/2010/main" val="22447355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016A8F2F-B256-4125-A0A8-61E364EF6BC1}"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583FCF78-06DC-4EB3-8012-F9513FD79430}" type="slidenum">
              <a:rPr lang="fr-FR" altLang="fr-FR"/>
              <a:pPr/>
              <a:t>‹N°›</a:t>
            </a:fld>
            <a:endParaRPr lang="fr-FR" altLang="fr-FR"/>
          </a:p>
        </p:txBody>
      </p:sp>
    </p:spTree>
    <p:extLst>
      <p:ext uri="{BB962C8B-B14F-4D97-AF65-F5344CB8AC3E}">
        <p14:creationId xmlns:p14="http://schemas.microsoft.com/office/powerpoint/2010/main" val="39413468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50B9EE06-B9B6-48F0-9D5C-BD48052F63BC}" type="datetimeFigureOut">
              <a:rPr lang="fr-FR"/>
              <a:pPr>
                <a:defRPr/>
              </a:pPr>
              <a:t>05/04/2016</a:t>
            </a:fld>
            <a:endParaRPr lang="fr-FR"/>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9" name="Slide Number Placeholder 8"/>
          <p:cNvSpPr>
            <a:spLocks noGrp="1"/>
          </p:cNvSpPr>
          <p:nvPr>
            <p:ph type="sldNum" sz="quarter" idx="12"/>
          </p:nvPr>
        </p:nvSpPr>
        <p:spPr/>
        <p:txBody>
          <a:bodyPr/>
          <a:lstStyle>
            <a:lvl1pPr eaLnBrk="0" hangingPunct="0">
              <a:defRPr>
                <a:latin typeface="Arial" charset="0"/>
              </a:defRPr>
            </a:lvl1pPr>
          </a:lstStyle>
          <a:p>
            <a:fld id="{248999D6-BD8F-433B-BC24-548D4DE128A4}" type="slidenum">
              <a:rPr lang="fr-FR" altLang="fr-FR"/>
              <a:pPr/>
              <a:t>‹N°›</a:t>
            </a:fld>
            <a:endParaRPr lang="fr-FR" altLang="fr-FR"/>
          </a:p>
        </p:txBody>
      </p:sp>
    </p:spTree>
    <p:extLst>
      <p:ext uri="{BB962C8B-B14F-4D97-AF65-F5344CB8AC3E}">
        <p14:creationId xmlns:p14="http://schemas.microsoft.com/office/powerpoint/2010/main" val="133320451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21B93A16-0415-41B3-9D2F-568B0EB72E3C}" type="datetimeFigureOut">
              <a:rPr lang="fr-FR"/>
              <a:pPr>
                <a:defRPr/>
              </a:pPr>
              <a:t>05/04/2016</a:t>
            </a:fld>
            <a:endParaRPr lang="fr-FR"/>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5" name="Slide Number Placeholder 4"/>
          <p:cNvSpPr>
            <a:spLocks noGrp="1"/>
          </p:cNvSpPr>
          <p:nvPr>
            <p:ph type="sldNum" sz="quarter" idx="12"/>
          </p:nvPr>
        </p:nvSpPr>
        <p:spPr/>
        <p:txBody>
          <a:bodyPr/>
          <a:lstStyle>
            <a:lvl1pPr eaLnBrk="0" hangingPunct="0">
              <a:defRPr>
                <a:latin typeface="Arial" charset="0"/>
              </a:defRPr>
            </a:lvl1pPr>
          </a:lstStyle>
          <a:p>
            <a:fld id="{A469928D-3E95-46D1-9D4D-93C296B39EDC}" type="slidenum">
              <a:rPr lang="fr-FR" altLang="fr-FR"/>
              <a:pPr/>
              <a:t>‹N°›</a:t>
            </a:fld>
            <a:endParaRPr lang="fr-FR" altLang="fr-FR"/>
          </a:p>
        </p:txBody>
      </p:sp>
    </p:spTree>
    <p:extLst>
      <p:ext uri="{BB962C8B-B14F-4D97-AF65-F5344CB8AC3E}">
        <p14:creationId xmlns:p14="http://schemas.microsoft.com/office/powerpoint/2010/main" val="11243164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02EE43EA-D882-4BC7-A2E2-FE560E332D48}" type="datetimeFigureOut">
              <a:rPr lang="fr-FR"/>
              <a:pPr>
                <a:defRPr/>
              </a:pPr>
              <a:t>05/04/2016</a:t>
            </a:fld>
            <a:endParaRPr lang="fr-FR"/>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4" name="Slide Number Placeholder 3"/>
          <p:cNvSpPr>
            <a:spLocks noGrp="1"/>
          </p:cNvSpPr>
          <p:nvPr>
            <p:ph type="sldNum" sz="quarter" idx="12"/>
          </p:nvPr>
        </p:nvSpPr>
        <p:spPr/>
        <p:txBody>
          <a:bodyPr/>
          <a:lstStyle>
            <a:lvl1pPr eaLnBrk="0" hangingPunct="0">
              <a:defRPr>
                <a:latin typeface="Arial" charset="0"/>
              </a:defRPr>
            </a:lvl1pPr>
          </a:lstStyle>
          <a:p>
            <a:fld id="{3FFDBF3D-8356-4480-BE08-C65CCBD4AE08}" type="slidenum">
              <a:rPr lang="fr-FR" altLang="fr-FR"/>
              <a:pPr/>
              <a:t>‹N°›</a:t>
            </a:fld>
            <a:endParaRPr lang="fr-FR" altLang="fr-FR"/>
          </a:p>
        </p:txBody>
      </p:sp>
    </p:spTree>
    <p:extLst>
      <p:ext uri="{BB962C8B-B14F-4D97-AF65-F5344CB8AC3E}">
        <p14:creationId xmlns:p14="http://schemas.microsoft.com/office/powerpoint/2010/main" val="23910213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56CA27A3-1A06-449C-B225-23C2876541EE}"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D4BDCAA4-AA0A-424F-8494-6C39EAED9BCE}" type="slidenum">
              <a:rPr lang="fr-FR" altLang="fr-FR"/>
              <a:pPr/>
              <a:t>‹N°›</a:t>
            </a:fld>
            <a:endParaRPr lang="fr-FR" altLang="fr-FR"/>
          </a:p>
        </p:txBody>
      </p:sp>
    </p:spTree>
    <p:extLst>
      <p:ext uri="{BB962C8B-B14F-4D97-AF65-F5344CB8AC3E}">
        <p14:creationId xmlns:p14="http://schemas.microsoft.com/office/powerpoint/2010/main" val="2687989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CDCA2985-5AAE-4CBC-BB49-BC0F84FE96FF}"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E97C4B5F-D84D-40AE-8307-13ABE10C708A}" type="slidenum">
              <a:rPr lang="fr-FR" altLang="fr-FR"/>
              <a:pPr/>
              <a:t>‹N°›</a:t>
            </a:fld>
            <a:endParaRPr lang="fr-FR" altLang="fr-FR"/>
          </a:p>
        </p:txBody>
      </p:sp>
    </p:spTree>
    <p:extLst>
      <p:ext uri="{BB962C8B-B14F-4D97-AF65-F5344CB8AC3E}">
        <p14:creationId xmlns:p14="http://schemas.microsoft.com/office/powerpoint/2010/main" val="29990222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CA429441-1BFD-4BB5-BEA0-939BA5E273C1}"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7BD24E72-77C7-422E-BA74-93167F2ADA87}" type="slidenum">
              <a:rPr lang="fr-FR" altLang="fr-FR"/>
              <a:pPr/>
              <a:t>‹N°›</a:t>
            </a:fld>
            <a:endParaRPr lang="fr-FR" altLang="fr-FR"/>
          </a:p>
        </p:txBody>
      </p:sp>
    </p:spTree>
    <p:extLst>
      <p:ext uri="{BB962C8B-B14F-4D97-AF65-F5344CB8AC3E}">
        <p14:creationId xmlns:p14="http://schemas.microsoft.com/office/powerpoint/2010/main" val="30042358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EA537E33-D7F9-49D7-8190-F3F2D30B7DBF}"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CC9E43B3-CFA0-4624-9872-F97A2B3A8A67}" type="slidenum">
              <a:rPr lang="fr-FR" altLang="fr-FR"/>
              <a:pPr/>
              <a:t>‹N°›</a:t>
            </a:fld>
            <a:endParaRPr lang="fr-FR" altLang="fr-FR"/>
          </a:p>
        </p:txBody>
      </p:sp>
    </p:spTree>
    <p:extLst>
      <p:ext uri="{BB962C8B-B14F-4D97-AF65-F5344CB8AC3E}">
        <p14:creationId xmlns:p14="http://schemas.microsoft.com/office/powerpoint/2010/main" val="20477278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E9C94A7A-09FE-4E1D-ABD6-2E84F83F6B02}"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B4611C97-A814-4C95-9157-DD947E51D24D}" type="slidenum">
              <a:rPr lang="fr-FR" altLang="fr-FR"/>
              <a:pPr/>
              <a:t>‹N°›</a:t>
            </a:fld>
            <a:endParaRPr lang="fr-FR" altLang="fr-FR"/>
          </a:p>
        </p:txBody>
      </p:sp>
    </p:spTree>
    <p:extLst>
      <p:ext uri="{BB962C8B-B14F-4D97-AF65-F5344CB8AC3E}">
        <p14:creationId xmlns:p14="http://schemas.microsoft.com/office/powerpoint/2010/main" val="28411906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E3BAC31C-110F-448D-B3E6-C4DE4A3D9DFB}"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2ED2BA02-C2B8-4B53-8DF2-6FACA0E5C01A}" type="slidenum">
              <a:rPr lang="fr-FR" altLang="fr-FR"/>
              <a:pPr/>
              <a:t>‹N°›</a:t>
            </a:fld>
            <a:endParaRPr lang="fr-FR" altLang="fr-FR"/>
          </a:p>
        </p:txBody>
      </p:sp>
    </p:spTree>
    <p:extLst>
      <p:ext uri="{BB962C8B-B14F-4D97-AF65-F5344CB8AC3E}">
        <p14:creationId xmlns:p14="http://schemas.microsoft.com/office/powerpoint/2010/main" val="28969115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641E8F39-12D1-4EB8-A52A-C555D0A1B550}"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F5874047-C229-4DFA-A87B-64CFC671278B}" type="slidenum">
              <a:rPr lang="fr-FR" altLang="fr-FR"/>
              <a:pPr/>
              <a:t>‹N°›</a:t>
            </a:fld>
            <a:endParaRPr lang="fr-FR" altLang="fr-FR"/>
          </a:p>
        </p:txBody>
      </p:sp>
    </p:spTree>
    <p:extLst>
      <p:ext uri="{BB962C8B-B14F-4D97-AF65-F5344CB8AC3E}">
        <p14:creationId xmlns:p14="http://schemas.microsoft.com/office/powerpoint/2010/main" val="24550824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4CA2CA1B-62CD-479C-9120-8E2713EB333A}"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DA7455B6-42B6-409B-95F0-3EEA873BE91D}" type="slidenum">
              <a:rPr lang="fr-FR" altLang="fr-FR"/>
              <a:pPr/>
              <a:t>‹N°›</a:t>
            </a:fld>
            <a:endParaRPr lang="fr-FR" altLang="fr-FR"/>
          </a:p>
        </p:txBody>
      </p:sp>
    </p:spTree>
    <p:extLst>
      <p:ext uri="{BB962C8B-B14F-4D97-AF65-F5344CB8AC3E}">
        <p14:creationId xmlns:p14="http://schemas.microsoft.com/office/powerpoint/2010/main" val="4711451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604296E4-EB50-48FB-A341-388EC8E46F9B}" type="datetimeFigureOut">
              <a:rPr lang="fr-FR"/>
              <a:pPr>
                <a:defRPr/>
              </a:pPr>
              <a:t>05/04/2016</a:t>
            </a:fld>
            <a:endParaRPr lang="fr-FR"/>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9" name="Slide Number Placeholder 8"/>
          <p:cNvSpPr>
            <a:spLocks noGrp="1"/>
          </p:cNvSpPr>
          <p:nvPr>
            <p:ph type="sldNum" sz="quarter" idx="12"/>
          </p:nvPr>
        </p:nvSpPr>
        <p:spPr/>
        <p:txBody>
          <a:bodyPr/>
          <a:lstStyle>
            <a:lvl1pPr eaLnBrk="0" hangingPunct="0">
              <a:defRPr>
                <a:latin typeface="Arial" charset="0"/>
              </a:defRPr>
            </a:lvl1pPr>
          </a:lstStyle>
          <a:p>
            <a:fld id="{EC2506D6-0AA5-4B55-A186-7E6DC5E1826D}" type="slidenum">
              <a:rPr lang="fr-FR" altLang="fr-FR"/>
              <a:pPr/>
              <a:t>‹N°›</a:t>
            </a:fld>
            <a:endParaRPr lang="fr-FR" altLang="fr-FR"/>
          </a:p>
        </p:txBody>
      </p:sp>
    </p:spTree>
    <p:extLst>
      <p:ext uri="{BB962C8B-B14F-4D97-AF65-F5344CB8AC3E}">
        <p14:creationId xmlns:p14="http://schemas.microsoft.com/office/powerpoint/2010/main" val="192925724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86020E86-E764-40A0-834A-7A87381CF8F7}" type="datetimeFigureOut">
              <a:rPr lang="fr-FR"/>
              <a:pPr>
                <a:defRPr/>
              </a:pPr>
              <a:t>05/04/2016</a:t>
            </a:fld>
            <a:endParaRPr lang="fr-FR"/>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5" name="Slide Number Placeholder 4"/>
          <p:cNvSpPr>
            <a:spLocks noGrp="1"/>
          </p:cNvSpPr>
          <p:nvPr>
            <p:ph type="sldNum" sz="quarter" idx="12"/>
          </p:nvPr>
        </p:nvSpPr>
        <p:spPr/>
        <p:txBody>
          <a:bodyPr/>
          <a:lstStyle>
            <a:lvl1pPr eaLnBrk="0" hangingPunct="0">
              <a:defRPr>
                <a:latin typeface="Arial" charset="0"/>
              </a:defRPr>
            </a:lvl1pPr>
          </a:lstStyle>
          <a:p>
            <a:fld id="{B42805DF-7537-4DEC-9240-C2D74C5B9F4E}" type="slidenum">
              <a:rPr lang="fr-FR" altLang="fr-FR"/>
              <a:pPr/>
              <a:t>‹N°›</a:t>
            </a:fld>
            <a:endParaRPr lang="fr-FR" altLang="fr-FR"/>
          </a:p>
        </p:txBody>
      </p:sp>
    </p:spTree>
    <p:extLst>
      <p:ext uri="{BB962C8B-B14F-4D97-AF65-F5344CB8AC3E}">
        <p14:creationId xmlns:p14="http://schemas.microsoft.com/office/powerpoint/2010/main" val="124236078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D516495D-B6DC-4B1F-B740-84E952AA0003}" type="datetimeFigureOut">
              <a:rPr lang="fr-FR"/>
              <a:pPr>
                <a:defRPr/>
              </a:pPr>
              <a:t>05/04/2016</a:t>
            </a:fld>
            <a:endParaRPr lang="fr-FR"/>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4" name="Slide Number Placeholder 3"/>
          <p:cNvSpPr>
            <a:spLocks noGrp="1"/>
          </p:cNvSpPr>
          <p:nvPr>
            <p:ph type="sldNum" sz="quarter" idx="12"/>
          </p:nvPr>
        </p:nvSpPr>
        <p:spPr/>
        <p:txBody>
          <a:bodyPr/>
          <a:lstStyle>
            <a:lvl1pPr eaLnBrk="0" hangingPunct="0">
              <a:defRPr>
                <a:latin typeface="Arial" charset="0"/>
              </a:defRPr>
            </a:lvl1pPr>
          </a:lstStyle>
          <a:p>
            <a:fld id="{4E0B56B4-BE23-4126-AA26-94DE5A7C5396}" type="slidenum">
              <a:rPr lang="fr-FR" altLang="fr-FR"/>
              <a:pPr/>
              <a:t>‹N°›</a:t>
            </a:fld>
            <a:endParaRPr lang="fr-FR" altLang="fr-FR"/>
          </a:p>
        </p:txBody>
      </p:sp>
    </p:spTree>
    <p:extLst>
      <p:ext uri="{BB962C8B-B14F-4D97-AF65-F5344CB8AC3E}">
        <p14:creationId xmlns:p14="http://schemas.microsoft.com/office/powerpoint/2010/main" val="28816744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942D9184-50C4-404F-A107-081C22642E74}"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C986051F-B443-46EB-A923-9D63571843F9}" type="slidenum">
              <a:rPr lang="fr-FR" altLang="fr-FR"/>
              <a:pPr/>
              <a:t>‹N°›</a:t>
            </a:fld>
            <a:endParaRPr lang="fr-FR" altLang="fr-FR"/>
          </a:p>
        </p:txBody>
      </p:sp>
    </p:spTree>
    <p:extLst>
      <p:ext uri="{BB962C8B-B14F-4D97-AF65-F5344CB8AC3E}">
        <p14:creationId xmlns:p14="http://schemas.microsoft.com/office/powerpoint/2010/main" val="20354193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388A0374-8ACC-49C7-AD7F-2D3D719D4F45}" type="datetimeFigureOut">
              <a:rPr lang="fr-FR"/>
              <a:pPr>
                <a:defRPr/>
              </a:pPr>
              <a:t>05/04/2016</a:t>
            </a:fld>
            <a:endParaRPr lang="fr-F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11512C0F-E157-4A97-87EC-E3C4FB641E7F}" type="slidenum">
              <a:rPr lang="fr-FR" altLang="fr-FR"/>
              <a:pPr/>
              <a:t>‹N°›</a:t>
            </a:fld>
            <a:endParaRPr lang="fr-FR" altLang="fr-FR"/>
          </a:p>
        </p:txBody>
      </p:sp>
    </p:spTree>
    <p:extLst>
      <p:ext uri="{BB962C8B-B14F-4D97-AF65-F5344CB8AC3E}">
        <p14:creationId xmlns:p14="http://schemas.microsoft.com/office/powerpoint/2010/main" val="15101010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AF12DD03-21EC-4209-8F86-9C69F66F286D}"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2631389C-3DF0-44B9-BF4D-28A7B90F87BE}" type="slidenum">
              <a:rPr lang="fr-FR" altLang="fr-FR"/>
              <a:pPr/>
              <a:t>‹N°›</a:t>
            </a:fld>
            <a:endParaRPr lang="fr-FR" altLang="fr-FR"/>
          </a:p>
        </p:txBody>
      </p:sp>
    </p:spTree>
    <p:extLst>
      <p:ext uri="{BB962C8B-B14F-4D97-AF65-F5344CB8AC3E}">
        <p14:creationId xmlns:p14="http://schemas.microsoft.com/office/powerpoint/2010/main" val="12676665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C2095EE6-3BD4-49C3-B8B4-6F6C11DC9886}" type="datetimeFigureOut">
              <a:rPr lang="fr-FR"/>
              <a:pPr>
                <a:defRPr/>
              </a:pPr>
              <a:t>05/04/2016</a:t>
            </a:fld>
            <a:endParaRPr lang="fr-F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fr-FR"/>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CE47C4FA-8AE3-45E7-BF19-E597EEB0A24A}" type="slidenum">
              <a:rPr lang="fr-FR" altLang="fr-FR"/>
              <a:pPr/>
              <a:t>‹N°›</a:t>
            </a:fld>
            <a:endParaRPr lang="fr-FR" altLang="fr-FR"/>
          </a:p>
        </p:txBody>
      </p:sp>
    </p:spTree>
    <p:extLst>
      <p:ext uri="{BB962C8B-B14F-4D97-AF65-F5344CB8AC3E}">
        <p14:creationId xmlns:p14="http://schemas.microsoft.com/office/powerpoint/2010/main" val="1535694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1040" name="Rectangle 16"/>
          <p:cNvSpPr>
            <a:spLocks noChangeArrowheads="1"/>
          </p:cNvSpPr>
          <p:nvPr userDrawn="1"/>
        </p:nvSpPr>
        <p:spPr bwMode="gray">
          <a:xfrm>
            <a:off x="0" y="0"/>
            <a:ext cx="9144000" cy="6858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fr-FR"/>
          </a:p>
        </p:txBody>
      </p:sp>
      <p:sp>
        <p:nvSpPr>
          <p:cNvPr id="1061" name="Rectangle 37"/>
          <p:cNvSpPr>
            <a:spLocks noChangeAspect="1" noChangeArrowheads="1"/>
          </p:cNvSpPr>
          <p:nvPr userDrawn="1"/>
        </p:nvSpPr>
        <p:spPr bwMode="gray">
          <a:xfrm>
            <a:off x="0" y="0"/>
            <a:ext cx="9144000" cy="5926138"/>
          </a:xfrm>
          <a:prstGeom prst="rect">
            <a:avLst/>
          </a:prstGeom>
          <a:solidFill>
            <a:srgbClr val="ECEEEE">
              <a:alpha val="92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fr-FR" b="1"/>
              <a:t>   </a:t>
            </a:r>
          </a:p>
        </p:txBody>
      </p:sp>
      <p:sp>
        <p:nvSpPr>
          <p:cNvPr id="1064" name="Freeform 22"/>
          <p:cNvSpPr>
            <a:spLocks/>
          </p:cNvSpPr>
          <p:nvPr userDrawn="1"/>
        </p:nvSpPr>
        <p:spPr bwMode="gray">
          <a:xfrm>
            <a:off x="0" y="273050"/>
            <a:ext cx="8621713" cy="565150"/>
          </a:xfrm>
          <a:custGeom>
            <a:avLst/>
            <a:gdLst>
              <a:gd name="T0" fmla="*/ 2147483647 w 5431"/>
              <a:gd name="T1" fmla="*/ 2147483647 h 356"/>
              <a:gd name="T2" fmla="*/ 2147483647 w 5431"/>
              <a:gd name="T3" fmla="*/ 0 h 356"/>
              <a:gd name="T4" fmla="*/ 0 w 5431"/>
              <a:gd name="T5" fmla="*/ 0 h 356"/>
              <a:gd name="T6" fmla="*/ 0 w 5431"/>
              <a:gd name="T7" fmla="*/ 2147483647 h 356"/>
              <a:gd name="T8" fmla="*/ 2147483647 w 5431"/>
              <a:gd name="T9" fmla="*/ 2147483647 h 356"/>
              <a:gd name="T10" fmla="*/ 2147483647 w 5431"/>
              <a:gd name="T11" fmla="*/ 2147483647 h 3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31" h="356">
                <a:moveTo>
                  <a:pt x="5431" y="68"/>
                </a:moveTo>
                <a:cubicBezTo>
                  <a:pt x="5431" y="34"/>
                  <a:pt x="5431" y="0"/>
                  <a:pt x="5431" y="0"/>
                </a:cubicBezTo>
                <a:lnTo>
                  <a:pt x="0" y="0"/>
                </a:lnTo>
                <a:lnTo>
                  <a:pt x="0" y="354"/>
                </a:lnTo>
                <a:cubicBezTo>
                  <a:pt x="0" y="354"/>
                  <a:pt x="2564" y="354"/>
                  <a:pt x="5129" y="354"/>
                </a:cubicBezTo>
                <a:cubicBezTo>
                  <a:pt x="5250" y="356"/>
                  <a:pt x="5414" y="282"/>
                  <a:pt x="5431" y="68"/>
                </a:cubicBezTo>
                <a:close/>
              </a:path>
            </a:pathLst>
          </a:custGeom>
          <a:solidFill>
            <a:schemeClr val="accent1"/>
          </a:solidFill>
          <a:ln>
            <a:noFill/>
          </a:ln>
          <a:extLst>
            <a:ext uri="{91240B29-F687-4F45-9708-019B960494DF}">
              <a14:hiddenLine xmlns:a14="http://schemas.microsoft.com/office/drawing/2010/main" w="2540">
                <a:solidFill>
                  <a:srgbClr val="000000"/>
                </a:solidFill>
                <a:round/>
                <a:headEnd/>
                <a:tailEnd/>
              </a14:hiddenLine>
            </a:ext>
          </a:extLst>
        </p:spPr>
        <p:txBody>
          <a:bodyPr/>
          <a:lstStyle/>
          <a:p>
            <a:endParaRPr lang="fr-FR"/>
          </a:p>
        </p:txBody>
      </p:sp>
      <p:sp>
        <p:nvSpPr>
          <p:cNvPr id="1065" name="Freeform 24"/>
          <p:cNvSpPr>
            <a:spLocks/>
          </p:cNvSpPr>
          <p:nvPr userDrawn="1"/>
        </p:nvSpPr>
        <p:spPr bwMode="gray">
          <a:xfrm>
            <a:off x="0" y="0"/>
            <a:ext cx="8621713" cy="333375"/>
          </a:xfrm>
          <a:custGeom>
            <a:avLst/>
            <a:gdLst>
              <a:gd name="T0" fmla="*/ 2147483647 w 5431"/>
              <a:gd name="T1" fmla="*/ 2147483647 h 66"/>
              <a:gd name="T2" fmla="*/ 2147483647 w 5431"/>
              <a:gd name="T3" fmla="*/ 2147483647 h 66"/>
              <a:gd name="T4" fmla="*/ 2147483647 w 5431"/>
              <a:gd name="T5" fmla="*/ 0 h 66"/>
              <a:gd name="T6" fmla="*/ 0 w 5431"/>
              <a:gd name="T7" fmla="*/ 0 h 66"/>
              <a:gd name="T8" fmla="*/ 0 w 5431"/>
              <a:gd name="T9" fmla="*/ 2147483647 h 66"/>
              <a:gd name="T10" fmla="*/ 2147483647 w 5431"/>
              <a:gd name="T11" fmla="*/ 2147483647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31" h="66">
                <a:moveTo>
                  <a:pt x="5429" y="66"/>
                </a:moveTo>
                <a:lnTo>
                  <a:pt x="5431" y="66"/>
                </a:lnTo>
                <a:lnTo>
                  <a:pt x="5431" y="0"/>
                </a:lnTo>
                <a:lnTo>
                  <a:pt x="0" y="0"/>
                </a:lnTo>
                <a:lnTo>
                  <a:pt x="0" y="66"/>
                </a:lnTo>
                <a:lnTo>
                  <a:pt x="5429" y="6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26" name="Rectangle 2"/>
          <p:cNvSpPr>
            <a:spLocks noGrp="1" noChangeArrowheads="1"/>
          </p:cNvSpPr>
          <p:nvPr>
            <p:ph type="title"/>
          </p:nvPr>
        </p:nvSpPr>
        <p:spPr bwMode="gray">
          <a:xfrm>
            <a:off x="1065213" y="0"/>
            <a:ext cx="7392987"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gray">
          <a:xfrm>
            <a:off x="517525" y="1295400"/>
            <a:ext cx="7940675"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fr-FR" dirty="0"/>
              <a:t>Cliquez pour modifier les styles du texte du masque</a:t>
            </a:r>
          </a:p>
          <a:p>
            <a:pPr lvl="1"/>
            <a:r>
              <a:rPr lang="fr-FR" dirty="0"/>
              <a:t>Deuxième niveau</a:t>
            </a:r>
          </a:p>
          <a:p>
            <a:pPr marL="1438275" lvl="1" indent="-361950">
              <a:buFont typeface="Wingdings" panose="05000000000000000000" pitchFamily="2" charset="2"/>
              <a:buChar char="Ø"/>
            </a:pPr>
            <a:r>
              <a:rPr lang="fr-FR" sz="1600" b="0" dirty="0" smtClean="0"/>
              <a:t>Troisième niveau </a:t>
            </a:r>
          </a:p>
          <a:p>
            <a:pPr lvl="4"/>
            <a:r>
              <a:rPr lang="fr-FR" dirty="0" smtClean="0"/>
              <a:t>Quatrième </a:t>
            </a:r>
            <a:r>
              <a:rPr lang="fr-FR" dirty="0"/>
              <a:t>niveau</a:t>
            </a:r>
          </a:p>
          <a:p>
            <a:pPr lvl="5"/>
            <a:r>
              <a:rPr lang="fr-FR" dirty="0"/>
              <a:t>Cinquième niveau</a:t>
            </a:r>
          </a:p>
        </p:txBody>
      </p:sp>
      <p:sp>
        <p:nvSpPr>
          <p:cNvPr id="1039" name="Rectangle 15"/>
          <p:cNvSpPr>
            <a:spLocks noChangeArrowheads="1"/>
          </p:cNvSpPr>
          <p:nvPr/>
        </p:nvSpPr>
        <p:spPr bwMode="gray">
          <a:xfrm>
            <a:off x="0" y="403225"/>
            <a:ext cx="935038" cy="539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fr-FR"/>
          </a:p>
        </p:txBody>
      </p:sp>
      <p:sp>
        <p:nvSpPr>
          <p:cNvPr id="1058" name="Rectangle 34"/>
          <p:cNvSpPr>
            <a:spLocks noGrp="1" noChangeArrowheads="1"/>
          </p:cNvSpPr>
          <p:nvPr>
            <p:ph type="sldNum" sz="quarter" idx="4"/>
          </p:nvPr>
        </p:nvSpPr>
        <p:spPr bwMode="gray">
          <a:xfrm>
            <a:off x="4319588" y="6213475"/>
            <a:ext cx="503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lvl1pPr algn="ctr">
              <a:defRPr sz="1200" b="1"/>
            </a:lvl1pPr>
          </a:lstStyle>
          <a:p>
            <a:fld id="{88DE7762-3ABE-BD47-ADB4-C9A6B274A14B}" type="slidenum">
              <a:rPr lang="fr-FR"/>
              <a:pPr/>
              <a:t>‹N°›</a:t>
            </a:fld>
            <a:endParaRPr lang="fr-FR"/>
          </a:p>
        </p:txBody>
      </p:sp>
      <p:pic>
        <p:nvPicPr>
          <p:cNvPr id="1059" name="Picture 35" descr="Logo_LNPN"/>
          <p:cNvPicPr>
            <a:picLocks noChangeAspect="1" noChangeArrowheads="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487363" y="6113463"/>
            <a:ext cx="1565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descr="Frise2"/>
          <p:cNvPicPr>
            <a:picLocks noChangeAspect="1" noChangeArrowheads="1"/>
          </p:cNvPicPr>
          <p:nvPr userDrawn="1"/>
        </p:nvPicPr>
        <p:blipFill>
          <a:blip r:embed="rId15">
            <a:extLst>
              <a:ext uri="{28A0092B-C50C-407E-A947-70E740481C1C}">
                <a14:useLocalDpi xmlns:a14="http://schemas.microsoft.com/office/drawing/2010/main"/>
              </a:ext>
            </a:extLst>
          </a:blip>
          <a:srcRect/>
          <a:stretch>
            <a:fillRect/>
          </a:stretch>
        </p:blipFill>
        <p:spPr bwMode="auto">
          <a:xfrm>
            <a:off x="4572000" y="134938"/>
            <a:ext cx="3810000" cy="7032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logo_sncf_reseau_2015-01-09_15-29-52_336"/>
          <p:cNvPicPr>
            <a:picLocks noChangeAspect="1" noChangeArrowheads="1"/>
          </p:cNvPicPr>
          <p:nvPr userDrawn="1"/>
        </p:nvPicPr>
        <p:blipFill>
          <a:blip r:embed="rId16" cstate="print">
            <a:extLst>
              <a:ext uri="{28A0092B-C50C-407E-A947-70E740481C1C}">
                <a14:useLocalDpi xmlns:a14="http://schemas.microsoft.com/office/drawing/2010/main"/>
              </a:ext>
            </a:extLst>
          </a:blip>
          <a:srcRect/>
          <a:stretch>
            <a:fillRect/>
          </a:stretch>
        </p:blipFill>
        <p:spPr bwMode="auto">
          <a:xfrm>
            <a:off x="7668344" y="5977731"/>
            <a:ext cx="1100138"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ＭＳ Ｐゴシック" charset="0"/>
        </a:defRPr>
      </a:lvl2pPr>
      <a:lvl3pPr algn="l" rtl="0" eaLnBrk="0" fontAlgn="base" hangingPunct="0">
        <a:spcBef>
          <a:spcPct val="0"/>
        </a:spcBef>
        <a:spcAft>
          <a:spcPct val="0"/>
        </a:spcAft>
        <a:defRPr sz="2400" b="1">
          <a:solidFill>
            <a:schemeClr val="bg1"/>
          </a:solidFill>
          <a:latin typeface="Arial" charset="0"/>
          <a:ea typeface="ＭＳ Ｐゴシック" charset="0"/>
        </a:defRPr>
      </a:lvl3pPr>
      <a:lvl4pPr algn="l" rtl="0" eaLnBrk="0" fontAlgn="base" hangingPunct="0">
        <a:spcBef>
          <a:spcPct val="0"/>
        </a:spcBef>
        <a:spcAft>
          <a:spcPct val="0"/>
        </a:spcAft>
        <a:defRPr sz="2400" b="1">
          <a:solidFill>
            <a:schemeClr val="bg1"/>
          </a:solidFill>
          <a:latin typeface="Arial" charset="0"/>
          <a:ea typeface="ＭＳ Ｐゴシック" charset="0"/>
        </a:defRPr>
      </a:lvl4pPr>
      <a:lvl5pPr algn="l" rtl="0" eaLnBrk="0" fontAlgn="base" hangingPunct="0">
        <a:spcBef>
          <a:spcPct val="0"/>
        </a:spcBef>
        <a:spcAft>
          <a:spcPct val="0"/>
        </a:spcAft>
        <a:defRPr sz="2400" b="1">
          <a:solidFill>
            <a:schemeClr val="bg1"/>
          </a:solidFill>
          <a:latin typeface="Arial" charset="0"/>
          <a:ea typeface="ＭＳ Ｐゴシック" charset="0"/>
        </a:defRPr>
      </a:lvl5pPr>
      <a:lvl6pPr marL="457200" algn="l" rtl="0" eaLnBrk="0" fontAlgn="base" hangingPunct="0">
        <a:spcBef>
          <a:spcPct val="0"/>
        </a:spcBef>
        <a:spcAft>
          <a:spcPct val="0"/>
        </a:spcAft>
        <a:defRPr sz="2400" b="1">
          <a:solidFill>
            <a:schemeClr val="bg1"/>
          </a:solidFill>
          <a:latin typeface="Arial" charset="0"/>
          <a:ea typeface="ＭＳ Ｐゴシック" charset="0"/>
        </a:defRPr>
      </a:lvl6pPr>
      <a:lvl7pPr marL="914400" algn="l" rtl="0" eaLnBrk="0" fontAlgn="base" hangingPunct="0">
        <a:spcBef>
          <a:spcPct val="0"/>
        </a:spcBef>
        <a:spcAft>
          <a:spcPct val="0"/>
        </a:spcAft>
        <a:defRPr sz="2400" b="1">
          <a:solidFill>
            <a:schemeClr val="bg1"/>
          </a:solidFill>
          <a:latin typeface="Arial" charset="0"/>
          <a:ea typeface="ＭＳ Ｐゴシック" charset="0"/>
        </a:defRPr>
      </a:lvl7pPr>
      <a:lvl8pPr marL="1371600" algn="l" rtl="0" eaLnBrk="0" fontAlgn="base" hangingPunct="0">
        <a:spcBef>
          <a:spcPct val="0"/>
        </a:spcBef>
        <a:spcAft>
          <a:spcPct val="0"/>
        </a:spcAft>
        <a:defRPr sz="2400" b="1">
          <a:solidFill>
            <a:schemeClr val="bg1"/>
          </a:solidFill>
          <a:latin typeface="Arial" charset="0"/>
          <a:ea typeface="ＭＳ Ｐゴシック" charset="0"/>
        </a:defRPr>
      </a:lvl8pPr>
      <a:lvl9pPr marL="1828800" algn="l" rtl="0" eaLnBrk="0" fontAlgn="base" hangingPunct="0">
        <a:spcBef>
          <a:spcPct val="0"/>
        </a:spcBef>
        <a:spcAft>
          <a:spcPct val="0"/>
        </a:spcAft>
        <a:defRPr sz="2400" b="1">
          <a:solidFill>
            <a:schemeClr val="bg1"/>
          </a:solidFill>
          <a:latin typeface="Arial" charset="0"/>
          <a:ea typeface="ＭＳ Ｐゴシック" charset="0"/>
        </a:defRPr>
      </a:lvl9pPr>
    </p:titleStyle>
    <p:bodyStyle>
      <a:lvl1pPr algn="l" rtl="0" eaLnBrk="0" fontAlgn="base" hangingPunct="0">
        <a:spcBef>
          <a:spcPct val="20000"/>
        </a:spcBef>
        <a:spcAft>
          <a:spcPct val="35000"/>
        </a:spcAft>
        <a:buSzPct val="90000"/>
        <a:buFont typeface="Wingdings" charset="0"/>
        <a:defRPr sz="2000" b="1">
          <a:solidFill>
            <a:schemeClr val="accent1"/>
          </a:solidFill>
          <a:latin typeface="+mn-lt"/>
          <a:ea typeface="+mn-ea"/>
          <a:cs typeface="+mn-cs"/>
        </a:defRPr>
      </a:lvl1pPr>
      <a:lvl2pPr marL="550863" indent="-238125" algn="l" rtl="0" eaLnBrk="0" fontAlgn="base" hangingPunct="0">
        <a:lnSpc>
          <a:spcPct val="95000"/>
        </a:lnSpc>
        <a:spcBef>
          <a:spcPct val="50000"/>
        </a:spcBef>
        <a:spcAft>
          <a:spcPct val="10000"/>
        </a:spcAft>
        <a:buClr>
          <a:schemeClr val="accent1"/>
        </a:buClr>
        <a:buSzPct val="90000"/>
        <a:buFont typeface="Wingdings" charset="0"/>
        <a:buChar char="n"/>
        <a:defRPr sz="1800" b="1">
          <a:solidFill>
            <a:schemeClr val="tx1"/>
          </a:solidFill>
          <a:latin typeface="+mn-lt"/>
          <a:ea typeface="+mn-ea"/>
        </a:defRPr>
      </a:lvl2pPr>
      <a:lvl3pPr marL="1139825" indent="-296863" algn="l" rtl="0" eaLnBrk="0" fontAlgn="base" hangingPunct="0">
        <a:spcBef>
          <a:spcPct val="30000"/>
        </a:spcBef>
        <a:spcAft>
          <a:spcPct val="0"/>
        </a:spcAft>
        <a:buFont typeface="Symbol" charset="0"/>
        <a:buChar char="¾"/>
        <a:defRPr sz="1600">
          <a:solidFill>
            <a:schemeClr val="tx1"/>
          </a:solidFill>
          <a:latin typeface="+mn-lt"/>
          <a:ea typeface="+mn-ea"/>
        </a:defRPr>
      </a:lvl3pPr>
      <a:lvl4pPr marL="1427163" indent="-285750" algn="l" rtl="0" eaLnBrk="0" fontAlgn="base" hangingPunct="0">
        <a:spcBef>
          <a:spcPct val="20000"/>
        </a:spcBef>
        <a:spcAft>
          <a:spcPct val="0"/>
        </a:spcAft>
        <a:buClr>
          <a:schemeClr val="accent1"/>
        </a:buClr>
        <a:buFont typeface="Arial" panose="020B0604020202020204" pitchFamily="34" charset="0"/>
        <a:buChar char="•"/>
        <a:defRPr sz="1600">
          <a:solidFill>
            <a:schemeClr val="tx1"/>
          </a:solidFill>
          <a:latin typeface="+mn-lt"/>
          <a:ea typeface="+mn-ea"/>
        </a:defRPr>
      </a:lvl4pPr>
      <a:lvl5pPr marL="1428750" indent="-285750" algn="l" rtl="0" eaLnBrk="0" fontAlgn="base" hangingPunct="0">
        <a:spcBef>
          <a:spcPct val="20000"/>
        </a:spcBef>
        <a:spcAft>
          <a:spcPct val="0"/>
        </a:spcAft>
        <a:buClr>
          <a:schemeClr val="accent1"/>
        </a:buClr>
        <a:buFont typeface="Wingdings" panose="05000000000000000000" pitchFamily="2" charset="2"/>
        <a:buChar char="ü"/>
        <a:defRPr sz="1400">
          <a:solidFill>
            <a:schemeClr val="tx1"/>
          </a:solidFill>
          <a:latin typeface="+mn-lt"/>
          <a:ea typeface="+mn-ea"/>
        </a:defRPr>
      </a:lvl5pPr>
      <a:lvl6pPr marL="1600200" algn="l" rtl="0" eaLnBrk="0" fontAlgn="base" hangingPunct="0">
        <a:spcBef>
          <a:spcPct val="20000"/>
        </a:spcBef>
        <a:spcAft>
          <a:spcPct val="0"/>
        </a:spcAft>
        <a:defRPr sz="1200">
          <a:solidFill>
            <a:schemeClr val="tx1"/>
          </a:solidFill>
          <a:latin typeface="+mn-lt"/>
          <a:ea typeface="+mn-ea"/>
        </a:defRPr>
      </a:lvl6pPr>
      <a:lvl7pPr marL="2057400" algn="l" rtl="0" eaLnBrk="0" fontAlgn="base" hangingPunct="0">
        <a:spcBef>
          <a:spcPct val="20000"/>
        </a:spcBef>
        <a:spcAft>
          <a:spcPct val="0"/>
        </a:spcAft>
        <a:defRPr sz="1600">
          <a:solidFill>
            <a:schemeClr val="tx1"/>
          </a:solidFill>
          <a:latin typeface="+mn-lt"/>
          <a:ea typeface="+mn-ea"/>
        </a:defRPr>
      </a:lvl7pPr>
      <a:lvl8pPr marL="2514600" algn="l" rtl="0" eaLnBrk="0" fontAlgn="base" hangingPunct="0">
        <a:spcBef>
          <a:spcPct val="20000"/>
        </a:spcBef>
        <a:spcAft>
          <a:spcPct val="0"/>
        </a:spcAft>
        <a:defRPr sz="1600">
          <a:solidFill>
            <a:schemeClr val="tx1"/>
          </a:solidFill>
          <a:latin typeface="+mn-lt"/>
          <a:ea typeface="+mn-ea"/>
        </a:defRPr>
      </a:lvl8pPr>
      <a:lvl9pPr marL="2971800" algn="l" rtl="0" eaLnBrk="0" fontAlgn="base" hangingPunct="0">
        <a:spcBef>
          <a:spcPct val="20000"/>
        </a:spcBef>
        <a:spcAft>
          <a:spcPct val="0"/>
        </a:spcAft>
        <a:defRPr sz="16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1026" name="Rectangle 16"/>
          <p:cNvSpPr>
            <a:spLocks noChangeArrowheads="1"/>
          </p:cNvSpPr>
          <p:nvPr userDrawn="1"/>
        </p:nvSpPr>
        <p:spPr bwMode="gray">
          <a:xfrm>
            <a:off x="0" y="0"/>
            <a:ext cx="9144000" cy="6858000"/>
          </a:xfrm>
          <a:prstGeom prst="rect">
            <a:avLst/>
          </a:prstGeom>
          <a:solidFill>
            <a:schemeClr val="bg1"/>
          </a:solidFill>
          <a:ln>
            <a:noFill/>
          </a:ln>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defRPr/>
            </a:pPr>
            <a:endParaRPr lang="fr-FR" smtClean="0">
              <a:solidFill>
                <a:srgbClr val="000000"/>
              </a:solidFill>
            </a:endParaRPr>
          </a:p>
        </p:txBody>
      </p:sp>
      <p:sp>
        <p:nvSpPr>
          <p:cNvPr id="1027" name="Rectangle 37"/>
          <p:cNvSpPr>
            <a:spLocks noChangeAspect="1" noChangeArrowheads="1"/>
          </p:cNvSpPr>
          <p:nvPr userDrawn="1"/>
        </p:nvSpPr>
        <p:spPr bwMode="gray">
          <a:xfrm>
            <a:off x="0" y="0"/>
            <a:ext cx="9144000" cy="5926138"/>
          </a:xfrm>
          <a:prstGeom prst="rect">
            <a:avLst/>
          </a:prstGeom>
          <a:solidFill>
            <a:srgbClr val="ECEEEE">
              <a:alpha val="92940"/>
            </a:srgbClr>
          </a:solidFill>
          <a:ln>
            <a:noFill/>
          </a:ln>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defRPr/>
            </a:pPr>
            <a:r>
              <a:rPr lang="fr-FR" b="1" smtClean="0">
                <a:solidFill>
                  <a:srgbClr val="000000"/>
                </a:solidFill>
              </a:rPr>
              <a:t>   </a:t>
            </a:r>
          </a:p>
        </p:txBody>
      </p:sp>
      <p:sp>
        <p:nvSpPr>
          <p:cNvPr id="1028" name="Freeform 22"/>
          <p:cNvSpPr>
            <a:spLocks/>
          </p:cNvSpPr>
          <p:nvPr userDrawn="1"/>
        </p:nvSpPr>
        <p:spPr bwMode="gray">
          <a:xfrm>
            <a:off x="0" y="273050"/>
            <a:ext cx="8621713" cy="565150"/>
          </a:xfrm>
          <a:custGeom>
            <a:avLst/>
            <a:gdLst>
              <a:gd name="T0" fmla="*/ 2147483646 w 5431"/>
              <a:gd name="T1" fmla="*/ 2147483646 h 356"/>
              <a:gd name="T2" fmla="*/ 2147483646 w 5431"/>
              <a:gd name="T3" fmla="*/ 0 h 356"/>
              <a:gd name="T4" fmla="*/ 0 w 5431"/>
              <a:gd name="T5" fmla="*/ 0 h 356"/>
              <a:gd name="T6" fmla="*/ 0 w 5431"/>
              <a:gd name="T7" fmla="*/ 2147483646 h 356"/>
              <a:gd name="T8" fmla="*/ 2147483646 w 5431"/>
              <a:gd name="T9" fmla="*/ 2147483646 h 356"/>
              <a:gd name="T10" fmla="*/ 2147483646 w 5431"/>
              <a:gd name="T11" fmla="*/ 2147483646 h 3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31" h="356">
                <a:moveTo>
                  <a:pt x="5431" y="68"/>
                </a:moveTo>
                <a:cubicBezTo>
                  <a:pt x="5431" y="34"/>
                  <a:pt x="5431" y="0"/>
                  <a:pt x="5431" y="0"/>
                </a:cubicBezTo>
                <a:lnTo>
                  <a:pt x="0" y="0"/>
                </a:lnTo>
                <a:lnTo>
                  <a:pt x="0" y="354"/>
                </a:lnTo>
                <a:cubicBezTo>
                  <a:pt x="0" y="354"/>
                  <a:pt x="2564" y="354"/>
                  <a:pt x="5129" y="354"/>
                </a:cubicBezTo>
                <a:cubicBezTo>
                  <a:pt x="5250" y="356"/>
                  <a:pt x="5414" y="282"/>
                  <a:pt x="5431" y="68"/>
                </a:cubicBezTo>
                <a:close/>
              </a:path>
            </a:pathLst>
          </a:custGeom>
          <a:solidFill>
            <a:schemeClr val="accent1"/>
          </a:solidFill>
          <a:ln>
            <a:noFill/>
          </a:ln>
          <a:extLst>
            <a:ext uri="{91240B29-F687-4F45-9708-019B960494DF}">
              <a14:hiddenLine xmlns:a14="http://schemas.microsoft.com/office/drawing/2010/main" w="2540">
                <a:solidFill>
                  <a:srgbClr val="000000"/>
                </a:solidFill>
                <a:round/>
                <a:headEnd/>
                <a:tailEnd/>
              </a14:hiddenLine>
            </a:ext>
          </a:extLst>
        </p:spPr>
        <p:txBody>
          <a:bodyPr/>
          <a:lstStyle/>
          <a:p>
            <a:endParaRPr lang="fr-FR" smtClean="0">
              <a:solidFill>
                <a:srgbClr val="000000"/>
              </a:solidFill>
              <a:ea typeface="MS PGothic" pitchFamily="34" charset="-128"/>
            </a:endParaRPr>
          </a:p>
        </p:txBody>
      </p:sp>
      <p:sp>
        <p:nvSpPr>
          <p:cNvPr id="1029" name="Freeform 24"/>
          <p:cNvSpPr>
            <a:spLocks/>
          </p:cNvSpPr>
          <p:nvPr userDrawn="1"/>
        </p:nvSpPr>
        <p:spPr bwMode="gray">
          <a:xfrm>
            <a:off x="0" y="0"/>
            <a:ext cx="8621713" cy="333375"/>
          </a:xfrm>
          <a:custGeom>
            <a:avLst/>
            <a:gdLst>
              <a:gd name="T0" fmla="*/ 2147483646 w 5431"/>
              <a:gd name="T1" fmla="*/ 2147483646 h 66"/>
              <a:gd name="T2" fmla="*/ 2147483646 w 5431"/>
              <a:gd name="T3" fmla="*/ 2147483646 h 66"/>
              <a:gd name="T4" fmla="*/ 2147483646 w 5431"/>
              <a:gd name="T5" fmla="*/ 0 h 66"/>
              <a:gd name="T6" fmla="*/ 0 w 5431"/>
              <a:gd name="T7" fmla="*/ 0 h 66"/>
              <a:gd name="T8" fmla="*/ 0 w 5431"/>
              <a:gd name="T9" fmla="*/ 2147483646 h 66"/>
              <a:gd name="T10" fmla="*/ 2147483646 w 5431"/>
              <a:gd name="T11" fmla="*/ 214748364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31" h="66">
                <a:moveTo>
                  <a:pt x="5429" y="66"/>
                </a:moveTo>
                <a:lnTo>
                  <a:pt x="5431" y="66"/>
                </a:lnTo>
                <a:lnTo>
                  <a:pt x="5431" y="0"/>
                </a:lnTo>
                <a:lnTo>
                  <a:pt x="0" y="0"/>
                </a:lnTo>
                <a:lnTo>
                  <a:pt x="0" y="66"/>
                </a:lnTo>
                <a:lnTo>
                  <a:pt x="5429" y="6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mtClean="0">
              <a:solidFill>
                <a:srgbClr val="000000"/>
              </a:solidFill>
              <a:ea typeface="MS PGothic" pitchFamily="34" charset="-128"/>
            </a:endParaRPr>
          </a:p>
        </p:txBody>
      </p:sp>
      <p:sp>
        <p:nvSpPr>
          <p:cNvPr id="1030" name="Rectangle 2"/>
          <p:cNvSpPr>
            <a:spLocks noGrp="1" noChangeArrowheads="1"/>
          </p:cNvSpPr>
          <p:nvPr>
            <p:ph type="title"/>
          </p:nvPr>
        </p:nvSpPr>
        <p:spPr bwMode="gray">
          <a:xfrm>
            <a:off x="1065213" y="0"/>
            <a:ext cx="739298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fr-FR" altLang="fr-FR" smtClean="0"/>
              <a:t>Cliquez et modifiez le titre</a:t>
            </a:r>
          </a:p>
        </p:txBody>
      </p:sp>
      <p:sp>
        <p:nvSpPr>
          <p:cNvPr id="1031" name="Rectangle 3"/>
          <p:cNvSpPr>
            <a:spLocks noGrp="1" noChangeArrowheads="1"/>
          </p:cNvSpPr>
          <p:nvPr>
            <p:ph type="body" idx="1"/>
          </p:nvPr>
        </p:nvSpPr>
        <p:spPr bwMode="gray">
          <a:xfrm>
            <a:off x="517525" y="1295400"/>
            <a:ext cx="7940675"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1032" name="Rectangle 15"/>
          <p:cNvSpPr>
            <a:spLocks noChangeArrowheads="1"/>
          </p:cNvSpPr>
          <p:nvPr/>
        </p:nvSpPr>
        <p:spPr bwMode="gray">
          <a:xfrm>
            <a:off x="0" y="403225"/>
            <a:ext cx="935038" cy="53975"/>
          </a:xfrm>
          <a:prstGeom prst="rect">
            <a:avLst/>
          </a:prstGeom>
          <a:solidFill>
            <a:schemeClr val="bg1"/>
          </a:solidFill>
          <a:ln>
            <a:noFill/>
          </a:ln>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endParaRPr lang="fr-FR" smtClean="0">
              <a:solidFill>
                <a:srgbClr val="000000"/>
              </a:solidFill>
            </a:endParaRPr>
          </a:p>
        </p:txBody>
      </p:sp>
      <p:sp>
        <p:nvSpPr>
          <p:cNvPr id="1058" name="Rectangle 34"/>
          <p:cNvSpPr>
            <a:spLocks noGrp="1" noChangeArrowheads="1"/>
          </p:cNvSpPr>
          <p:nvPr>
            <p:ph type="sldNum" sz="quarter" idx="4"/>
          </p:nvPr>
        </p:nvSpPr>
        <p:spPr bwMode="gray">
          <a:xfrm>
            <a:off x="4319588" y="6213475"/>
            <a:ext cx="503237" cy="457200"/>
          </a:xfrm>
          <a:prstGeom prst="rect">
            <a:avLst/>
          </a:prstGeom>
          <a:noFill/>
          <a:ln>
            <a:noFill/>
          </a:ln>
          <a:effectLst/>
          <a:extLst/>
        </p:spPr>
        <p:txBody>
          <a:bodyPr vert="horz" wrap="square" lIns="0" tIns="0" rIns="0" bIns="0" numCol="1" anchor="ctr" anchorCtr="0" compatLnSpc="1">
            <a:prstTxWarp prst="textNoShape">
              <a:avLst/>
            </a:prstTxWarp>
          </a:bodyPr>
          <a:lstStyle>
            <a:lvl1pPr algn="ctr">
              <a:defRPr sz="1200" b="1"/>
            </a:lvl1pPr>
          </a:lstStyle>
          <a:p>
            <a:fld id="{6CCF73DE-6362-4DA2-AC88-6B5B8DEBE299}" type="slidenum">
              <a:rPr lang="fr-FR" altLang="fr-FR" smtClean="0">
                <a:solidFill>
                  <a:srgbClr val="000000"/>
                </a:solidFill>
                <a:ea typeface="MS PGothic" pitchFamily="34" charset="-128"/>
              </a:rPr>
              <a:pPr/>
              <a:t>‹N°›</a:t>
            </a:fld>
            <a:endParaRPr lang="fr-FR" altLang="fr-FR" smtClean="0">
              <a:solidFill>
                <a:srgbClr val="000000"/>
              </a:solidFill>
              <a:ea typeface="MS PGothic" pitchFamily="34" charset="-128"/>
            </a:endParaRPr>
          </a:p>
        </p:txBody>
      </p:sp>
      <p:pic>
        <p:nvPicPr>
          <p:cNvPr id="1034" name="Picture 35" descr="Logo_LNPN"/>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87363" y="6113463"/>
            <a:ext cx="1565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39" descr="Frise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572000" y="134938"/>
            <a:ext cx="381000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Image 1"/>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380288" y="5699125"/>
            <a:ext cx="13684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91155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l" rtl="0" eaLnBrk="0" fontAlgn="base" hangingPunct="0">
        <a:spcBef>
          <a:spcPct val="0"/>
        </a:spcBef>
        <a:spcAft>
          <a:spcPct val="0"/>
        </a:spcAft>
        <a:defRPr sz="2400" b="1">
          <a:solidFill>
            <a:schemeClr val="bg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2400" b="1">
          <a:solidFill>
            <a:schemeClr val="bg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2400" b="1">
          <a:solidFill>
            <a:schemeClr val="bg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2400" b="1">
          <a:solidFill>
            <a:schemeClr val="bg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2400" b="1">
          <a:solidFill>
            <a:schemeClr val="bg1"/>
          </a:solidFill>
          <a:latin typeface="Arial" charset="0"/>
          <a:ea typeface="MS PGothic" panose="020B0600070205080204" pitchFamily="34" charset="-128"/>
          <a:cs typeface="ＭＳ Ｐゴシック" charset="0"/>
        </a:defRPr>
      </a:lvl5pPr>
      <a:lvl6pPr marL="457200" algn="l" rtl="0" eaLnBrk="0" fontAlgn="base" hangingPunct="0">
        <a:spcBef>
          <a:spcPct val="0"/>
        </a:spcBef>
        <a:spcAft>
          <a:spcPct val="0"/>
        </a:spcAft>
        <a:defRPr sz="2400" b="1">
          <a:solidFill>
            <a:schemeClr val="bg1"/>
          </a:solidFill>
          <a:latin typeface="Arial" charset="0"/>
          <a:ea typeface="ＭＳ Ｐゴシック" charset="0"/>
        </a:defRPr>
      </a:lvl6pPr>
      <a:lvl7pPr marL="914400" algn="l" rtl="0" eaLnBrk="0" fontAlgn="base" hangingPunct="0">
        <a:spcBef>
          <a:spcPct val="0"/>
        </a:spcBef>
        <a:spcAft>
          <a:spcPct val="0"/>
        </a:spcAft>
        <a:defRPr sz="2400" b="1">
          <a:solidFill>
            <a:schemeClr val="bg1"/>
          </a:solidFill>
          <a:latin typeface="Arial" charset="0"/>
          <a:ea typeface="ＭＳ Ｐゴシック" charset="0"/>
        </a:defRPr>
      </a:lvl7pPr>
      <a:lvl8pPr marL="1371600" algn="l" rtl="0" eaLnBrk="0" fontAlgn="base" hangingPunct="0">
        <a:spcBef>
          <a:spcPct val="0"/>
        </a:spcBef>
        <a:spcAft>
          <a:spcPct val="0"/>
        </a:spcAft>
        <a:defRPr sz="2400" b="1">
          <a:solidFill>
            <a:schemeClr val="bg1"/>
          </a:solidFill>
          <a:latin typeface="Arial" charset="0"/>
          <a:ea typeface="ＭＳ Ｐゴシック" charset="0"/>
        </a:defRPr>
      </a:lvl8pPr>
      <a:lvl9pPr marL="1828800" algn="l" rtl="0" eaLnBrk="0" fontAlgn="base" hangingPunct="0">
        <a:spcBef>
          <a:spcPct val="0"/>
        </a:spcBef>
        <a:spcAft>
          <a:spcPct val="0"/>
        </a:spcAft>
        <a:defRPr sz="2400" b="1">
          <a:solidFill>
            <a:schemeClr val="bg1"/>
          </a:solidFill>
          <a:latin typeface="Arial" charset="0"/>
          <a:ea typeface="ＭＳ Ｐゴシック" charset="0"/>
        </a:defRPr>
      </a:lvl9pPr>
    </p:titleStyle>
    <p:bodyStyle>
      <a:lvl1pPr marL="342900" indent="-342900" algn="l" rtl="0" eaLnBrk="0" fontAlgn="base" hangingPunct="0">
        <a:spcBef>
          <a:spcPct val="20000"/>
        </a:spcBef>
        <a:spcAft>
          <a:spcPct val="35000"/>
        </a:spcAft>
        <a:buSzPct val="90000"/>
        <a:buFont typeface="Wingdings" pitchFamily="2" charset="2"/>
        <a:defRPr sz="1900" b="1">
          <a:solidFill>
            <a:schemeClr val="accent1"/>
          </a:solidFill>
          <a:latin typeface="+mn-lt"/>
          <a:ea typeface="MS PGothic" panose="020B0600070205080204" pitchFamily="34" charset="-128"/>
          <a:cs typeface="ＭＳ Ｐゴシック" charset="0"/>
        </a:defRPr>
      </a:lvl1pPr>
      <a:lvl2pPr marL="550863" indent="-238125" algn="l" rtl="0" eaLnBrk="0" fontAlgn="base" hangingPunct="0">
        <a:lnSpc>
          <a:spcPct val="95000"/>
        </a:lnSpc>
        <a:spcBef>
          <a:spcPct val="50000"/>
        </a:spcBef>
        <a:spcAft>
          <a:spcPct val="10000"/>
        </a:spcAft>
        <a:buClr>
          <a:schemeClr val="accent1"/>
        </a:buClr>
        <a:buSzPct val="90000"/>
        <a:buFont typeface="Wingdings" panose="05000000000000000000" pitchFamily="2" charset="2"/>
        <a:buChar char="n"/>
        <a:defRPr sz="1700" b="1">
          <a:solidFill>
            <a:schemeClr val="tx1"/>
          </a:solidFill>
          <a:latin typeface="+mn-lt"/>
          <a:ea typeface="MS PGothic" panose="020B0600070205080204" pitchFamily="34" charset="-128"/>
        </a:defRPr>
      </a:lvl2pPr>
      <a:lvl3pPr marL="1139825" indent="-296863" algn="l" rtl="0" eaLnBrk="0" fontAlgn="base" hangingPunct="0">
        <a:spcBef>
          <a:spcPct val="30000"/>
        </a:spcBef>
        <a:spcAft>
          <a:spcPct val="0"/>
        </a:spcAft>
        <a:buFont typeface="Symbol" pitchFamily="18" charset="2"/>
        <a:buChar char="¾"/>
        <a:defRPr sz="1600">
          <a:solidFill>
            <a:schemeClr val="tx1"/>
          </a:solidFill>
          <a:latin typeface="+mn-lt"/>
          <a:ea typeface="MS PGothic" panose="020B0600070205080204" pitchFamily="34" charset="-128"/>
        </a:defRPr>
      </a:lvl3pPr>
      <a:lvl4pPr marL="1141413" indent="230188" algn="l" rtl="0" eaLnBrk="0" fontAlgn="base" hangingPunct="0">
        <a:spcBef>
          <a:spcPct val="20000"/>
        </a:spcBef>
        <a:spcAft>
          <a:spcPct val="0"/>
        </a:spcAft>
        <a:defRPr sz="1600">
          <a:solidFill>
            <a:schemeClr val="tx1"/>
          </a:solidFill>
          <a:latin typeface="+mn-lt"/>
          <a:ea typeface="MS PGothic" panose="020B0600070205080204" pitchFamily="34" charset="-128"/>
        </a:defRPr>
      </a:lvl4pPr>
      <a:lvl5pPr marL="1143000" indent="685800" algn="l" rtl="0" eaLnBrk="0" fontAlgn="base" hangingPunct="0">
        <a:spcBef>
          <a:spcPct val="20000"/>
        </a:spcBef>
        <a:spcAft>
          <a:spcPct val="0"/>
        </a:spcAft>
        <a:defRPr sz="1600">
          <a:solidFill>
            <a:schemeClr val="tx1"/>
          </a:solidFill>
          <a:latin typeface="+mn-lt"/>
          <a:ea typeface="MS PGothic" panose="020B0600070205080204" pitchFamily="34" charset="-128"/>
        </a:defRPr>
      </a:lvl5pPr>
      <a:lvl6pPr marL="1600200" algn="l" rtl="0" eaLnBrk="0" fontAlgn="base" hangingPunct="0">
        <a:spcBef>
          <a:spcPct val="20000"/>
        </a:spcBef>
        <a:spcAft>
          <a:spcPct val="0"/>
        </a:spcAft>
        <a:defRPr sz="1600">
          <a:solidFill>
            <a:schemeClr val="tx1"/>
          </a:solidFill>
          <a:latin typeface="+mn-lt"/>
          <a:ea typeface="+mn-ea"/>
        </a:defRPr>
      </a:lvl6pPr>
      <a:lvl7pPr marL="2057400" algn="l" rtl="0" eaLnBrk="0" fontAlgn="base" hangingPunct="0">
        <a:spcBef>
          <a:spcPct val="20000"/>
        </a:spcBef>
        <a:spcAft>
          <a:spcPct val="0"/>
        </a:spcAft>
        <a:defRPr sz="1600">
          <a:solidFill>
            <a:schemeClr val="tx1"/>
          </a:solidFill>
          <a:latin typeface="+mn-lt"/>
          <a:ea typeface="+mn-ea"/>
        </a:defRPr>
      </a:lvl7pPr>
      <a:lvl8pPr marL="2514600" algn="l" rtl="0" eaLnBrk="0" fontAlgn="base" hangingPunct="0">
        <a:spcBef>
          <a:spcPct val="20000"/>
        </a:spcBef>
        <a:spcAft>
          <a:spcPct val="0"/>
        </a:spcAft>
        <a:defRPr sz="1600">
          <a:solidFill>
            <a:schemeClr val="tx1"/>
          </a:solidFill>
          <a:latin typeface="+mn-lt"/>
          <a:ea typeface="+mn-ea"/>
        </a:defRPr>
      </a:lvl8pPr>
      <a:lvl9pPr marL="2971800" algn="l" rtl="0" eaLnBrk="0" fontAlgn="base" hangingPunct="0">
        <a:spcBef>
          <a:spcPct val="20000"/>
        </a:spcBef>
        <a:spcAft>
          <a:spcPct val="0"/>
        </a:spcAft>
        <a:defRPr sz="16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endParaRPr lang="en-US" altLang="fr-FR" smtClean="0"/>
          </a:p>
        </p:txBody>
      </p:sp>
      <p:sp>
        <p:nvSpPr>
          <p:cNvPr id="5123"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201522BD-EA0C-4816-B05A-F8B825851206}" type="datetimeFigureOut">
              <a:rPr lang="fr-FR"/>
              <a:pPr>
                <a:defRPr/>
              </a:pPr>
              <a:t>05/04/2016</a:t>
            </a:fld>
            <a:endParaRPr lang="fr-F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fr-F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E45D88F6-0C75-4DC3-A30D-FAEDBA3FCAA4}" type="slidenum">
              <a:rPr lang="fr-FR" altLang="fr-FR" smtClean="0">
                <a:ea typeface="MS PGothic" pitchFamily="34" charset="-128"/>
              </a:rPr>
              <a:pPr/>
              <a:t>‹N°›</a:t>
            </a:fld>
            <a:endParaRPr lang="fr-FR" altLang="fr-FR" smtClean="0">
              <a:ea typeface="MS PGothic" pitchFamily="34" charset="-128"/>
            </a:endParaRPr>
          </a:p>
        </p:txBody>
      </p:sp>
    </p:spTree>
    <p:extLst>
      <p:ext uri="{BB962C8B-B14F-4D97-AF65-F5344CB8AC3E}">
        <p14:creationId xmlns:p14="http://schemas.microsoft.com/office/powerpoint/2010/main" val="288359239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endParaRPr lang="en-US" altLang="fr-FR" smtClean="0"/>
          </a:p>
        </p:txBody>
      </p:sp>
      <p:sp>
        <p:nvSpPr>
          <p:cNvPr id="614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43CE8966-A7FE-4EFF-B785-D2FB69A0E2EA}" type="datetimeFigureOut">
              <a:rPr lang="fr-FR"/>
              <a:pPr>
                <a:defRPr/>
              </a:pPr>
              <a:t>05/04/2016</a:t>
            </a:fld>
            <a:endParaRPr lang="fr-F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fr-F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AADC98CB-155C-4C49-AC1E-B7ECD5200481}" type="slidenum">
              <a:rPr lang="fr-FR" altLang="fr-FR" smtClean="0">
                <a:ea typeface="MS PGothic" pitchFamily="34" charset="-128"/>
              </a:rPr>
              <a:pPr/>
              <a:t>‹N°›</a:t>
            </a:fld>
            <a:endParaRPr lang="fr-FR" altLang="fr-FR" smtClean="0">
              <a:ea typeface="MS PGothic" pitchFamily="34" charset="-128"/>
            </a:endParaRPr>
          </a:p>
        </p:txBody>
      </p:sp>
    </p:spTree>
    <p:extLst>
      <p:ext uri="{BB962C8B-B14F-4D97-AF65-F5344CB8AC3E}">
        <p14:creationId xmlns:p14="http://schemas.microsoft.com/office/powerpoint/2010/main" val="207631991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endParaRPr lang="en-US" altLang="fr-FR" smtClean="0"/>
          </a:p>
        </p:txBody>
      </p:sp>
      <p:sp>
        <p:nvSpPr>
          <p:cNvPr id="4099"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FD531B98-7896-4738-BDDB-F2AA134D4FF9}" type="datetimeFigureOut">
              <a:rPr lang="fr-FR"/>
              <a:pPr>
                <a:defRPr/>
              </a:pPr>
              <a:t>05/04/2016</a:t>
            </a:fld>
            <a:endParaRPr lang="fr-F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fr-F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5DCFF397-3DA9-4058-82BC-4A688764AE50}" type="slidenum">
              <a:rPr lang="fr-FR" altLang="fr-FR" smtClean="0">
                <a:ea typeface="MS PGothic" pitchFamily="34" charset="-128"/>
              </a:rPr>
              <a:pPr/>
              <a:t>‹N°›</a:t>
            </a:fld>
            <a:endParaRPr lang="fr-FR" altLang="fr-FR" smtClean="0">
              <a:ea typeface="MS PGothic" pitchFamily="34" charset="-128"/>
            </a:endParaRPr>
          </a:p>
        </p:txBody>
      </p:sp>
    </p:spTree>
    <p:extLst>
      <p:ext uri="{BB962C8B-B14F-4D97-AF65-F5344CB8AC3E}">
        <p14:creationId xmlns:p14="http://schemas.microsoft.com/office/powerpoint/2010/main" val="171019750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endParaRPr lang="en-US" altLang="fr-FR" smtClean="0"/>
          </a:p>
        </p:txBody>
      </p:sp>
      <p:sp>
        <p:nvSpPr>
          <p:cNvPr id="2051"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AF355BC2-9ABB-4685-9894-F698B4A98846}" type="datetimeFigureOut">
              <a:rPr lang="fr-FR"/>
              <a:pPr>
                <a:defRPr/>
              </a:pPr>
              <a:t>05/04/2016</a:t>
            </a:fld>
            <a:endParaRPr lang="fr-F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fr-F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886E6801-7143-4641-804C-E44AE180703F}" type="slidenum">
              <a:rPr lang="fr-FR" altLang="fr-FR" smtClean="0">
                <a:ea typeface="MS PGothic" pitchFamily="34" charset="-128"/>
              </a:rPr>
              <a:pPr/>
              <a:t>‹N°›</a:t>
            </a:fld>
            <a:endParaRPr lang="fr-FR" altLang="fr-FR" smtClean="0">
              <a:ea typeface="MS PGothic" pitchFamily="34" charset="-128"/>
            </a:endParaRPr>
          </a:p>
        </p:txBody>
      </p:sp>
    </p:spTree>
    <p:extLst>
      <p:ext uri="{BB962C8B-B14F-4D97-AF65-F5344CB8AC3E}">
        <p14:creationId xmlns:p14="http://schemas.microsoft.com/office/powerpoint/2010/main" val="298184419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endParaRPr lang="en-US" altLang="fr-FR" smtClean="0"/>
          </a:p>
        </p:txBody>
      </p:sp>
      <p:sp>
        <p:nvSpPr>
          <p:cNvPr id="3075"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26FB9982-081D-4116-A2C4-2D7FF125B0CD}" type="datetimeFigureOut">
              <a:rPr lang="fr-FR"/>
              <a:pPr>
                <a:defRPr/>
              </a:pPr>
              <a:t>05/04/2016</a:t>
            </a:fld>
            <a:endParaRPr lang="fr-F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fr-F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CAA8A967-80AD-4F4F-8803-8F958FA55A16}" type="slidenum">
              <a:rPr lang="fr-FR" altLang="fr-FR" smtClean="0">
                <a:ea typeface="MS PGothic" pitchFamily="34" charset="-128"/>
              </a:rPr>
              <a:pPr/>
              <a:t>‹N°›</a:t>
            </a:fld>
            <a:endParaRPr lang="fr-FR" altLang="fr-FR" smtClean="0">
              <a:ea typeface="MS PGothic" pitchFamily="34" charset="-128"/>
            </a:endParaRPr>
          </a:p>
        </p:txBody>
      </p:sp>
    </p:spTree>
    <p:extLst>
      <p:ext uri="{BB962C8B-B14F-4D97-AF65-F5344CB8AC3E}">
        <p14:creationId xmlns:p14="http://schemas.microsoft.com/office/powerpoint/2010/main" val="302431188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anne-marie-charvet@orange.f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8" Type="http://schemas.openxmlformats.org/officeDocument/2006/relationships/image" Target="../media/image56.jpeg"/><Relationship Id="rId13" Type="http://schemas.openxmlformats.org/officeDocument/2006/relationships/image" Target="../media/image61.jpeg"/><Relationship Id="rId18" Type="http://schemas.openxmlformats.org/officeDocument/2006/relationships/image" Target="../media/image66.jpeg"/><Relationship Id="rId3" Type="http://schemas.openxmlformats.org/officeDocument/2006/relationships/image" Target="../media/image51.jpeg"/><Relationship Id="rId7" Type="http://schemas.openxmlformats.org/officeDocument/2006/relationships/image" Target="../media/image55.jpeg"/><Relationship Id="rId12" Type="http://schemas.openxmlformats.org/officeDocument/2006/relationships/image" Target="../media/image60.jpeg"/><Relationship Id="rId17" Type="http://schemas.openxmlformats.org/officeDocument/2006/relationships/image" Target="../media/image65.png"/><Relationship Id="rId2" Type="http://schemas.openxmlformats.org/officeDocument/2006/relationships/notesSlide" Target="../notesSlides/notesSlide58.xml"/><Relationship Id="rId16" Type="http://schemas.openxmlformats.org/officeDocument/2006/relationships/image" Target="../media/image64.jpeg"/><Relationship Id="rId1" Type="http://schemas.openxmlformats.org/officeDocument/2006/relationships/slideLayout" Target="../slideLayouts/slideLayout26.xml"/><Relationship Id="rId6" Type="http://schemas.openxmlformats.org/officeDocument/2006/relationships/image" Target="../media/image54.jpeg"/><Relationship Id="rId11" Type="http://schemas.openxmlformats.org/officeDocument/2006/relationships/image" Target="../media/image59.jpeg"/><Relationship Id="rId5" Type="http://schemas.openxmlformats.org/officeDocument/2006/relationships/image" Target="../media/image53.jpeg"/><Relationship Id="rId15" Type="http://schemas.openxmlformats.org/officeDocument/2006/relationships/image" Target="../media/image63.jpeg"/><Relationship Id="rId10" Type="http://schemas.openxmlformats.org/officeDocument/2006/relationships/image" Target="../media/image58.jpeg"/><Relationship Id="rId4" Type="http://schemas.openxmlformats.org/officeDocument/2006/relationships/image" Target="../media/image52.jpeg"/><Relationship Id="rId9" Type="http://schemas.openxmlformats.org/officeDocument/2006/relationships/image" Target="../media/image57.jpeg"/><Relationship Id="rId14" Type="http://schemas.openxmlformats.org/officeDocument/2006/relationships/image" Target="../media/image62.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1.jpeg"/><Relationship Id="rId7"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48.xml"/><Relationship Id="rId6" Type="http://schemas.openxmlformats.org/officeDocument/2006/relationships/image" Target="../media/image56.jpeg"/><Relationship Id="rId5" Type="http://schemas.openxmlformats.org/officeDocument/2006/relationships/image" Target="../media/image54.jpeg"/><Relationship Id="rId10" Type="http://schemas.openxmlformats.org/officeDocument/2006/relationships/image" Target="../media/image61.jpeg"/><Relationship Id="rId4" Type="http://schemas.openxmlformats.org/officeDocument/2006/relationships/image" Target="../media/image53.jpeg"/><Relationship Id="rId9" Type="http://schemas.openxmlformats.org/officeDocument/2006/relationships/image" Target="../media/image60.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4.xml"/><Relationship Id="rId1" Type="http://schemas.openxmlformats.org/officeDocument/2006/relationships/slideLayout" Target="../slideLayouts/slideLayout59.xml"/><Relationship Id="rId4" Type="http://schemas.openxmlformats.org/officeDocument/2006/relationships/image" Target="../media/image62.jpeg"/></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70.xml"/><Relationship Id="rId4" Type="http://schemas.openxmlformats.org/officeDocument/2006/relationships/image" Target="../media/image55.jpeg"/></Relationships>
</file>

<file path=ppt/slides/_rels/slide70.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52.jpeg"/><Relationship Id="rId7" Type="http://schemas.openxmlformats.org/officeDocument/2006/relationships/image" Target="../media/image65.png"/><Relationship Id="rId2" Type="http://schemas.openxmlformats.org/officeDocument/2006/relationships/notesSlide" Target="../notesSlides/notesSlide66.xml"/><Relationship Id="rId1" Type="http://schemas.openxmlformats.org/officeDocument/2006/relationships/slideLayout" Target="../slideLayouts/slideLayout48.xml"/><Relationship Id="rId6" Type="http://schemas.openxmlformats.org/officeDocument/2006/relationships/image" Target="../media/image61.jpeg"/><Relationship Id="rId5" Type="http://schemas.openxmlformats.org/officeDocument/2006/relationships/image" Target="../media/image59.jpeg"/><Relationship Id="rId4" Type="http://schemas.openxmlformats.org/officeDocument/2006/relationships/image" Target="../media/image56.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1"/>
          <p:cNvSpPr>
            <a:spLocks noGrp="1" noChangeArrowheads="1"/>
          </p:cNvSpPr>
          <p:nvPr>
            <p:ph type="sldNum" sz="quarter" idx="4294967295"/>
          </p:nvPr>
        </p:nvSpPr>
        <p:spPr>
          <a:xfrm>
            <a:off x="4319588" y="6172200"/>
            <a:ext cx="503237" cy="457200"/>
          </a:xfrm>
          <a:prstGeom prst="rect">
            <a:avLst/>
          </a:prstGeom>
          <a:extLst>
            <a:ext uri="{FAA26D3D-D897-4be2-8F04-BA451C77F1D7}">
              <ma14:placeholderFlag xmlns="" xmlns:ma14="http://schemas.microsoft.com/office/mac/drawingml/2011/main" val="1"/>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19B09CF5-52EB-4B9E-8F95-C705C3D678E3}" type="slidenum">
              <a:rPr lang="fr-FR" altLang="fr-FR" sz="1200"/>
              <a:pPr/>
              <a:t>1</a:t>
            </a:fld>
            <a:endParaRPr lang="fr-FR" altLang="fr-FR" sz="1200"/>
          </a:p>
        </p:txBody>
      </p:sp>
      <p:pic>
        <p:nvPicPr>
          <p:cNvPr id="5122" name="Picture 18" descr="Illustration_PP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20638"/>
            <a:ext cx="9144000" cy="508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Rectangle 4"/>
          <p:cNvSpPr>
            <a:spLocks noChangeArrowheads="1"/>
          </p:cNvSpPr>
          <p:nvPr/>
        </p:nvSpPr>
        <p:spPr bwMode="gray">
          <a:xfrm>
            <a:off x="0" y="5029200"/>
            <a:ext cx="9144000" cy="1828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latin typeface="Arial" charset="0"/>
              <a:ea typeface="ＭＳ Ｐゴシック" charset="0"/>
            </a:endParaRPr>
          </a:p>
        </p:txBody>
      </p:sp>
      <p:sp>
        <p:nvSpPr>
          <p:cNvPr id="5124" name="Freeform 6"/>
          <p:cNvSpPr>
            <a:spLocks/>
          </p:cNvSpPr>
          <p:nvPr/>
        </p:nvSpPr>
        <p:spPr bwMode="gray">
          <a:xfrm>
            <a:off x="0" y="615950"/>
            <a:ext cx="6477000" cy="1441450"/>
          </a:xfrm>
          <a:custGeom>
            <a:avLst/>
            <a:gdLst>
              <a:gd name="T0" fmla="*/ 6477000 w 5050"/>
              <a:gd name="T1" fmla="*/ 0 h 1280"/>
              <a:gd name="T2" fmla="*/ 0 w 5050"/>
              <a:gd name="T3" fmla="*/ 0 h 1280"/>
              <a:gd name="T4" fmla="*/ 0 w 5050"/>
              <a:gd name="T5" fmla="*/ 1441450 h 1280"/>
              <a:gd name="T6" fmla="*/ 5815192 w 5050"/>
              <a:gd name="T7" fmla="*/ 1441450 h 1280"/>
              <a:gd name="T8" fmla="*/ 5815192 w 5050"/>
              <a:gd name="T9" fmla="*/ 1441450 h 1280"/>
              <a:gd name="T10" fmla="*/ 5899842 w 5050"/>
              <a:gd name="T11" fmla="*/ 1436945 h 1280"/>
              <a:gd name="T12" fmla="*/ 5976796 w 5050"/>
              <a:gd name="T13" fmla="*/ 1430189 h 1280"/>
              <a:gd name="T14" fmla="*/ 6012708 w 5050"/>
              <a:gd name="T15" fmla="*/ 1425684 h 1280"/>
              <a:gd name="T16" fmla="*/ 6048620 w 5050"/>
              <a:gd name="T17" fmla="*/ 1418927 h 1280"/>
              <a:gd name="T18" fmla="*/ 6079402 w 5050"/>
              <a:gd name="T19" fmla="*/ 1409918 h 1280"/>
              <a:gd name="T20" fmla="*/ 6110184 w 5050"/>
              <a:gd name="T21" fmla="*/ 1400909 h 1280"/>
              <a:gd name="T22" fmla="*/ 6110184 w 5050"/>
              <a:gd name="T23" fmla="*/ 1400909 h 1280"/>
              <a:gd name="T24" fmla="*/ 6153791 w 5050"/>
              <a:gd name="T25" fmla="*/ 1387396 h 1280"/>
              <a:gd name="T26" fmla="*/ 6194834 w 5050"/>
              <a:gd name="T27" fmla="*/ 1369378 h 1280"/>
              <a:gd name="T28" fmla="*/ 6230746 w 5050"/>
              <a:gd name="T29" fmla="*/ 1349107 h 1280"/>
              <a:gd name="T30" fmla="*/ 6266658 w 5050"/>
              <a:gd name="T31" fmla="*/ 1328837 h 1280"/>
              <a:gd name="T32" fmla="*/ 6300005 w 5050"/>
              <a:gd name="T33" fmla="*/ 1304062 h 1280"/>
              <a:gd name="T34" fmla="*/ 6330787 w 5050"/>
              <a:gd name="T35" fmla="*/ 1277035 h 1280"/>
              <a:gd name="T36" fmla="*/ 6356438 w 5050"/>
              <a:gd name="T37" fmla="*/ 1247755 h 1280"/>
              <a:gd name="T38" fmla="*/ 6382090 w 5050"/>
              <a:gd name="T39" fmla="*/ 1216223 h 1280"/>
              <a:gd name="T40" fmla="*/ 6402611 w 5050"/>
              <a:gd name="T41" fmla="*/ 1182439 h 1280"/>
              <a:gd name="T42" fmla="*/ 6423132 w 5050"/>
              <a:gd name="T43" fmla="*/ 1146403 h 1280"/>
              <a:gd name="T44" fmla="*/ 6438523 w 5050"/>
              <a:gd name="T45" fmla="*/ 1108115 h 1280"/>
              <a:gd name="T46" fmla="*/ 6453914 w 5050"/>
              <a:gd name="T47" fmla="*/ 1067574 h 1280"/>
              <a:gd name="T48" fmla="*/ 6464174 w 5050"/>
              <a:gd name="T49" fmla="*/ 1024781 h 1280"/>
              <a:gd name="T50" fmla="*/ 6471870 w 5050"/>
              <a:gd name="T51" fmla="*/ 979736 h 1280"/>
              <a:gd name="T52" fmla="*/ 6474435 w 5050"/>
              <a:gd name="T53" fmla="*/ 932438 h 1280"/>
              <a:gd name="T54" fmla="*/ 6477000 w 5050"/>
              <a:gd name="T55" fmla="*/ 882888 h 1280"/>
              <a:gd name="T56" fmla="*/ 6477000 w 5050"/>
              <a:gd name="T57" fmla="*/ 0 h 12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050" h="1280">
                <a:moveTo>
                  <a:pt x="5050" y="0"/>
                </a:moveTo>
                <a:lnTo>
                  <a:pt x="0" y="0"/>
                </a:lnTo>
                <a:lnTo>
                  <a:pt x="0" y="1280"/>
                </a:lnTo>
                <a:lnTo>
                  <a:pt x="4534" y="1280"/>
                </a:lnTo>
                <a:lnTo>
                  <a:pt x="4600" y="1276"/>
                </a:lnTo>
                <a:lnTo>
                  <a:pt x="4660" y="1270"/>
                </a:lnTo>
                <a:lnTo>
                  <a:pt x="4688" y="1266"/>
                </a:lnTo>
                <a:lnTo>
                  <a:pt x="4716" y="1260"/>
                </a:lnTo>
                <a:lnTo>
                  <a:pt x="4740" y="1252"/>
                </a:lnTo>
                <a:lnTo>
                  <a:pt x="4764" y="1244"/>
                </a:lnTo>
                <a:lnTo>
                  <a:pt x="4798" y="1232"/>
                </a:lnTo>
                <a:lnTo>
                  <a:pt x="4830" y="1216"/>
                </a:lnTo>
                <a:lnTo>
                  <a:pt x="4858" y="1198"/>
                </a:lnTo>
                <a:lnTo>
                  <a:pt x="4886" y="1180"/>
                </a:lnTo>
                <a:lnTo>
                  <a:pt x="4912" y="1158"/>
                </a:lnTo>
                <a:lnTo>
                  <a:pt x="4936" y="1134"/>
                </a:lnTo>
                <a:lnTo>
                  <a:pt x="4956" y="1108"/>
                </a:lnTo>
                <a:lnTo>
                  <a:pt x="4976" y="1080"/>
                </a:lnTo>
                <a:lnTo>
                  <a:pt x="4992" y="1050"/>
                </a:lnTo>
                <a:lnTo>
                  <a:pt x="5008" y="1018"/>
                </a:lnTo>
                <a:lnTo>
                  <a:pt x="5020" y="984"/>
                </a:lnTo>
                <a:lnTo>
                  <a:pt x="5032" y="948"/>
                </a:lnTo>
                <a:lnTo>
                  <a:pt x="5040" y="910"/>
                </a:lnTo>
                <a:lnTo>
                  <a:pt x="5046" y="870"/>
                </a:lnTo>
                <a:lnTo>
                  <a:pt x="5048" y="828"/>
                </a:lnTo>
                <a:lnTo>
                  <a:pt x="5050" y="784"/>
                </a:lnTo>
                <a:lnTo>
                  <a:pt x="505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849" name="Rectangle 9"/>
          <p:cNvSpPr>
            <a:spLocks noGrp="1" noChangeArrowheads="1"/>
          </p:cNvSpPr>
          <p:nvPr>
            <p:ph type="ctrTitle"/>
          </p:nvPr>
        </p:nvSpPr>
        <p:spPr>
          <a:xfrm>
            <a:off x="188310" y="727075"/>
            <a:ext cx="6039874" cy="1219200"/>
          </a:xfrm>
          <a:extLst>
            <a:ext uri="{FAA26D3D-D897-4be2-8F04-BA451C77F1D7}">
              <ma14:placeholderFlag xmlns="" xmlns:ma14="http://schemas.microsoft.com/office/mac/drawingml/2011/main" val="1"/>
            </a:ext>
          </a:extLst>
        </p:spPr>
        <p:txBody>
          <a:bodyPr/>
          <a:lstStyle/>
          <a:p>
            <a:pPr>
              <a:lnSpc>
                <a:spcPct val="130000"/>
              </a:lnSpc>
            </a:pPr>
            <a:r>
              <a:rPr lang="fr-FR" sz="2400" dirty="0"/>
              <a:t>Projet LNPN</a:t>
            </a:r>
            <a:r>
              <a:rPr lang="fr-FR" sz="3200" dirty="0"/>
              <a:t/>
            </a:r>
            <a:br>
              <a:rPr lang="fr-FR" sz="3200" dirty="0"/>
            </a:br>
            <a:r>
              <a:rPr lang="fr-FR" sz="2000" dirty="0" smtClean="0"/>
              <a:t>Atelier N°4 - Présentation de Mantes-Evreux</a:t>
            </a:r>
            <a:r>
              <a:rPr lang="fr-FR" sz="1800" dirty="0"/>
              <a:t/>
            </a:r>
            <a:br>
              <a:rPr lang="fr-FR" sz="1800" dirty="0"/>
            </a:br>
            <a:r>
              <a:rPr lang="fr-FR" sz="1800" dirty="0" smtClean="0"/>
              <a:t>Jeudi 24 mars 2016</a:t>
            </a:r>
            <a:endParaRPr lang="fr-FR" altLang="fr-FR" sz="1800" dirty="0" smtClean="0"/>
          </a:p>
        </p:txBody>
      </p:sp>
      <p:pic>
        <p:nvPicPr>
          <p:cNvPr id="5128" name="Picture 20" descr="Logo_LNPN"/>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90588" y="5473700"/>
            <a:ext cx="3328987"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logo_sncf_reseau_2015-01-09_15-29-52_336"/>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32240" y="5197792"/>
            <a:ext cx="1980248"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4165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1A531D4F-7E27-4E46-9E23-64F501DFF915}" type="slidenum">
              <a:rPr lang="fr-FR"/>
              <a:pPr/>
              <a:t>2</a:t>
            </a:fld>
            <a:endParaRPr lang="fr-FR" dirty="0"/>
          </a:p>
        </p:txBody>
      </p:sp>
      <p:sp>
        <p:nvSpPr>
          <p:cNvPr id="5122" name="Rectangle 2"/>
          <p:cNvSpPr>
            <a:spLocks noGrp="1" noChangeArrowheads="1"/>
          </p:cNvSpPr>
          <p:nvPr>
            <p:ph type="title"/>
          </p:nvPr>
        </p:nvSpPr>
        <p:spPr/>
        <p:txBody>
          <a:bodyPr/>
          <a:lstStyle/>
          <a:p>
            <a:r>
              <a:rPr lang="fr-FR" dirty="0" smtClean="0"/>
              <a:t>Introduction</a:t>
            </a:r>
            <a:endParaRPr lang="fr-FR" dirty="0"/>
          </a:p>
        </p:txBody>
      </p:sp>
      <p:sp>
        <p:nvSpPr>
          <p:cNvPr id="5123" name="Rectangle 3"/>
          <p:cNvSpPr>
            <a:spLocks noGrp="1" noChangeArrowheads="1"/>
          </p:cNvSpPr>
          <p:nvPr>
            <p:ph type="body" idx="1"/>
          </p:nvPr>
        </p:nvSpPr>
        <p:spPr>
          <a:xfrm>
            <a:off x="539552" y="1124744"/>
            <a:ext cx="8208912" cy="4752527"/>
          </a:xfrm>
        </p:spPr>
        <p:txBody>
          <a:bodyPr/>
          <a:lstStyle/>
          <a:p>
            <a:pPr lvl="1" algn="just"/>
            <a:endParaRPr lang="fr-FR" sz="1600" dirty="0" smtClean="0"/>
          </a:p>
          <a:p>
            <a:pPr marL="0" lvl="1" indent="0">
              <a:lnSpc>
                <a:spcPct val="100000"/>
              </a:lnSpc>
              <a:spcBef>
                <a:spcPct val="0"/>
              </a:spcBef>
              <a:spcAft>
                <a:spcPct val="0"/>
              </a:spcAft>
              <a:buClrTx/>
              <a:buNone/>
            </a:pPr>
            <a:endParaRPr lang="fr-FR" sz="1800" dirty="0">
              <a:solidFill>
                <a:schemeClr val="accent1"/>
              </a:solidFill>
            </a:endParaRPr>
          </a:p>
          <a:p>
            <a:pPr marL="0" lvl="1" indent="0">
              <a:lnSpc>
                <a:spcPct val="100000"/>
              </a:lnSpc>
              <a:spcBef>
                <a:spcPct val="0"/>
              </a:spcBef>
              <a:spcAft>
                <a:spcPct val="0"/>
              </a:spcAft>
              <a:buClrTx/>
              <a:buNone/>
            </a:pPr>
            <a:endParaRPr lang="fr-FR" sz="2000" dirty="0" smtClean="0">
              <a:solidFill>
                <a:schemeClr val="accent1"/>
              </a:solidFill>
            </a:endParaRPr>
          </a:p>
          <a:p>
            <a:pPr marL="0" lvl="1" indent="0">
              <a:lnSpc>
                <a:spcPct val="100000"/>
              </a:lnSpc>
              <a:spcBef>
                <a:spcPct val="0"/>
              </a:spcBef>
              <a:spcAft>
                <a:spcPct val="0"/>
              </a:spcAft>
              <a:buClrTx/>
              <a:buNone/>
            </a:pPr>
            <a:endParaRPr lang="fr-FR" sz="2000" dirty="0" smtClean="0">
              <a:solidFill>
                <a:schemeClr val="accent1"/>
              </a:solidFill>
            </a:endParaRPr>
          </a:p>
          <a:p>
            <a:pPr marL="0" lvl="1" indent="0">
              <a:lnSpc>
                <a:spcPct val="100000"/>
              </a:lnSpc>
              <a:spcBef>
                <a:spcPct val="0"/>
              </a:spcBef>
              <a:spcAft>
                <a:spcPct val="0"/>
              </a:spcAft>
              <a:buClrTx/>
              <a:buNone/>
            </a:pPr>
            <a:endParaRPr lang="fr-FR" sz="2000" dirty="0">
              <a:solidFill>
                <a:schemeClr val="accent1"/>
              </a:solidFill>
            </a:endParaRPr>
          </a:p>
          <a:p>
            <a:pPr marL="0" lvl="1" indent="0">
              <a:lnSpc>
                <a:spcPct val="100000"/>
              </a:lnSpc>
              <a:spcBef>
                <a:spcPct val="0"/>
              </a:spcBef>
              <a:spcAft>
                <a:spcPct val="0"/>
              </a:spcAft>
              <a:buClrTx/>
              <a:buNone/>
            </a:pPr>
            <a:r>
              <a:rPr lang="fr-FR" sz="2400" dirty="0" smtClean="0">
                <a:solidFill>
                  <a:schemeClr val="accent1"/>
                </a:solidFill>
              </a:rPr>
              <a:t>Monsieur Pierre-Yves BIET</a:t>
            </a:r>
          </a:p>
          <a:p>
            <a:pPr marL="0" lvl="1" indent="0">
              <a:lnSpc>
                <a:spcPct val="100000"/>
              </a:lnSpc>
              <a:spcBef>
                <a:spcPct val="0"/>
              </a:spcBef>
              <a:spcAft>
                <a:spcPct val="0"/>
              </a:spcAft>
              <a:buClrTx/>
              <a:buNone/>
            </a:pPr>
            <a:r>
              <a:rPr lang="fr-FR" sz="2400" dirty="0" smtClean="0"/>
              <a:t>Chef de la mission ligne nouvelle Paris-Normandie</a:t>
            </a:r>
            <a:endParaRPr lang="fr-FR" sz="1800" dirty="0">
              <a:solidFill>
                <a:schemeClr val="accent1"/>
              </a:solidFill>
            </a:endParaRPr>
          </a:p>
          <a:p>
            <a:pPr lvl="1" algn="just"/>
            <a:endParaRPr lang="fr-FR" sz="1800" dirty="0" smtClean="0"/>
          </a:p>
          <a:p>
            <a:pPr lvl="1" algn="just"/>
            <a:endParaRPr lang="fr-FR" sz="1600" dirty="0" smtClean="0"/>
          </a:p>
          <a:p>
            <a:pPr marL="312738" lvl="1" indent="0" algn="just">
              <a:buNone/>
            </a:pPr>
            <a:endParaRPr lang="fr-FR" sz="1600" dirty="0" smtClean="0">
              <a:solidFill>
                <a:schemeClr val="accent1"/>
              </a:solidFill>
            </a:endParaRPr>
          </a:p>
        </p:txBody>
      </p:sp>
    </p:spTree>
    <p:extLst>
      <p:ext uri="{BB962C8B-B14F-4D97-AF65-F5344CB8AC3E}">
        <p14:creationId xmlns:p14="http://schemas.microsoft.com/office/powerpoint/2010/main" val="11284818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1A531D4F-7E27-4E46-9E23-64F501DFF915}" type="slidenum">
              <a:rPr lang="fr-FR">
                <a:solidFill>
                  <a:srgbClr val="000000"/>
                </a:solidFill>
              </a:rPr>
              <a:pPr/>
              <a:t>3</a:t>
            </a:fld>
            <a:endParaRPr lang="fr-FR">
              <a:solidFill>
                <a:srgbClr val="000000"/>
              </a:solidFill>
            </a:endParaRPr>
          </a:p>
        </p:txBody>
      </p:sp>
      <p:sp>
        <p:nvSpPr>
          <p:cNvPr id="5122" name="Rectangle 2"/>
          <p:cNvSpPr>
            <a:spLocks noGrp="1" noChangeArrowheads="1"/>
          </p:cNvSpPr>
          <p:nvPr>
            <p:ph type="title"/>
          </p:nvPr>
        </p:nvSpPr>
        <p:spPr/>
        <p:txBody>
          <a:bodyPr/>
          <a:lstStyle/>
          <a:p>
            <a:r>
              <a:rPr lang="fr-FR" dirty="0" smtClean="0"/>
              <a:t>Atelier présentation Mantes-Evreux – 24 mars 2016</a:t>
            </a:r>
            <a:endParaRPr lang="fr-FR" dirty="0"/>
          </a:p>
        </p:txBody>
      </p:sp>
      <p:sp>
        <p:nvSpPr>
          <p:cNvPr id="5" name="Espace réservé du contenu 2"/>
          <p:cNvSpPr txBox="1">
            <a:spLocks/>
          </p:cNvSpPr>
          <p:nvPr/>
        </p:nvSpPr>
        <p:spPr bwMode="gray">
          <a:xfrm>
            <a:off x="165549" y="1532251"/>
            <a:ext cx="8748464" cy="4561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36000" tIns="0" rIns="36000" bIns="0" numCol="1" anchor="t" anchorCtr="0" compatLnSpc="1">
            <a:prstTxWarp prst="textNoShape">
              <a:avLst/>
            </a:prstTxWarp>
          </a:bodyPr>
          <a:lstStyle>
            <a:lvl1pPr algn="l" rtl="0" eaLnBrk="0" fontAlgn="base" hangingPunct="0">
              <a:spcBef>
                <a:spcPct val="20000"/>
              </a:spcBef>
              <a:spcAft>
                <a:spcPct val="35000"/>
              </a:spcAft>
              <a:buSzPct val="90000"/>
              <a:buFont typeface="Wingdings" charset="0"/>
              <a:defRPr sz="1900" b="1">
                <a:solidFill>
                  <a:schemeClr val="accent1"/>
                </a:solidFill>
                <a:latin typeface="+mn-lt"/>
                <a:ea typeface="+mn-ea"/>
                <a:cs typeface="+mn-cs"/>
              </a:defRPr>
            </a:lvl1pPr>
            <a:lvl2pPr marL="550863" indent="-238125" algn="l" rtl="0" eaLnBrk="0" fontAlgn="base" hangingPunct="0">
              <a:lnSpc>
                <a:spcPct val="95000"/>
              </a:lnSpc>
              <a:spcBef>
                <a:spcPct val="50000"/>
              </a:spcBef>
              <a:spcAft>
                <a:spcPct val="10000"/>
              </a:spcAft>
              <a:buClr>
                <a:schemeClr val="accent1"/>
              </a:buClr>
              <a:buSzPct val="90000"/>
              <a:buFont typeface="Wingdings" charset="0"/>
              <a:buChar char="n"/>
              <a:defRPr sz="1700" b="1">
                <a:solidFill>
                  <a:schemeClr val="tx1"/>
                </a:solidFill>
                <a:latin typeface="+mn-lt"/>
                <a:ea typeface="+mn-ea"/>
              </a:defRPr>
            </a:lvl2pPr>
            <a:lvl3pPr marL="1139825" indent="-296863" algn="l" rtl="0" eaLnBrk="0" fontAlgn="base" hangingPunct="0">
              <a:spcBef>
                <a:spcPct val="30000"/>
              </a:spcBef>
              <a:spcAft>
                <a:spcPct val="0"/>
              </a:spcAft>
              <a:buFont typeface="Symbol" charset="0"/>
              <a:buChar char="¾"/>
              <a:defRPr sz="1600">
                <a:solidFill>
                  <a:schemeClr val="tx1"/>
                </a:solidFill>
                <a:latin typeface="+mn-lt"/>
                <a:ea typeface="+mn-ea"/>
              </a:defRPr>
            </a:lvl3pPr>
            <a:lvl4pPr marL="1141413" algn="l" rtl="0" eaLnBrk="0" fontAlgn="base" hangingPunct="0">
              <a:spcBef>
                <a:spcPct val="20000"/>
              </a:spcBef>
              <a:spcAft>
                <a:spcPct val="0"/>
              </a:spcAft>
              <a:defRPr sz="1600">
                <a:solidFill>
                  <a:schemeClr val="tx1"/>
                </a:solidFill>
                <a:latin typeface="+mn-lt"/>
                <a:ea typeface="+mn-ea"/>
              </a:defRPr>
            </a:lvl4pPr>
            <a:lvl5pPr marL="1143000" algn="l" rtl="0" eaLnBrk="0" fontAlgn="base" hangingPunct="0">
              <a:spcBef>
                <a:spcPct val="20000"/>
              </a:spcBef>
              <a:spcAft>
                <a:spcPct val="0"/>
              </a:spcAft>
              <a:defRPr sz="1600">
                <a:solidFill>
                  <a:schemeClr val="tx1"/>
                </a:solidFill>
                <a:latin typeface="+mn-lt"/>
                <a:ea typeface="+mn-ea"/>
              </a:defRPr>
            </a:lvl5pPr>
            <a:lvl6pPr marL="1600200" algn="l" rtl="0" eaLnBrk="0" fontAlgn="base" hangingPunct="0">
              <a:spcBef>
                <a:spcPct val="20000"/>
              </a:spcBef>
              <a:spcAft>
                <a:spcPct val="0"/>
              </a:spcAft>
              <a:defRPr sz="1600">
                <a:solidFill>
                  <a:schemeClr val="tx1"/>
                </a:solidFill>
                <a:latin typeface="+mn-lt"/>
                <a:ea typeface="+mn-ea"/>
              </a:defRPr>
            </a:lvl6pPr>
            <a:lvl7pPr marL="2057400" algn="l" rtl="0" eaLnBrk="0" fontAlgn="base" hangingPunct="0">
              <a:spcBef>
                <a:spcPct val="20000"/>
              </a:spcBef>
              <a:spcAft>
                <a:spcPct val="0"/>
              </a:spcAft>
              <a:defRPr sz="1600">
                <a:solidFill>
                  <a:schemeClr val="tx1"/>
                </a:solidFill>
                <a:latin typeface="+mn-lt"/>
                <a:ea typeface="+mn-ea"/>
              </a:defRPr>
            </a:lvl7pPr>
            <a:lvl8pPr marL="2514600" algn="l" rtl="0" eaLnBrk="0" fontAlgn="base" hangingPunct="0">
              <a:spcBef>
                <a:spcPct val="20000"/>
              </a:spcBef>
              <a:spcAft>
                <a:spcPct val="0"/>
              </a:spcAft>
              <a:defRPr sz="1600">
                <a:solidFill>
                  <a:schemeClr val="tx1"/>
                </a:solidFill>
                <a:latin typeface="+mn-lt"/>
                <a:ea typeface="+mn-ea"/>
              </a:defRPr>
            </a:lvl8pPr>
            <a:lvl9pPr marL="2971800" algn="l" rtl="0" eaLnBrk="0" fontAlgn="base" hangingPunct="0">
              <a:spcBef>
                <a:spcPct val="20000"/>
              </a:spcBef>
              <a:spcAft>
                <a:spcPct val="0"/>
              </a:spcAft>
              <a:defRPr sz="1600">
                <a:solidFill>
                  <a:schemeClr val="tx1"/>
                </a:solidFill>
                <a:latin typeface="+mn-lt"/>
                <a:ea typeface="+mn-ea"/>
              </a:defRPr>
            </a:lvl9pPr>
          </a:lstStyle>
          <a:p>
            <a:pPr marL="655638" lvl="1" indent="-342900">
              <a:spcBef>
                <a:spcPts val="600"/>
              </a:spcBef>
              <a:spcAft>
                <a:spcPts val="1800"/>
              </a:spcAft>
              <a:buClr>
                <a:srgbClr val="FA1035"/>
              </a:buClr>
              <a:buFont typeface="+mj-lt"/>
              <a:buAutoNum type="arabicPeriod"/>
            </a:pPr>
            <a:r>
              <a:rPr lang="fr-FR" kern="0" cap="all" dirty="0" smtClean="0">
                <a:solidFill>
                  <a:srgbClr val="000000"/>
                </a:solidFill>
              </a:rPr>
              <a:t>INTRODUCTION</a:t>
            </a:r>
          </a:p>
          <a:p>
            <a:pPr marL="655638" lvl="1" indent="-342900">
              <a:spcBef>
                <a:spcPts val="600"/>
              </a:spcBef>
              <a:spcAft>
                <a:spcPts val="1800"/>
              </a:spcAft>
              <a:buClr>
                <a:srgbClr val="FA1035"/>
              </a:buClr>
              <a:buFont typeface="+mj-lt"/>
              <a:buAutoNum type="arabicPeriod"/>
            </a:pPr>
            <a:r>
              <a:rPr lang="fr-FR" kern="0" cap="all" dirty="0" smtClean="0">
                <a:solidFill>
                  <a:srgbClr val="000000"/>
                </a:solidFill>
              </a:rPr>
              <a:t>PRESENTATION: définition du projet entre Mantes et Évreux</a:t>
            </a:r>
          </a:p>
          <a:p>
            <a:pPr marL="655638" lvl="1" indent="-342900">
              <a:spcBef>
                <a:spcPts val="600"/>
              </a:spcBef>
              <a:spcAft>
                <a:spcPts val="1800"/>
              </a:spcAft>
              <a:buClr>
                <a:srgbClr val="FA1035"/>
              </a:buClr>
              <a:buFont typeface="+mj-lt"/>
              <a:buAutoNum type="arabicPeriod"/>
            </a:pPr>
            <a:r>
              <a:rPr lang="fr-FR" kern="0" cap="all" dirty="0" smtClean="0">
                <a:solidFill>
                  <a:srgbClr val="000000"/>
                </a:solidFill>
              </a:rPr>
              <a:t>APPROPRIATION AUTOUR DE LA MAQUETTE 3D et des cartes</a:t>
            </a:r>
          </a:p>
          <a:p>
            <a:pPr marL="655638" lvl="1" indent="-342900">
              <a:spcBef>
                <a:spcPts val="600"/>
              </a:spcBef>
              <a:spcAft>
                <a:spcPts val="1800"/>
              </a:spcAft>
              <a:buClr>
                <a:srgbClr val="FA1035"/>
              </a:buClr>
              <a:buFont typeface="+mj-lt"/>
              <a:buAutoNum type="arabicPeriod"/>
            </a:pPr>
            <a:r>
              <a:rPr lang="fr-FR" kern="0" cap="all" dirty="0" smtClean="0">
                <a:solidFill>
                  <a:srgbClr val="000000"/>
                </a:solidFill>
              </a:rPr>
              <a:t>Travail en groupes</a:t>
            </a:r>
          </a:p>
          <a:p>
            <a:pPr marL="655638" lvl="1" indent="-342900">
              <a:spcBef>
                <a:spcPts val="600"/>
              </a:spcBef>
              <a:spcAft>
                <a:spcPts val="1800"/>
              </a:spcAft>
              <a:buClr>
                <a:srgbClr val="FA1035"/>
              </a:buClr>
              <a:buFont typeface="+mj-lt"/>
              <a:buAutoNum type="arabicPeriod"/>
            </a:pPr>
            <a:r>
              <a:rPr lang="fr-FR" kern="0" cap="all" dirty="0" smtClean="0">
                <a:solidFill>
                  <a:srgbClr val="000000"/>
                </a:solidFill>
              </a:rPr>
              <a:t>Restitution des groupes</a:t>
            </a:r>
          </a:p>
          <a:p>
            <a:pPr marL="655638" lvl="1" indent="-342900">
              <a:spcBef>
                <a:spcPts val="600"/>
              </a:spcBef>
              <a:spcAft>
                <a:spcPts val="1800"/>
              </a:spcAft>
              <a:buClr>
                <a:srgbClr val="FA1035"/>
              </a:buClr>
              <a:buFont typeface="+mj-lt"/>
              <a:buAutoNum type="arabicPeriod"/>
            </a:pPr>
            <a:r>
              <a:rPr lang="fr-FR" dirty="0" smtClean="0"/>
              <a:t>CRITERES ET INDICATEURS DD – RETOUR SUR L’ATELIER DU 4 FEVRIER</a:t>
            </a:r>
            <a:endParaRPr lang="fr-FR" kern="0" cap="all" dirty="0" smtClean="0">
              <a:solidFill>
                <a:srgbClr val="000000"/>
              </a:solidFill>
            </a:endParaRPr>
          </a:p>
          <a:p>
            <a:pPr marL="655638" lvl="1" indent="-342900">
              <a:spcBef>
                <a:spcPts val="600"/>
              </a:spcBef>
              <a:spcAft>
                <a:spcPts val="1800"/>
              </a:spcAft>
              <a:buClr>
                <a:srgbClr val="FA1035"/>
              </a:buClr>
              <a:buFont typeface="+mj-lt"/>
              <a:buAutoNum type="arabicPeriod"/>
            </a:pPr>
            <a:r>
              <a:rPr lang="fr-FR" kern="0" cap="all" dirty="0" smtClean="0">
                <a:solidFill>
                  <a:srgbClr val="000000"/>
                </a:solidFill>
              </a:rPr>
              <a:t>CONCLUSION</a:t>
            </a:r>
          </a:p>
        </p:txBody>
      </p:sp>
    </p:spTree>
    <p:extLst>
      <p:ext uri="{BB962C8B-B14F-4D97-AF65-F5344CB8AC3E}">
        <p14:creationId xmlns:p14="http://schemas.microsoft.com/office/powerpoint/2010/main" val="10660396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17525" y="1664804"/>
            <a:ext cx="8122927" cy="4140460"/>
          </a:xfrm>
        </p:spPr>
        <p:txBody>
          <a:bodyPr/>
          <a:lstStyle/>
          <a:p>
            <a:pPr marL="0" lvl="1" indent="0">
              <a:lnSpc>
                <a:spcPct val="100000"/>
              </a:lnSpc>
              <a:spcBef>
                <a:spcPct val="0"/>
              </a:spcBef>
              <a:spcAft>
                <a:spcPct val="0"/>
              </a:spcAft>
              <a:buClrTx/>
              <a:buNone/>
            </a:pPr>
            <a:endParaRPr lang="fr-FR" sz="1800" dirty="0">
              <a:solidFill>
                <a:schemeClr val="accent1"/>
              </a:solidFill>
            </a:endParaRPr>
          </a:p>
          <a:p>
            <a:pPr marL="0" lvl="1" indent="0">
              <a:lnSpc>
                <a:spcPct val="100000"/>
              </a:lnSpc>
              <a:spcBef>
                <a:spcPct val="0"/>
              </a:spcBef>
              <a:spcAft>
                <a:spcPct val="0"/>
              </a:spcAft>
              <a:buClrTx/>
              <a:buNone/>
            </a:pPr>
            <a:r>
              <a:rPr lang="fr-FR" sz="2400" dirty="0" smtClean="0">
                <a:solidFill>
                  <a:schemeClr val="accent1"/>
                </a:solidFill>
              </a:rPr>
              <a:t>Madame Anne-Marie CHARVET </a:t>
            </a:r>
            <a:r>
              <a:rPr lang="fr-FR" sz="2000" dirty="0" smtClean="0"/>
              <a:t>– </a:t>
            </a:r>
            <a:r>
              <a:rPr lang="fr-FR" sz="2000" dirty="0"/>
              <a:t>G</a:t>
            </a:r>
            <a:r>
              <a:rPr lang="fr-FR" sz="2000" dirty="0" smtClean="0"/>
              <a:t>arante de la concertation pour l’étape 1 du projet de ligne nouvelle Paris-Normandie, a été nommée lors de la séance du 7 janvier 2015 par la commission nationale du débat public (CNDP).</a:t>
            </a:r>
          </a:p>
          <a:p>
            <a:pPr marL="0" lvl="1" indent="0">
              <a:lnSpc>
                <a:spcPct val="100000"/>
              </a:lnSpc>
              <a:spcBef>
                <a:spcPct val="0"/>
              </a:spcBef>
              <a:spcAft>
                <a:spcPct val="0"/>
              </a:spcAft>
              <a:buClrTx/>
              <a:buNone/>
            </a:pPr>
            <a:endParaRPr lang="fr-FR" sz="2000" dirty="0" smtClean="0"/>
          </a:p>
          <a:p>
            <a:pPr marL="0" lvl="1" indent="0">
              <a:lnSpc>
                <a:spcPct val="100000"/>
              </a:lnSpc>
              <a:spcBef>
                <a:spcPct val="0"/>
              </a:spcBef>
              <a:spcAft>
                <a:spcPct val="0"/>
              </a:spcAft>
              <a:buClrTx/>
              <a:buNone/>
            </a:pPr>
            <a:endParaRPr lang="fr-FR" sz="1800" dirty="0">
              <a:solidFill>
                <a:schemeClr val="accent1"/>
              </a:solidFill>
            </a:endParaRPr>
          </a:p>
          <a:p>
            <a:pPr marL="0" lvl="1" indent="0">
              <a:lnSpc>
                <a:spcPct val="100000"/>
              </a:lnSpc>
              <a:spcBef>
                <a:spcPct val="0"/>
              </a:spcBef>
              <a:spcAft>
                <a:spcPct val="0"/>
              </a:spcAft>
              <a:buClrTx/>
              <a:buNone/>
              <a:defRPr/>
            </a:pPr>
            <a:r>
              <a:rPr lang="fr-FR" sz="2000" b="0" dirty="0" smtClean="0"/>
              <a:t>Adresse postale</a:t>
            </a:r>
            <a:r>
              <a:rPr lang="fr-FR" sz="2000" b="0" dirty="0"/>
              <a:t>: </a:t>
            </a:r>
            <a:r>
              <a:rPr lang="fr-FR" sz="2000" dirty="0" smtClean="0">
                <a:solidFill>
                  <a:schemeClr val="accent1"/>
                </a:solidFill>
              </a:rPr>
              <a:t>	</a:t>
            </a:r>
            <a:r>
              <a:rPr lang="fr-FR" sz="2000" dirty="0"/>
              <a:t>47 rue de </a:t>
            </a:r>
            <a:r>
              <a:rPr lang="fr-FR" sz="2000" dirty="0" err="1"/>
              <a:t>Guidicelli</a:t>
            </a:r>
            <a:endParaRPr lang="fr-FR" sz="2000" dirty="0"/>
          </a:p>
          <a:p>
            <a:pPr marL="0" lvl="1" indent="0">
              <a:lnSpc>
                <a:spcPct val="100000"/>
              </a:lnSpc>
              <a:spcBef>
                <a:spcPct val="0"/>
              </a:spcBef>
              <a:spcAft>
                <a:spcPct val="0"/>
              </a:spcAft>
              <a:buClrTx/>
              <a:buNone/>
              <a:defRPr/>
            </a:pPr>
            <a:r>
              <a:rPr lang="fr-FR" sz="2000" dirty="0"/>
              <a:t>			13 007  Marseille</a:t>
            </a:r>
          </a:p>
          <a:p>
            <a:pPr>
              <a:spcBef>
                <a:spcPct val="0"/>
              </a:spcBef>
              <a:spcAft>
                <a:spcPct val="0"/>
              </a:spcAft>
            </a:pPr>
            <a:endParaRPr lang="fr-FR" sz="2400" kern="1200" dirty="0" smtClean="0">
              <a:solidFill>
                <a:schemeClr val="tx1"/>
              </a:solidFill>
              <a:latin typeface="Arial" charset="0"/>
              <a:ea typeface="ＭＳ Ｐゴシック" charset="0"/>
            </a:endParaRPr>
          </a:p>
          <a:p>
            <a:pPr>
              <a:spcBef>
                <a:spcPct val="0"/>
              </a:spcBef>
              <a:spcAft>
                <a:spcPct val="0"/>
              </a:spcAft>
            </a:pPr>
            <a:endParaRPr lang="fr-FR" sz="2400" kern="1200" dirty="0" smtClean="0">
              <a:solidFill>
                <a:schemeClr val="tx1"/>
              </a:solidFill>
              <a:latin typeface="Arial" charset="0"/>
              <a:ea typeface="ＭＳ Ｐゴシック" charset="0"/>
            </a:endParaRPr>
          </a:p>
          <a:p>
            <a:r>
              <a:rPr lang="fr-FR" sz="2000" b="0" kern="1200" dirty="0">
                <a:solidFill>
                  <a:schemeClr val="tx1"/>
                </a:solidFill>
              </a:rPr>
              <a:t>Mail : </a:t>
            </a:r>
            <a:r>
              <a:rPr lang="fr-FR" sz="2000" kern="1200" dirty="0">
                <a:solidFill>
                  <a:schemeClr val="tx1"/>
                </a:solidFill>
              </a:rPr>
              <a:t>			</a:t>
            </a:r>
            <a:r>
              <a:rPr lang="fr-FR" sz="2000" kern="1200" dirty="0" smtClean="0">
                <a:hlinkClick r:id="rId3"/>
              </a:rPr>
              <a:t>anne-marie-charvet@orange.fr</a:t>
            </a:r>
            <a:endParaRPr lang="fr-FR" sz="2000" kern="1200" dirty="0" smtClean="0"/>
          </a:p>
          <a:p>
            <a:endParaRPr lang="fr-FR" sz="1600" kern="1200" dirty="0">
              <a:solidFill>
                <a:schemeClr val="tx1"/>
              </a:solidFill>
            </a:endParaRPr>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4</a:t>
            </a:fld>
            <a:endParaRPr lang="fr-FR"/>
          </a:p>
        </p:txBody>
      </p:sp>
      <p:sp>
        <p:nvSpPr>
          <p:cNvPr id="8" name="Titre 1"/>
          <p:cNvSpPr>
            <a:spLocks noGrp="1"/>
          </p:cNvSpPr>
          <p:nvPr>
            <p:ph type="title"/>
          </p:nvPr>
        </p:nvSpPr>
        <p:spPr>
          <a:xfrm>
            <a:off x="1065213" y="0"/>
            <a:ext cx="7392987" cy="838200"/>
          </a:xfrm>
        </p:spPr>
        <p:txBody>
          <a:bodyPr/>
          <a:lstStyle/>
          <a:p>
            <a:r>
              <a:rPr lang="fr-FR" dirty="0" smtClean="0"/>
              <a:t>La garante de la concertation</a:t>
            </a:r>
            <a:endParaRPr lang="fr-FR" dirty="0"/>
          </a:p>
        </p:txBody>
      </p:sp>
    </p:spTree>
    <p:extLst>
      <p:ext uri="{BB962C8B-B14F-4D97-AF65-F5344CB8AC3E}">
        <p14:creationId xmlns:p14="http://schemas.microsoft.com/office/powerpoint/2010/main" val="768107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1"/>
          <p:cNvSpPr>
            <a:spLocks noGrp="1" noChangeArrowheads="1"/>
          </p:cNvSpPr>
          <p:nvPr>
            <p:ph type="sldNum" sz="quarter" idx="4294967295"/>
          </p:nvPr>
        </p:nvSpPr>
        <p:spPr>
          <a:xfrm>
            <a:off x="4319588" y="6172200"/>
            <a:ext cx="503237" cy="457200"/>
          </a:xfrm>
          <a:prstGeom prst="rect">
            <a:avLst/>
          </a:prstGeom>
          <a:extLst>
            <a:ext uri="{FAA26D3D-D897-4be2-8F04-BA451C77F1D7}">
              <ma14:placeholderFlag xmlns:ma14="http://schemas.microsoft.com/office/mac/drawingml/2011/main" xmlns="" val="1"/>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B89A5D2-FA15-441B-8DB0-95B15212B81D}" type="slidenum">
              <a:rPr lang="fr-FR" altLang="fr-FR" sz="1200"/>
              <a:pPr/>
              <a:t>5</a:t>
            </a:fld>
            <a:endParaRPr lang="fr-FR" altLang="fr-FR" sz="1200"/>
          </a:p>
        </p:txBody>
      </p:sp>
      <p:sp>
        <p:nvSpPr>
          <p:cNvPr id="4098" name="Rectangle 2"/>
          <p:cNvSpPr>
            <a:spLocks noGrp="1" noChangeArrowheads="1"/>
          </p:cNvSpPr>
          <p:nvPr>
            <p:ph type="ctrTitle"/>
          </p:nvPr>
        </p:nvSpPr>
        <p:spPr>
          <a:xfrm>
            <a:off x="1065213" y="1387475"/>
            <a:ext cx="7388229" cy="3284538"/>
          </a:xfrm>
          <a:extLst>
            <a:ext uri="{FAA26D3D-D897-4be2-8F04-BA451C77F1D7}">
              <ma14:placeholderFlag xmlns:ma14="http://schemas.microsoft.com/office/mac/drawingml/2011/main" xmlns="" val="1"/>
            </a:ext>
          </a:extLst>
        </p:spPr>
        <p:txBody>
          <a:bodyPr/>
          <a:lstStyle/>
          <a:p>
            <a:pPr>
              <a:defRPr/>
            </a:pPr>
            <a:r>
              <a:rPr lang="fr-FR" dirty="0" smtClean="0"/>
              <a:t>Introduction</a:t>
            </a:r>
          </a:p>
        </p:txBody>
      </p:sp>
      <p:sp>
        <p:nvSpPr>
          <p:cNvPr id="4099" name="Rectangle 3"/>
          <p:cNvSpPr>
            <a:spLocks noGrp="1" noChangeArrowheads="1"/>
          </p:cNvSpPr>
          <p:nvPr>
            <p:ph type="subTitle" idx="1"/>
          </p:nvPr>
        </p:nvSpPr>
        <p:spPr>
          <a:xfrm>
            <a:off x="1060455" y="0"/>
            <a:ext cx="7392987" cy="1193800"/>
          </a:xfrm>
          <a:extLst>
            <a:ext uri="{FAA26D3D-D897-4be2-8F04-BA451C77F1D7}">
              <ma14:placeholderFlag xmlns:ma14="http://schemas.microsoft.com/office/mac/drawingml/2011/main" xmlns="" val="1"/>
            </a:ext>
          </a:extLst>
        </p:spPr>
        <p:txBody>
          <a:bodyPr/>
          <a:lstStyle/>
          <a:p>
            <a:pPr>
              <a:defRPr/>
            </a:pPr>
            <a:endParaRPr lang="fr-FR" dirty="0" smtClean="0"/>
          </a:p>
          <a:p>
            <a:pPr>
              <a:defRPr/>
            </a:pPr>
            <a:r>
              <a:rPr lang="fr-FR" dirty="0" smtClean="0"/>
              <a:t>Chapitre 1</a:t>
            </a:r>
            <a:endParaRPr lang="fr-FR" dirty="0"/>
          </a:p>
          <a:p>
            <a:pPr marL="0" indent="0">
              <a:buFont typeface="Wingdings" charset="0"/>
              <a:buNone/>
              <a:defRPr/>
            </a:pPr>
            <a:endParaRPr lang="fr-FR" dirty="0" smtClean="0">
              <a:solidFill>
                <a:schemeClr val="bg1"/>
              </a:solidFill>
            </a:endParaRPr>
          </a:p>
        </p:txBody>
      </p:sp>
    </p:spTree>
    <p:extLst>
      <p:ext uri="{BB962C8B-B14F-4D97-AF65-F5344CB8AC3E}">
        <p14:creationId xmlns:p14="http://schemas.microsoft.com/office/powerpoint/2010/main" val="16380635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31441" y="0"/>
            <a:ext cx="7392987" cy="838200"/>
          </a:xfrm>
        </p:spPr>
        <p:txBody>
          <a:bodyPr/>
          <a:lstStyle/>
          <a:p>
            <a:r>
              <a:rPr lang="fr-FR" dirty="0" smtClean="0"/>
              <a:t>Processus d’élaboration des Zones de passage prioritaires (ZPP)</a:t>
            </a:r>
            <a:endParaRPr lang="fr-FR" dirty="0"/>
          </a:p>
        </p:txBody>
      </p:sp>
      <p:sp>
        <p:nvSpPr>
          <p:cNvPr id="63" name="Rectangle à coins arrondis 62"/>
          <p:cNvSpPr/>
          <p:nvPr/>
        </p:nvSpPr>
        <p:spPr bwMode="auto">
          <a:xfrm>
            <a:off x="1691680" y="980728"/>
            <a:ext cx="1980220" cy="1296144"/>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1400" b="1" dirty="0" smtClean="0">
                <a:solidFill>
                  <a:srgbClr val="000000"/>
                </a:solidFill>
              </a:rPr>
              <a:t>Hiérarchisation et analyse des enjeux environnementaux</a:t>
            </a:r>
            <a:endParaRPr kumimoji="0" lang="fr-FR" sz="1400" b="1" i="0" u="none" strike="noStrike" cap="none" normalizeH="0" baseline="0" dirty="0" smtClean="0">
              <a:ln>
                <a:noFill/>
              </a:ln>
              <a:solidFill>
                <a:srgbClr val="000000"/>
              </a:solidFill>
              <a:effectLst/>
              <a:latin typeface="Arial" charset="0"/>
              <a:ea typeface="ＭＳ Ｐゴシック" charset="0"/>
            </a:endParaRPr>
          </a:p>
        </p:txBody>
      </p:sp>
      <p:sp>
        <p:nvSpPr>
          <p:cNvPr id="64" name="Rectangle à coins arrondis 63"/>
          <p:cNvSpPr/>
          <p:nvPr/>
        </p:nvSpPr>
        <p:spPr bwMode="auto">
          <a:xfrm>
            <a:off x="4085946" y="980728"/>
            <a:ext cx="2178242" cy="1315419"/>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1400" b="1" dirty="0" smtClean="0">
                <a:solidFill>
                  <a:srgbClr val="000000"/>
                </a:solidFill>
              </a:rPr>
              <a:t>Faisabilité technique des éléments d’infrastructure</a:t>
            </a:r>
            <a:endParaRPr kumimoji="0" lang="fr-FR" sz="1400" b="1" i="0" u="none" strike="noStrike" cap="none" normalizeH="0" baseline="0" dirty="0" smtClean="0">
              <a:ln>
                <a:noFill/>
              </a:ln>
              <a:solidFill>
                <a:srgbClr val="000000"/>
              </a:solidFill>
              <a:effectLst/>
              <a:latin typeface="Arial" charset="0"/>
              <a:ea typeface="ＭＳ Ｐゴシック" charset="0"/>
            </a:endParaRPr>
          </a:p>
        </p:txBody>
      </p:sp>
      <p:sp>
        <p:nvSpPr>
          <p:cNvPr id="65" name="Rectangle à coins arrondis 64"/>
          <p:cNvSpPr/>
          <p:nvPr/>
        </p:nvSpPr>
        <p:spPr bwMode="auto">
          <a:xfrm>
            <a:off x="6660232" y="980728"/>
            <a:ext cx="2088232" cy="1296144"/>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1400" b="1" dirty="0" smtClean="0">
                <a:solidFill>
                  <a:srgbClr val="000000"/>
                </a:solidFill>
              </a:rPr>
              <a:t>Grands objectifs de transport et de dessertes</a:t>
            </a:r>
          </a:p>
        </p:txBody>
      </p:sp>
      <p:sp>
        <p:nvSpPr>
          <p:cNvPr id="77" name="Accolade ouvrante 76"/>
          <p:cNvSpPr/>
          <p:nvPr/>
        </p:nvSpPr>
        <p:spPr bwMode="auto">
          <a:xfrm rot="16200000">
            <a:off x="5109720" y="-1274206"/>
            <a:ext cx="208535" cy="7380818"/>
          </a:xfrm>
          <a:prstGeom prst="leftBrace">
            <a:avLst/>
          </a:prstGeom>
          <a:solidFill>
            <a:schemeClr val="bg1"/>
          </a:solidFill>
          <a:ln w="38100"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80" name="Rectangle à coins arrondis 79"/>
          <p:cNvSpPr/>
          <p:nvPr/>
        </p:nvSpPr>
        <p:spPr bwMode="auto">
          <a:xfrm>
            <a:off x="3167844" y="2591552"/>
            <a:ext cx="4194466" cy="1260140"/>
          </a:xfrm>
          <a:prstGeom prst="round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1400" b="1" dirty="0" smtClean="0">
                <a:solidFill>
                  <a:schemeClr val="bg1"/>
                </a:solidFill>
              </a:rPr>
              <a:t>Mise au point de zones de passages </a:t>
            </a:r>
          </a:p>
          <a:p>
            <a:pPr marL="0" marR="0" indent="0" algn="ctr" defTabSz="914400" rtl="0" eaLnBrk="0" fontAlgn="base" latinLnBrk="0" hangingPunct="0">
              <a:lnSpc>
                <a:spcPct val="100000"/>
              </a:lnSpc>
              <a:spcBef>
                <a:spcPct val="0"/>
              </a:spcBef>
              <a:spcAft>
                <a:spcPct val="0"/>
              </a:spcAft>
              <a:buClrTx/>
              <a:buSzTx/>
              <a:buFontTx/>
              <a:buNone/>
              <a:tabLst/>
            </a:pPr>
            <a:r>
              <a:rPr lang="fr-FR" sz="1100" b="1" dirty="0" smtClean="0">
                <a:solidFill>
                  <a:schemeClr val="bg1"/>
                </a:solidFill>
              </a:rPr>
              <a:t>(sections Paris-Mantes, Mantes-Evreux, Rouen-Yvetot)</a:t>
            </a:r>
          </a:p>
          <a:p>
            <a:pPr marL="0" marR="0" indent="0" algn="ctr" defTabSz="914400" rtl="0" eaLnBrk="0" fontAlgn="base" latinLnBrk="0" hangingPunct="0">
              <a:lnSpc>
                <a:spcPct val="100000"/>
              </a:lnSpc>
              <a:spcBef>
                <a:spcPct val="0"/>
              </a:spcBef>
              <a:spcAft>
                <a:spcPct val="0"/>
              </a:spcAft>
              <a:buClrTx/>
              <a:buSzTx/>
              <a:buFontTx/>
              <a:buNone/>
              <a:tabLst/>
            </a:pPr>
            <a:r>
              <a:rPr lang="fr-FR" sz="1400" b="1" dirty="0" smtClean="0">
                <a:solidFill>
                  <a:schemeClr val="bg1"/>
                </a:solidFill>
              </a:rPr>
              <a:t>et de scénarios de dessertes associés</a:t>
            </a:r>
          </a:p>
          <a:p>
            <a:pPr marL="0" marR="0" indent="0" algn="ctr" defTabSz="914400" rtl="0" eaLnBrk="0" fontAlgn="base" latinLnBrk="0" hangingPunct="0">
              <a:lnSpc>
                <a:spcPct val="100000"/>
              </a:lnSpc>
              <a:spcBef>
                <a:spcPct val="0"/>
              </a:spcBef>
              <a:spcAft>
                <a:spcPct val="0"/>
              </a:spcAft>
              <a:buClrTx/>
              <a:buSzTx/>
              <a:buFontTx/>
              <a:buNone/>
              <a:tabLst/>
            </a:pPr>
            <a:endParaRPr lang="fr-FR" sz="800" b="1" dirty="0" smtClean="0">
              <a:solidFill>
                <a:schemeClr val="bg1"/>
              </a:solidFill>
            </a:endParaRPr>
          </a:p>
          <a:p>
            <a:pPr marL="0" marR="0" indent="0" algn="ctr" defTabSz="914400" rtl="0" eaLnBrk="0" fontAlgn="base" latinLnBrk="0" hangingPunct="0">
              <a:lnSpc>
                <a:spcPct val="100000"/>
              </a:lnSpc>
              <a:spcBef>
                <a:spcPct val="0"/>
              </a:spcBef>
              <a:spcAft>
                <a:spcPct val="0"/>
              </a:spcAft>
              <a:buClrTx/>
              <a:buSzTx/>
              <a:buFontTx/>
              <a:buNone/>
              <a:tabLst/>
            </a:pPr>
            <a:r>
              <a:rPr lang="fr-FR" sz="1400" b="1" dirty="0" smtClean="0">
                <a:solidFill>
                  <a:schemeClr val="bg1"/>
                </a:solidFill>
              </a:rPr>
              <a:t>Objectif : Copil été 2016</a:t>
            </a:r>
          </a:p>
        </p:txBody>
      </p:sp>
      <p:sp>
        <p:nvSpPr>
          <p:cNvPr id="81" name="Rectangle à coins arrondis 80"/>
          <p:cNvSpPr/>
          <p:nvPr/>
        </p:nvSpPr>
        <p:spPr bwMode="auto">
          <a:xfrm>
            <a:off x="1823529" y="4221088"/>
            <a:ext cx="6780919" cy="576064"/>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1400" b="1" dirty="0" smtClean="0">
                <a:solidFill>
                  <a:srgbClr val="000000"/>
                </a:solidFill>
              </a:rPr>
              <a:t>Analyse multicritère des zones de passage au regard des performances, des conditions d’insertion et des coûts</a:t>
            </a:r>
          </a:p>
        </p:txBody>
      </p:sp>
      <p:sp>
        <p:nvSpPr>
          <p:cNvPr id="82" name="Rectangle à coins arrondis 81"/>
          <p:cNvSpPr/>
          <p:nvPr/>
        </p:nvSpPr>
        <p:spPr bwMode="auto">
          <a:xfrm>
            <a:off x="2915816" y="5085184"/>
            <a:ext cx="4788532" cy="720080"/>
          </a:xfrm>
          <a:prstGeom prst="round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1400" b="1" dirty="0" smtClean="0">
                <a:solidFill>
                  <a:schemeClr val="bg1"/>
                </a:solidFill>
              </a:rPr>
              <a:t>Proposition d’une ZPP par section prioritaire</a:t>
            </a:r>
            <a:endParaRPr lang="fr-FR" sz="800" b="1" dirty="0" smtClean="0">
              <a:solidFill>
                <a:schemeClr val="bg1"/>
              </a:solidFill>
            </a:endParaRPr>
          </a:p>
          <a:p>
            <a:pPr marL="0" marR="0" indent="0" algn="ctr" defTabSz="914400" rtl="0" eaLnBrk="0" fontAlgn="base" latinLnBrk="0" hangingPunct="0">
              <a:lnSpc>
                <a:spcPct val="100000"/>
              </a:lnSpc>
              <a:spcBef>
                <a:spcPct val="0"/>
              </a:spcBef>
              <a:spcAft>
                <a:spcPct val="0"/>
              </a:spcAft>
              <a:buClrTx/>
              <a:buSzTx/>
              <a:buFontTx/>
              <a:buNone/>
              <a:tabLst/>
            </a:pPr>
            <a:r>
              <a:rPr lang="fr-FR" sz="1400" b="1" dirty="0" smtClean="0">
                <a:solidFill>
                  <a:schemeClr val="bg1"/>
                </a:solidFill>
              </a:rPr>
              <a:t>Objectif : Copil fin 2016/début 2017</a:t>
            </a:r>
          </a:p>
        </p:txBody>
      </p:sp>
      <p:sp>
        <p:nvSpPr>
          <p:cNvPr id="83" name="Accolade ouvrante 82"/>
          <p:cNvSpPr/>
          <p:nvPr/>
        </p:nvSpPr>
        <p:spPr bwMode="auto">
          <a:xfrm rot="16200000">
            <a:off x="5081307" y="1767566"/>
            <a:ext cx="349538" cy="4464496"/>
          </a:xfrm>
          <a:prstGeom prst="leftBrace">
            <a:avLst/>
          </a:prstGeom>
          <a:solidFill>
            <a:schemeClr val="bg1"/>
          </a:solidFill>
          <a:ln w="38100"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 name="Flèche vers le bas 1"/>
          <p:cNvSpPr/>
          <p:nvPr/>
        </p:nvSpPr>
        <p:spPr bwMode="auto">
          <a:xfrm>
            <a:off x="5188739" y="4797152"/>
            <a:ext cx="201757" cy="288032"/>
          </a:xfrm>
          <a:prstGeom prst="downArrow">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3" name="Flèche droite 2"/>
          <p:cNvSpPr/>
          <p:nvPr/>
        </p:nvSpPr>
        <p:spPr bwMode="auto">
          <a:xfrm>
            <a:off x="1331640" y="2708920"/>
            <a:ext cx="1800200" cy="504056"/>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4" name="ZoneTexte 3"/>
          <p:cNvSpPr txBox="1"/>
          <p:nvPr/>
        </p:nvSpPr>
        <p:spPr>
          <a:xfrm>
            <a:off x="1259632" y="2802414"/>
            <a:ext cx="1564852" cy="338554"/>
          </a:xfrm>
          <a:prstGeom prst="rect">
            <a:avLst/>
          </a:prstGeom>
          <a:noFill/>
        </p:spPr>
        <p:txBody>
          <a:bodyPr wrap="none" rtlCol="0">
            <a:spAutoFit/>
          </a:bodyPr>
          <a:lstStyle/>
          <a:p>
            <a:r>
              <a:rPr lang="fr-FR" sz="1600" dirty="0" smtClean="0">
                <a:solidFill>
                  <a:schemeClr val="bg1"/>
                </a:solidFill>
              </a:rPr>
              <a:t>Étape en cours</a:t>
            </a:r>
            <a:endParaRPr lang="fr-FR" sz="1600" dirty="0">
              <a:solidFill>
                <a:schemeClr val="bg1"/>
              </a:solidFill>
            </a:endParaRPr>
          </a:p>
        </p:txBody>
      </p:sp>
      <p:sp>
        <p:nvSpPr>
          <p:cNvPr id="17" name="ZoneTexte 16"/>
          <p:cNvSpPr txBox="1"/>
          <p:nvPr/>
        </p:nvSpPr>
        <p:spPr>
          <a:xfrm>
            <a:off x="107504" y="1453771"/>
            <a:ext cx="697627" cy="369332"/>
          </a:xfrm>
          <a:prstGeom prst="rect">
            <a:avLst/>
          </a:prstGeom>
          <a:noFill/>
        </p:spPr>
        <p:txBody>
          <a:bodyPr wrap="none" rtlCol="0">
            <a:spAutoFit/>
          </a:bodyPr>
          <a:lstStyle/>
          <a:p>
            <a:r>
              <a:rPr lang="fr-FR" sz="1800" dirty="0" smtClean="0"/>
              <a:t>2015</a:t>
            </a:r>
            <a:endParaRPr lang="fr-FR" sz="1800" dirty="0"/>
          </a:p>
        </p:txBody>
      </p:sp>
      <p:sp>
        <p:nvSpPr>
          <p:cNvPr id="24" name="ZoneTexte 23"/>
          <p:cNvSpPr txBox="1"/>
          <p:nvPr/>
        </p:nvSpPr>
        <p:spPr>
          <a:xfrm>
            <a:off x="107504" y="3779748"/>
            <a:ext cx="697627" cy="369332"/>
          </a:xfrm>
          <a:prstGeom prst="rect">
            <a:avLst/>
          </a:prstGeom>
          <a:noFill/>
        </p:spPr>
        <p:txBody>
          <a:bodyPr wrap="none" rtlCol="0">
            <a:spAutoFit/>
          </a:bodyPr>
          <a:lstStyle/>
          <a:p>
            <a:r>
              <a:rPr lang="fr-FR" sz="1800" dirty="0" smtClean="0"/>
              <a:t>2016</a:t>
            </a:r>
            <a:endParaRPr lang="fr-FR" sz="1800" dirty="0"/>
          </a:p>
        </p:txBody>
      </p:sp>
      <p:sp>
        <p:nvSpPr>
          <p:cNvPr id="5" name="Parenthèse ouvrante 4"/>
          <p:cNvSpPr/>
          <p:nvPr/>
        </p:nvSpPr>
        <p:spPr bwMode="auto">
          <a:xfrm>
            <a:off x="805131" y="1033461"/>
            <a:ext cx="526509" cy="1315419"/>
          </a:xfrm>
          <a:prstGeom prst="leftBracke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6" name="Parenthèse ouvrante 25"/>
          <p:cNvSpPr/>
          <p:nvPr/>
        </p:nvSpPr>
        <p:spPr bwMode="auto">
          <a:xfrm>
            <a:off x="805131" y="2564904"/>
            <a:ext cx="598517" cy="3240360"/>
          </a:xfrm>
          <a:prstGeom prst="leftBracke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Tree>
    <p:extLst>
      <p:ext uri="{BB962C8B-B14F-4D97-AF65-F5344CB8AC3E}">
        <p14:creationId xmlns:p14="http://schemas.microsoft.com/office/powerpoint/2010/main" val="418129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80" grpId="0" animBg="1"/>
      <p:bldP spid="81" grpId="0" animBg="1"/>
      <p:bldP spid="8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1A531D4F-7E27-4E46-9E23-64F501DFF915}" type="slidenum">
              <a:rPr lang="fr-FR"/>
              <a:pPr/>
              <a:t>7</a:t>
            </a:fld>
            <a:endParaRPr lang="fr-FR"/>
          </a:p>
        </p:txBody>
      </p:sp>
      <p:sp>
        <p:nvSpPr>
          <p:cNvPr id="5122" name="Rectangle 2"/>
          <p:cNvSpPr>
            <a:spLocks noGrp="1" noChangeArrowheads="1"/>
          </p:cNvSpPr>
          <p:nvPr>
            <p:ph type="title"/>
          </p:nvPr>
        </p:nvSpPr>
        <p:spPr/>
        <p:txBody>
          <a:bodyPr/>
          <a:lstStyle/>
          <a:p>
            <a:r>
              <a:rPr lang="fr-FR" dirty="0" smtClean="0"/>
              <a:t>La conception de la </a:t>
            </a:r>
            <a:r>
              <a:rPr lang="fr-FR" dirty="0"/>
              <a:t>LNPN guidée par </a:t>
            </a:r>
            <a:r>
              <a:rPr lang="fr-FR" dirty="0" smtClean="0"/>
              <a:t>le développement durable</a:t>
            </a:r>
            <a:endParaRPr lang="fr-FR" dirty="0"/>
          </a:p>
        </p:txBody>
      </p:sp>
      <p:sp>
        <p:nvSpPr>
          <p:cNvPr id="6" name="Espace réservé du contenu 2"/>
          <p:cNvSpPr>
            <a:spLocks noGrp="1"/>
          </p:cNvSpPr>
          <p:nvPr>
            <p:ph idx="1"/>
          </p:nvPr>
        </p:nvSpPr>
        <p:spPr>
          <a:xfrm>
            <a:off x="251520" y="980727"/>
            <a:ext cx="8784976" cy="5689947"/>
          </a:xfrm>
        </p:spPr>
        <p:txBody>
          <a:bodyPr lIns="36000" rIns="36000"/>
          <a:lstStyle/>
          <a:p>
            <a:pPr marL="0" lvl="1" indent="0">
              <a:lnSpc>
                <a:spcPct val="100000"/>
              </a:lnSpc>
              <a:spcBef>
                <a:spcPct val="20000"/>
              </a:spcBef>
              <a:spcAft>
                <a:spcPct val="35000"/>
              </a:spcAft>
              <a:buClrTx/>
              <a:buNone/>
            </a:pPr>
            <a:r>
              <a:rPr lang="fr-FR" dirty="0" smtClean="0"/>
              <a:t>Le cap fixé est de concevoir une ligne durable au service du développement économique, social et environnemental des territoires</a:t>
            </a:r>
          </a:p>
          <a:p>
            <a:pPr marL="285750" lvl="1" indent="-285750">
              <a:lnSpc>
                <a:spcPct val="100000"/>
              </a:lnSpc>
              <a:spcBef>
                <a:spcPct val="20000"/>
              </a:spcBef>
              <a:spcAft>
                <a:spcPct val="35000"/>
              </a:spcAft>
              <a:buClrTx/>
            </a:pPr>
            <a:r>
              <a:rPr lang="fr-FR" dirty="0">
                <a:solidFill>
                  <a:schemeClr val="accent1"/>
                </a:solidFill>
              </a:rPr>
              <a:t>Une LNPN au service du développement durable des territoires signifie : </a:t>
            </a:r>
          </a:p>
          <a:p>
            <a:pPr marL="1438275" lvl="1" indent="-361950">
              <a:buFont typeface="Wingdings" panose="05000000000000000000" pitchFamily="2" charset="2"/>
              <a:buChar char="Ø"/>
            </a:pPr>
            <a:r>
              <a:rPr lang="fr-FR" sz="1600" b="0" kern="1200" dirty="0" smtClean="0">
                <a:cs typeface="+mn-cs"/>
              </a:rPr>
              <a:t>Un </a:t>
            </a:r>
            <a:r>
              <a:rPr lang="fr-FR" sz="1600" b="0" kern="1200" dirty="0">
                <a:cs typeface="+mn-cs"/>
              </a:rPr>
              <a:t>investissement soutenable, une ligne adaptable et articulée aux autres réseaux, contribuant à la croissance verte nationale</a:t>
            </a:r>
          </a:p>
          <a:p>
            <a:pPr marL="1438275" lvl="1" indent="-361950">
              <a:buFont typeface="Wingdings" panose="05000000000000000000" pitchFamily="2" charset="2"/>
              <a:buChar char="Ø"/>
            </a:pPr>
            <a:r>
              <a:rPr lang="fr-FR" sz="1600" b="0" kern="1200" dirty="0">
                <a:cs typeface="+mn-cs"/>
              </a:rPr>
              <a:t>Une infrastructure é</a:t>
            </a:r>
            <a:r>
              <a:rPr lang="fr-FR" sz="1600" b="0" kern="1200" dirty="0" smtClean="0">
                <a:cs typeface="+mn-cs"/>
              </a:rPr>
              <a:t>co-conçue </a:t>
            </a:r>
            <a:r>
              <a:rPr lang="fr-FR" sz="1600" b="0" kern="1200" dirty="0">
                <a:cs typeface="+mn-cs"/>
              </a:rPr>
              <a:t>qui préserve les patrimoines et les ressources en épargnant les plus exceptionnels et ménage les activités humaines</a:t>
            </a:r>
          </a:p>
          <a:p>
            <a:pPr marL="1438275" lvl="1" indent="-361950">
              <a:buFont typeface="Wingdings" panose="05000000000000000000" pitchFamily="2" charset="2"/>
              <a:buChar char="Ø"/>
            </a:pPr>
            <a:r>
              <a:rPr lang="fr-FR" sz="1600" b="0" kern="1200" dirty="0">
                <a:cs typeface="+mn-cs"/>
              </a:rPr>
              <a:t>Un service de qualité et accessible, au bénéfice de la mobilité </a:t>
            </a:r>
            <a:r>
              <a:rPr lang="fr-FR" sz="1600" b="0" kern="1200" dirty="0" smtClean="0">
                <a:cs typeface="+mn-cs"/>
              </a:rPr>
              <a:t>de </a:t>
            </a:r>
            <a:r>
              <a:rPr lang="fr-FR" sz="1600" b="0" kern="1200" dirty="0">
                <a:cs typeface="+mn-cs"/>
              </a:rPr>
              <a:t>tous</a:t>
            </a:r>
          </a:p>
          <a:p>
            <a:pPr marL="1438275" lvl="1" indent="-361950">
              <a:spcAft>
                <a:spcPts val="756"/>
              </a:spcAft>
              <a:buFont typeface="Wingdings" panose="05000000000000000000" pitchFamily="2" charset="2"/>
              <a:buChar char="Ø"/>
            </a:pPr>
            <a:r>
              <a:rPr lang="fr-FR" sz="1600" b="0" kern="1200" dirty="0">
                <a:cs typeface="+mn-cs"/>
              </a:rPr>
              <a:t>Une ligne en cohérence et en dialogue avec le développement économique et </a:t>
            </a:r>
            <a:r>
              <a:rPr lang="fr-FR" sz="1600" b="0" kern="1200" dirty="0" smtClean="0">
                <a:cs typeface="+mn-cs"/>
              </a:rPr>
              <a:t>territorial</a:t>
            </a:r>
          </a:p>
          <a:p>
            <a:pPr marL="285750" lvl="1" indent="-285750">
              <a:lnSpc>
                <a:spcPct val="100000"/>
              </a:lnSpc>
              <a:spcBef>
                <a:spcPct val="20000"/>
              </a:spcBef>
              <a:spcAft>
                <a:spcPct val="35000"/>
              </a:spcAft>
              <a:buClrTx/>
            </a:pPr>
            <a:r>
              <a:rPr lang="fr-FR" dirty="0">
                <a:solidFill>
                  <a:schemeClr val="accent1"/>
                </a:solidFill>
              </a:rPr>
              <a:t>Les choix successifs pour orienter le projet s’appuieront sur l’évaluation des solutions envisagées à la lumière de cet objectif</a:t>
            </a:r>
          </a:p>
          <a:p>
            <a:pPr marL="0" lvl="1" indent="0">
              <a:lnSpc>
                <a:spcPct val="100000"/>
              </a:lnSpc>
              <a:spcBef>
                <a:spcPct val="20000"/>
              </a:spcBef>
              <a:spcAft>
                <a:spcPct val="35000"/>
              </a:spcAft>
              <a:buClrTx/>
              <a:buNone/>
            </a:pPr>
            <a:endParaRPr lang="fr-FR" sz="1400" dirty="0" smtClean="0"/>
          </a:p>
          <a:p>
            <a:pPr marL="312738" lvl="1" indent="0">
              <a:spcBef>
                <a:spcPts val="600"/>
              </a:spcBef>
              <a:spcAft>
                <a:spcPts val="600"/>
              </a:spcAft>
              <a:buNone/>
            </a:pPr>
            <a:endParaRPr lang="fr-FR" sz="1400" dirty="0" smtClean="0"/>
          </a:p>
        </p:txBody>
      </p:sp>
    </p:spTree>
    <p:extLst>
      <p:ext uri="{BB962C8B-B14F-4D97-AF65-F5344CB8AC3E}">
        <p14:creationId xmlns:p14="http://schemas.microsoft.com/office/powerpoint/2010/main" val="21223024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a:xfrm>
            <a:off x="4435993" y="6249795"/>
            <a:ext cx="503237" cy="457200"/>
          </a:xfrm>
        </p:spPr>
        <p:txBody>
          <a:bodyPr/>
          <a:lstStyle/>
          <a:p>
            <a:fld id="{1A531D4F-7E27-4E46-9E23-64F501DFF915}" type="slidenum">
              <a:rPr lang="fr-FR"/>
              <a:pPr/>
              <a:t>8</a:t>
            </a:fld>
            <a:endParaRPr lang="fr-FR"/>
          </a:p>
        </p:txBody>
      </p:sp>
      <p:sp>
        <p:nvSpPr>
          <p:cNvPr id="5122" name="Rectangle 2"/>
          <p:cNvSpPr>
            <a:spLocks noGrp="1" noChangeArrowheads="1"/>
          </p:cNvSpPr>
          <p:nvPr>
            <p:ph type="title"/>
          </p:nvPr>
        </p:nvSpPr>
        <p:spPr/>
        <p:txBody>
          <a:bodyPr/>
          <a:lstStyle/>
          <a:p>
            <a:r>
              <a:rPr lang="fr-FR" dirty="0" smtClean="0"/>
              <a:t>Le </a:t>
            </a:r>
            <a:r>
              <a:rPr lang="fr-FR" dirty="0"/>
              <a:t>c</a:t>
            </a:r>
            <a:r>
              <a:rPr lang="fr-FR" dirty="0" smtClean="0"/>
              <a:t>alendrier de gouvernance et de concertation</a:t>
            </a:r>
            <a:endParaRPr lang="fr-FR" dirty="0"/>
          </a:p>
        </p:txBody>
      </p:sp>
      <p:sp>
        <p:nvSpPr>
          <p:cNvPr id="5123" name="Rectangle 3"/>
          <p:cNvSpPr>
            <a:spLocks noGrp="1" noChangeArrowheads="1"/>
          </p:cNvSpPr>
          <p:nvPr>
            <p:ph type="body" idx="1"/>
          </p:nvPr>
        </p:nvSpPr>
        <p:spPr>
          <a:xfrm>
            <a:off x="550241" y="2045708"/>
            <a:ext cx="8150547" cy="4594448"/>
          </a:xfrm>
        </p:spPr>
        <p:txBody>
          <a:bodyPr/>
          <a:lstStyle/>
          <a:p>
            <a:pPr marL="312738" lvl="1" indent="0" algn="just">
              <a:buNone/>
            </a:pPr>
            <a:endParaRPr lang="fr-FR" dirty="0" smtClean="0"/>
          </a:p>
          <a:p>
            <a:pPr marL="312738" lvl="1" indent="0" algn="just">
              <a:buNone/>
            </a:pPr>
            <a:endParaRPr lang="fr-FR" dirty="0" smtClean="0"/>
          </a:p>
          <a:p>
            <a:pPr marL="842962" lvl="2" indent="0">
              <a:buNone/>
            </a:pPr>
            <a:endParaRPr lang="fr-FR" dirty="0"/>
          </a:p>
        </p:txBody>
      </p:sp>
      <p:graphicFrame>
        <p:nvGraphicFramePr>
          <p:cNvPr id="5" name="Tableau 4"/>
          <p:cNvGraphicFramePr>
            <a:graphicFrameLocks noGrp="1" noChangeAspect="1"/>
          </p:cNvGraphicFramePr>
          <p:nvPr>
            <p:extLst>
              <p:ext uri="{D42A27DB-BD31-4B8C-83A1-F6EECF244321}">
                <p14:modId xmlns:p14="http://schemas.microsoft.com/office/powerpoint/2010/main" val="1165523864"/>
              </p:ext>
            </p:extLst>
          </p:nvPr>
        </p:nvGraphicFramePr>
        <p:xfrm>
          <a:off x="513898" y="2101160"/>
          <a:ext cx="8316924" cy="4541520"/>
        </p:xfrm>
        <a:graphic>
          <a:graphicData uri="http://schemas.openxmlformats.org/drawingml/2006/table">
            <a:tbl>
              <a:tblPr firstRow="1">
                <a:tableStyleId>{5C22544A-7EE6-4342-B048-85BDC9FD1C3A}</a:tableStyleId>
              </a:tblPr>
              <a:tblGrid>
                <a:gridCol w="1188132"/>
                <a:gridCol w="594066"/>
                <a:gridCol w="594066"/>
                <a:gridCol w="594066"/>
                <a:gridCol w="594066"/>
                <a:gridCol w="594066"/>
                <a:gridCol w="594066"/>
                <a:gridCol w="594066"/>
                <a:gridCol w="594066"/>
                <a:gridCol w="594066"/>
                <a:gridCol w="594066"/>
                <a:gridCol w="594066"/>
                <a:gridCol w="594066"/>
              </a:tblGrid>
              <a:tr h="370840">
                <a:tc>
                  <a:txBody>
                    <a:bodyPr/>
                    <a:lstStyle/>
                    <a:p>
                      <a:endParaRPr lang="fr-FR" dirty="0"/>
                    </a:p>
                  </a:txBody>
                  <a:tcPr/>
                </a:tc>
                <a:tc gridSpan="2">
                  <a:txBody>
                    <a:bodyPr/>
                    <a:lstStyle/>
                    <a:p>
                      <a:pPr algn="ctr"/>
                      <a:r>
                        <a:rPr lang="fr-FR" dirty="0" smtClean="0"/>
                        <a:t>2014</a:t>
                      </a:r>
                      <a:endParaRPr lang="fr-FR" dirty="0"/>
                    </a:p>
                  </a:txBody>
                  <a:tcPr/>
                </a:tc>
                <a:tc hMerge="1">
                  <a:txBody>
                    <a:bodyPr/>
                    <a:lstStyle/>
                    <a:p>
                      <a:pPr algn="ctr"/>
                      <a:endParaRPr lang="fr-FR" dirty="0"/>
                    </a:p>
                  </a:txBody>
                  <a:tcPr/>
                </a:tc>
                <a:tc gridSpan="4">
                  <a:txBody>
                    <a:bodyPr/>
                    <a:lstStyle/>
                    <a:p>
                      <a:pPr algn="ctr"/>
                      <a:r>
                        <a:rPr lang="fr-FR" dirty="0" smtClean="0"/>
                        <a:t>2015</a:t>
                      </a:r>
                      <a:endParaRPr lang="fr-FR" dirty="0"/>
                    </a:p>
                  </a:txBody>
                  <a:tcPr/>
                </a:tc>
                <a:tc hMerge="1">
                  <a:txBody>
                    <a:bodyPr/>
                    <a:lstStyle/>
                    <a:p>
                      <a:pPr algn="ctr"/>
                      <a:endParaRPr lang="fr-FR" dirty="0"/>
                    </a:p>
                  </a:txBody>
                  <a:tcPr/>
                </a:tc>
                <a:tc hMerge="1">
                  <a:txBody>
                    <a:bodyPr/>
                    <a:lstStyle/>
                    <a:p>
                      <a:pPr algn="ctr"/>
                      <a:endParaRPr lang="fr-FR" dirty="0"/>
                    </a:p>
                  </a:txBody>
                  <a:tcPr/>
                </a:tc>
                <a:tc hMerge="1">
                  <a:txBody>
                    <a:bodyPr/>
                    <a:lstStyle/>
                    <a:p>
                      <a:pPr algn="ctr"/>
                      <a:endParaRPr lang="fr-FR" dirty="0"/>
                    </a:p>
                  </a:txBody>
                  <a:tcPr/>
                </a:tc>
                <a:tc gridSpan="4">
                  <a:txBody>
                    <a:bodyPr/>
                    <a:lstStyle/>
                    <a:p>
                      <a:pPr algn="ctr"/>
                      <a:r>
                        <a:rPr lang="fr-FR" dirty="0" smtClean="0"/>
                        <a:t>2016</a:t>
                      </a:r>
                      <a:endParaRPr lang="fr-FR" dirty="0"/>
                    </a:p>
                  </a:txBody>
                  <a:tcPr/>
                </a:tc>
                <a:tc hMerge="1">
                  <a:txBody>
                    <a:bodyPr/>
                    <a:lstStyle/>
                    <a:p>
                      <a:pPr algn="ctr"/>
                      <a:endParaRPr lang="fr-FR" dirty="0"/>
                    </a:p>
                  </a:txBody>
                  <a:tcPr/>
                </a:tc>
                <a:tc hMerge="1">
                  <a:txBody>
                    <a:bodyPr/>
                    <a:lstStyle/>
                    <a:p>
                      <a:pPr algn="ctr"/>
                      <a:endParaRPr lang="fr-FR" dirty="0"/>
                    </a:p>
                  </a:txBody>
                  <a:tcPr/>
                </a:tc>
                <a:tc hMerge="1">
                  <a:txBody>
                    <a:bodyPr/>
                    <a:lstStyle/>
                    <a:p>
                      <a:pPr algn="ctr"/>
                      <a:endParaRPr lang="fr-FR" dirty="0"/>
                    </a:p>
                  </a:txBody>
                  <a:tcPr/>
                </a:tc>
                <a:tc gridSpan="2">
                  <a:txBody>
                    <a:bodyPr/>
                    <a:lstStyle/>
                    <a:p>
                      <a:pPr algn="ctr"/>
                      <a:r>
                        <a:rPr lang="fr-FR" dirty="0" smtClean="0"/>
                        <a:t>2017</a:t>
                      </a:r>
                      <a:endParaRPr lang="fr-FR" dirty="0"/>
                    </a:p>
                  </a:txBody>
                  <a:tcPr/>
                </a:tc>
                <a:tc hMerge="1">
                  <a:txBody>
                    <a:bodyPr/>
                    <a:lstStyle/>
                    <a:p>
                      <a:pPr algn="ctr"/>
                      <a:endParaRPr lang="fr-FR" dirty="0"/>
                    </a:p>
                  </a:txBody>
                  <a:tcPr/>
                </a:tc>
              </a:tr>
              <a:tr h="370840">
                <a:tc rowSpan="2">
                  <a:txBody>
                    <a:bodyPr/>
                    <a:lstStyle/>
                    <a:p>
                      <a:r>
                        <a:rPr lang="fr-FR" sz="1600" b="1" dirty="0" smtClean="0">
                          <a:solidFill>
                            <a:schemeClr val="bg1"/>
                          </a:solidFill>
                        </a:rPr>
                        <a:t>COPIL</a:t>
                      </a:r>
                      <a:endParaRPr lang="fr-FR" sz="1600" b="1" dirty="0">
                        <a:solidFill>
                          <a:schemeClr val="bg1"/>
                        </a:solidFill>
                      </a:endParaRPr>
                    </a:p>
                  </a:txBody>
                  <a:tcPr>
                    <a:solidFill>
                      <a:srgbClr val="4B4B83"/>
                    </a:solidFill>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r h="370840">
                <a:tc vMerge="1">
                  <a:txBody>
                    <a:bodyPr/>
                    <a:lstStyle/>
                    <a:p>
                      <a:endParaRPr lang="fr-FR" sz="1600" dirty="0">
                        <a:solidFill>
                          <a:schemeClr val="bg1"/>
                        </a:solidFill>
                      </a:endParaRPr>
                    </a:p>
                  </a:txBody>
                  <a:tcPr>
                    <a:solidFill>
                      <a:srgbClr val="4B4B83"/>
                    </a:solidFill>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r h="127392">
                <a:tc>
                  <a:txBody>
                    <a:bodyPr/>
                    <a:lstStyle/>
                    <a:p>
                      <a:r>
                        <a:rPr lang="fr-FR" sz="1400" dirty="0" smtClean="0"/>
                        <a:t>COTER</a:t>
                      </a:r>
                      <a:endParaRPr lang="fr-FR" sz="1200" dirty="0"/>
                    </a:p>
                  </a:txBody>
                  <a:tcPr>
                    <a:solidFill>
                      <a:srgbClr val="B6CA00"/>
                    </a:solidFill>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a:p>
                  </a:txBody>
                  <a:tcPr/>
                </a:tc>
                <a:tc>
                  <a:txBody>
                    <a:bodyPr/>
                    <a:lstStyle/>
                    <a:p>
                      <a:endParaRPr lang="fr-FR" dirty="0"/>
                    </a:p>
                  </a:txBody>
                  <a:tcPr/>
                </a:tc>
                <a:tc>
                  <a:txBody>
                    <a:bodyPr/>
                    <a:lstStyle/>
                    <a:p>
                      <a:endParaRPr lang="fr-FR" dirty="0"/>
                    </a:p>
                  </a:txBody>
                  <a:tcPr/>
                </a:tc>
                <a:tc>
                  <a:txBody>
                    <a:bodyPr/>
                    <a:lstStyle/>
                    <a:p>
                      <a:endParaRPr lang="fr-FR"/>
                    </a:p>
                  </a:txBody>
                  <a:tcPr/>
                </a:tc>
              </a:tr>
              <a:tr h="370840">
                <a:tc>
                  <a:txBody>
                    <a:bodyPr/>
                    <a:lstStyle/>
                    <a:p>
                      <a:r>
                        <a:rPr lang="fr-FR" sz="1300" dirty="0" smtClean="0"/>
                        <a:t>Commission Consultatives</a:t>
                      </a:r>
                      <a:endParaRPr lang="fr-FR" sz="1300" dirty="0"/>
                    </a:p>
                  </a:txBody>
                  <a:tcPr>
                    <a:solidFill>
                      <a:srgbClr val="B6CA00"/>
                    </a:solidFill>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r h="370840">
                <a:tc rowSpan="3">
                  <a:txBody>
                    <a:bodyPr/>
                    <a:lstStyle/>
                    <a:p>
                      <a:endParaRPr lang="fr-FR" sz="1400" dirty="0" smtClean="0"/>
                    </a:p>
                    <a:p>
                      <a:r>
                        <a:rPr lang="fr-FR" sz="1400" dirty="0" smtClean="0"/>
                        <a:t>Ateliers thématiques</a:t>
                      </a:r>
                    </a:p>
                  </a:txBody>
                  <a:tcPr>
                    <a:solidFill>
                      <a:srgbClr val="B6CA00"/>
                    </a:solidFill>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r h="370840">
                <a:tc vMerge="1">
                  <a:txBody>
                    <a:bodyPr/>
                    <a:lstStyle/>
                    <a:p>
                      <a:endParaRPr lang="fr-FR" sz="1400"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r h="370840">
                <a:tc vMerge="1">
                  <a:txBody>
                    <a:bodyPr/>
                    <a:lstStyle/>
                    <a:p>
                      <a:endParaRPr lang="fr-FR" sz="1400"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r h="370840">
                <a:tc>
                  <a:txBody>
                    <a:bodyPr/>
                    <a:lstStyle/>
                    <a:p>
                      <a:pPr marL="0" algn="l" defTabSz="457200" rtl="0" eaLnBrk="1" latinLnBrk="0" hangingPunct="1"/>
                      <a:endParaRPr lang="fr-FR" sz="1400" kern="1200" dirty="0" smtClean="0">
                        <a:solidFill>
                          <a:schemeClr val="bg1"/>
                        </a:solidFill>
                        <a:latin typeface="+mn-lt"/>
                        <a:ea typeface="+mn-ea"/>
                        <a:cs typeface="+mn-cs"/>
                      </a:endParaRPr>
                    </a:p>
                    <a:p>
                      <a:pPr marL="0" algn="l" defTabSz="457200" rtl="0" eaLnBrk="1" latinLnBrk="0" hangingPunct="1"/>
                      <a:r>
                        <a:rPr lang="fr-FR" sz="1400" kern="1200" dirty="0" smtClean="0">
                          <a:solidFill>
                            <a:schemeClr val="bg1"/>
                          </a:solidFill>
                          <a:latin typeface="+mn-lt"/>
                          <a:ea typeface="+mn-ea"/>
                          <a:cs typeface="+mn-cs"/>
                        </a:rPr>
                        <a:t>Site internet</a:t>
                      </a:r>
                    </a:p>
                    <a:p>
                      <a:pPr marL="0" algn="l" defTabSz="457200" rtl="0" eaLnBrk="1" latinLnBrk="0" hangingPunct="1"/>
                      <a:r>
                        <a:rPr lang="fr-FR" sz="1400" kern="1200" dirty="0" smtClean="0">
                          <a:solidFill>
                            <a:schemeClr val="bg1"/>
                          </a:solidFill>
                          <a:latin typeface="+mn-lt"/>
                          <a:ea typeface="+mn-ea"/>
                          <a:cs typeface="+mn-cs"/>
                        </a:rPr>
                        <a:t>Consultation</a:t>
                      </a:r>
                      <a:r>
                        <a:rPr lang="fr-FR" sz="1400" kern="1200" baseline="0" dirty="0" smtClean="0">
                          <a:solidFill>
                            <a:schemeClr val="bg1"/>
                          </a:solidFill>
                          <a:latin typeface="+mn-lt"/>
                          <a:ea typeface="+mn-ea"/>
                          <a:cs typeface="+mn-cs"/>
                        </a:rPr>
                        <a:t> en ligne</a:t>
                      </a:r>
                      <a:endParaRPr lang="fr-FR" sz="1400" kern="1200" dirty="0" smtClean="0">
                        <a:solidFill>
                          <a:schemeClr val="bg1"/>
                        </a:solidFill>
                        <a:latin typeface="+mn-lt"/>
                        <a:ea typeface="+mn-ea"/>
                        <a:cs typeface="+mn-cs"/>
                      </a:endParaRPr>
                    </a:p>
                  </a:txBody>
                  <a:tcPr>
                    <a:solidFill>
                      <a:srgbClr val="8296B3"/>
                    </a:solidFill>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r h="370840">
                <a:tc>
                  <a:txBody>
                    <a:bodyPr/>
                    <a:lstStyle/>
                    <a:p>
                      <a:pPr marL="0" algn="l" defTabSz="457200" rtl="0" eaLnBrk="1" latinLnBrk="0" hangingPunct="1"/>
                      <a:r>
                        <a:rPr lang="fr-FR" sz="1400" kern="1200" dirty="0" smtClean="0">
                          <a:solidFill>
                            <a:schemeClr val="bg1"/>
                          </a:solidFill>
                          <a:latin typeface="+mn-lt"/>
                          <a:ea typeface="+mn-ea"/>
                          <a:cs typeface="+mn-cs"/>
                        </a:rPr>
                        <a:t>Réunions publiques</a:t>
                      </a:r>
                      <a:endParaRPr lang="fr-FR" sz="1400" kern="1200" dirty="0">
                        <a:solidFill>
                          <a:schemeClr val="bg1"/>
                        </a:solidFill>
                        <a:latin typeface="+mn-lt"/>
                        <a:ea typeface="+mn-ea"/>
                        <a:cs typeface="+mn-cs"/>
                      </a:endParaRPr>
                    </a:p>
                  </a:txBody>
                  <a:tcPr>
                    <a:solidFill>
                      <a:srgbClr val="8296B3"/>
                    </a:solidFill>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bl>
          </a:graphicData>
        </a:graphic>
      </p:graphicFrame>
      <p:sp>
        <p:nvSpPr>
          <p:cNvPr id="9" name="Étoile à 5 branches 8"/>
          <p:cNvSpPr>
            <a:spLocks noChangeAspect="1"/>
          </p:cNvSpPr>
          <p:nvPr/>
        </p:nvSpPr>
        <p:spPr>
          <a:xfrm>
            <a:off x="2983212" y="2719661"/>
            <a:ext cx="355602" cy="276228"/>
          </a:xfrm>
          <a:prstGeom prst="star5">
            <a:avLst/>
          </a:prstGeom>
          <a:solidFill>
            <a:srgbClr val="4B4B83"/>
          </a:solidFill>
          <a:ln>
            <a:solidFill>
              <a:srgbClr val="4B4B83"/>
            </a:solidFill>
          </a:ln>
        </p:spPr>
        <p:style>
          <a:lnRef idx="0">
            <a:schemeClr val="accent3"/>
          </a:lnRef>
          <a:fillRef idx="3">
            <a:schemeClr val="accent3"/>
          </a:fillRef>
          <a:effectRef idx="3">
            <a:schemeClr val="accent3"/>
          </a:effectRef>
          <a:fontRef idx="minor">
            <a:schemeClr val="lt1"/>
          </a:fontRef>
        </p:style>
        <p:txBody>
          <a:bodyPr rtlCol="0" anchor="ctr"/>
          <a:lstStyle/>
          <a:p>
            <a:endParaRPr lang="fr-FR" sz="1100"/>
          </a:p>
        </p:txBody>
      </p:sp>
      <p:sp>
        <p:nvSpPr>
          <p:cNvPr id="22" name="Ellipse 21"/>
          <p:cNvSpPr>
            <a:spLocks noChangeAspect="1"/>
          </p:cNvSpPr>
          <p:nvPr/>
        </p:nvSpPr>
        <p:spPr>
          <a:xfrm>
            <a:off x="4121814" y="3274668"/>
            <a:ext cx="257493" cy="235316"/>
          </a:xfrm>
          <a:prstGeom prst="ellipse">
            <a:avLst/>
          </a:prstGeom>
          <a:solidFill>
            <a:srgbClr val="B6CA00"/>
          </a:solidFill>
          <a:ln>
            <a:solidFill>
              <a:srgbClr val="B6CA00"/>
            </a:solidFill>
          </a:ln>
        </p:spPr>
        <p:style>
          <a:lnRef idx="0">
            <a:schemeClr val="accent3"/>
          </a:lnRef>
          <a:fillRef idx="3">
            <a:schemeClr val="accent3"/>
          </a:fillRef>
          <a:effectRef idx="3">
            <a:schemeClr val="accent3"/>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fr-FR"/>
          </a:p>
        </p:txBody>
      </p:sp>
      <p:sp>
        <p:nvSpPr>
          <p:cNvPr id="6" name="Ellipse 5"/>
          <p:cNvSpPr/>
          <p:nvPr/>
        </p:nvSpPr>
        <p:spPr bwMode="auto">
          <a:xfrm>
            <a:off x="2937513" y="4205168"/>
            <a:ext cx="1421313" cy="792088"/>
          </a:xfrm>
          <a:prstGeom prst="ellipse">
            <a:avLst/>
          </a:prstGeom>
          <a:solidFill>
            <a:srgbClr val="B6CA00"/>
          </a:solidFill>
          <a:ln>
            <a:solidFill>
              <a:srgbClr val="B6CA00"/>
            </a:solidFill>
          </a:ln>
          <a:extLst/>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1400" b="1" dirty="0" smtClean="0">
                <a:solidFill>
                  <a:schemeClr val="tx1"/>
                </a:solidFill>
                <a:latin typeface="+mn-lt"/>
                <a:ea typeface="+mn-ea"/>
              </a:rPr>
              <a:t>Vague 1</a:t>
            </a:r>
          </a:p>
        </p:txBody>
      </p:sp>
      <p:sp>
        <p:nvSpPr>
          <p:cNvPr id="26" name="Ellipse 25"/>
          <p:cNvSpPr/>
          <p:nvPr/>
        </p:nvSpPr>
        <p:spPr bwMode="auto">
          <a:xfrm>
            <a:off x="4463244" y="4205168"/>
            <a:ext cx="2153780" cy="792088"/>
          </a:xfrm>
          <a:prstGeom prst="ellipse">
            <a:avLst/>
          </a:prstGeom>
          <a:solidFill>
            <a:srgbClr val="B6CA00"/>
          </a:solidFill>
          <a:ln>
            <a:solidFill>
              <a:srgbClr val="B6CA00"/>
            </a:solidFill>
          </a:ln>
          <a:extLst/>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1400" b="1" dirty="0" smtClean="0">
                <a:solidFill>
                  <a:schemeClr val="tx1"/>
                </a:solidFill>
              </a:rPr>
              <a:t>V</a:t>
            </a:r>
            <a:r>
              <a:rPr lang="fr-FR" sz="1400" b="1" dirty="0" smtClean="0">
                <a:solidFill>
                  <a:schemeClr val="tx1"/>
                </a:solidFill>
                <a:latin typeface="+mn-lt"/>
                <a:ea typeface="+mn-ea"/>
              </a:rPr>
              <a:t>ague 2</a:t>
            </a:r>
          </a:p>
        </p:txBody>
      </p:sp>
      <p:cxnSp>
        <p:nvCxnSpPr>
          <p:cNvPr id="38" name="Connecteur droit avec flèche 37"/>
          <p:cNvCxnSpPr/>
          <p:nvPr/>
        </p:nvCxnSpPr>
        <p:spPr bwMode="auto">
          <a:xfrm>
            <a:off x="2818155" y="5573320"/>
            <a:ext cx="5940660" cy="0"/>
          </a:xfrm>
          <a:prstGeom prst="straightConnector1">
            <a:avLst/>
          </a:prstGeom>
          <a:ln>
            <a:solidFill>
              <a:srgbClr val="8296B3"/>
            </a:solidFill>
            <a:headEnd type="none" w="med" len="med"/>
            <a:tailEnd type="arrow"/>
          </a:ln>
          <a:extLst/>
        </p:spPr>
        <p:style>
          <a:lnRef idx="3">
            <a:schemeClr val="accent6"/>
          </a:lnRef>
          <a:fillRef idx="0">
            <a:schemeClr val="accent6"/>
          </a:fillRef>
          <a:effectRef idx="2">
            <a:schemeClr val="accent6"/>
          </a:effectRef>
          <a:fontRef idx="minor">
            <a:schemeClr val="tx1"/>
          </a:fontRef>
        </p:style>
      </p:cxnSp>
      <p:sp>
        <p:nvSpPr>
          <p:cNvPr id="3" name="Flèche vers le haut 2"/>
          <p:cNvSpPr/>
          <p:nvPr/>
        </p:nvSpPr>
        <p:spPr bwMode="auto">
          <a:xfrm>
            <a:off x="4287736" y="4676580"/>
            <a:ext cx="288032" cy="400636"/>
          </a:xfrm>
          <a:prstGeom prst="upArrow">
            <a:avLst/>
          </a:prstGeom>
          <a:solidFill>
            <a:schemeClr val="accent1"/>
          </a:solidFill>
          <a:ln w="9525" cap="flat" cmpd="sng" algn="ctr">
            <a:solidFill>
              <a:srgbClr val="E41648"/>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E41648"/>
              </a:solidFill>
              <a:effectLst/>
              <a:latin typeface="Arial" charset="0"/>
              <a:ea typeface="ＭＳ Ｐゴシック" charset="0"/>
            </a:endParaRPr>
          </a:p>
        </p:txBody>
      </p:sp>
      <p:sp>
        <p:nvSpPr>
          <p:cNvPr id="54" name="Flèche vers le haut 53"/>
          <p:cNvSpPr/>
          <p:nvPr/>
        </p:nvSpPr>
        <p:spPr bwMode="auto">
          <a:xfrm>
            <a:off x="6473007" y="4738245"/>
            <a:ext cx="288032" cy="400636"/>
          </a:xfrm>
          <a:prstGeom prst="upArrow">
            <a:avLst/>
          </a:prstGeom>
          <a:solidFill>
            <a:schemeClr val="accent1"/>
          </a:solidFill>
          <a:ln w="9525" cap="flat" cmpd="sng" algn="ctr">
            <a:solidFill>
              <a:srgbClr val="E41648"/>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E41648"/>
              </a:solidFill>
              <a:effectLst/>
              <a:latin typeface="Arial" charset="0"/>
              <a:ea typeface="ＭＳ Ｐゴシック" charset="0"/>
            </a:endParaRPr>
          </a:p>
        </p:txBody>
      </p:sp>
      <p:sp>
        <p:nvSpPr>
          <p:cNvPr id="16" name="ZoneTexte 15"/>
          <p:cNvSpPr txBox="1"/>
          <p:nvPr/>
        </p:nvSpPr>
        <p:spPr>
          <a:xfrm>
            <a:off x="3793035" y="5074615"/>
            <a:ext cx="1340417" cy="338554"/>
          </a:xfrm>
          <a:prstGeom prst="rect">
            <a:avLst/>
          </a:prstGeom>
          <a:noFill/>
        </p:spPr>
        <p:txBody>
          <a:bodyPr wrap="square" rtlCol="0">
            <a:spAutoFit/>
          </a:bodyPr>
          <a:lstStyle/>
          <a:p>
            <a:pPr algn="ctr"/>
            <a:r>
              <a:rPr lang="fr-FR" sz="800" b="1" dirty="0" smtClean="0"/>
              <a:t>Reprise des études avec les sortants de </a:t>
            </a:r>
            <a:r>
              <a:rPr lang="fr-FR" sz="800" b="1" dirty="0"/>
              <a:t>V</a:t>
            </a:r>
            <a:r>
              <a:rPr lang="fr-FR" sz="800" b="1" dirty="0" smtClean="0"/>
              <a:t>1</a:t>
            </a:r>
            <a:endParaRPr lang="fr-FR" sz="800" b="1" dirty="0"/>
          </a:p>
        </p:txBody>
      </p:sp>
      <p:sp>
        <p:nvSpPr>
          <p:cNvPr id="55" name="ZoneTexte 54"/>
          <p:cNvSpPr txBox="1"/>
          <p:nvPr/>
        </p:nvSpPr>
        <p:spPr>
          <a:xfrm>
            <a:off x="6001395" y="5138881"/>
            <a:ext cx="1382191" cy="338554"/>
          </a:xfrm>
          <a:prstGeom prst="rect">
            <a:avLst/>
          </a:prstGeom>
          <a:noFill/>
        </p:spPr>
        <p:txBody>
          <a:bodyPr wrap="square" rtlCol="0">
            <a:spAutoFit/>
          </a:bodyPr>
          <a:lstStyle/>
          <a:p>
            <a:pPr algn="ctr"/>
            <a:r>
              <a:rPr lang="fr-FR" sz="800" b="1" dirty="0" smtClean="0"/>
              <a:t>Reprise des études avec les sortants de la V2</a:t>
            </a:r>
            <a:endParaRPr lang="fr-FR" sz="800" b="1" dirty="0"/>
          </a:p>
        </p:txBody>
      </p:sp>
      <p:sp>
        <p:nvSpPr>
          <p:cNvPr id="57" name="ZoneTexte 56"/>
          <p:cNvSpPr txBox="1"/>
          <p:nvPr/>
        </p:nvSpPr>
        <p:spPr>
          <a:xfrm>
            <a:off x="1794134" y="2604245"/>
            <a:ext cx="631181" cy="230832"/>
          </a:xfrm>
          <a:prstGeom prst="rect">
            <a:avLst/>
          </a:prstGeom>
          <a:noFill/>
        </p:spPr>
        <p:txBody>
          <a:bodyPr wrap="square" rtlCol="0">
            <a:spAutoFit/>
          </a:bodyPr>
          <a:lstStyle/>
          <a:p>
            <a:r>
              <a:rPr lang="fr-FR" sz="900" dirty="0" smtClean="0"/>
              <a:t>2</a:t>
            </a:r>
            <a:r>
              <a:rPr lang="fr-FR" sz="900" dirty="0"/>
              <a:t> </a:t>
            </a:r>
            <a:r>
              <a:rPr lang="fr-FR" sz="900" dirty="0" err="1" smtClean="0"/>
              <a:t>juil</a:t>
            </a:r>
            <a:endParaRPr lang="fr-FR" sz="900" dirty="0"/>
          </a:p>
        </p:txBody>
      </p:sp>
      <p:sp>
        <p:nvSpPr>
          <p:cNvPr id="7" name="Losange 6"/>
          <p:cNvSpPr>
            <a:spLocks noChangeAspect="1"/>
          </p:cNvSpPr>
          <p:nvPr/>
        </p:nvSpPr>
        <p:spPr bwMode="auto">
          <a:xfrm>
            <a:off x="4582351" y="3671368"/>
            <a:ext cx="216024" cy="324036"/>
          </a:xfrm>
          <a:prstGeom prst="diamond">
            <a:avLst/>
          </a:prstGeom>
          <a:solidFill>
            <a:srgbClr val="B6CA00"/>
          </a:solidFill>
          <a:ln>
            <a:solidFill>
              <a:srgbClr val="B6CA00"/>
            </a:solidFill>
          </a:ln>
          <a:extLst/>
        </p:spPr>
        <p:style>
          <a:lnRef idx="0">
            <a:schemeClr val="accent3"/>
          </a:lnRef>
          <a:fillRef idx="3">
            <a:schemeClr val="accent3"/>
          </a:fillRef>
          <a:effectRef idx="3">
            <a:schemeClr val="accent3"/>
          </a:effectRef>
          <a:fontRef idx="minor">
            <a:schemeClr val="lt1"/>
          </a:fontRef>
        </p:style>
        <p:txBody>
          <a:bodyPr rtlCol="0" anchor="ctr"/>
          <a:lstStyle/>
          <a:p>
            <a:endParaRPr lang="fr-FR" sz="1100">
              <a:solidFill>
                <a:schemeClr val="lt1"/>
              </a:solidFill>
              <a:latin typeface="+mn-lt"/>
              <a:ea typeface="+mn-ea"/>
            </a:endParaRPr>
          </a:p>
        </p:txBody>
      </p:sp>
      <p:sp>
        <p:nvSpPr>
          <p:cNvPr id="29" name="Losange 28"/>
          <p:cNvSpPr>
            <a:spLocks noChangeAspect="1"/>
          </p:cNvSpPr>
          <p:nvPr/>
        </p:nvSpPr>
        <p:spPr bwMode="auto">
          <a:xfrm>
            <a:off x="6230076" y="3693436"/>
            <a:ext cx="216024" cy="324036"/>
          </a:xfrm>
          <a:prstGeom prst="diamond">
            <a:avLst/>
          </a:prstGeom>
          <a:gradFill flip="none" rotWithShape="1">
            <a:gsLst>
              <a:gs pos="0">
                <a:srgbClr val="B6CA00">
                  <a:tint val="66000"/>
                  <a:satMod val="160000"/>
                </a:srgbClr>
              </a:gs>
              <a:gs pos="50000">
                <a:srgbClr val="B6CA00">
                  <a:tint val="44500"/>
                  <a:satMod val="160000"/>
                </a:srgbClr>
              </a:gs>
              <a:gs pos="100000">
                <a:srgbClr val="B6CA00">
                  <a:tint val="23500"/>
                  <a:satMod val="160000"/>
                </a:srgbClr>
              </a:gs>
            </a:gsLst>
            <a:lin ang="2700000" scaled="1"/>
            <a:tileRect/>
          </a:gradFill>
          <a:ln>
            <a:solidFill>
              <a:srgbClr val="B6CA00"/>
            </a:solidFill>
          </a:ln>
          <a:extLst/>
        </p:spPr>
        <p:style>
          <a:lnRef idx="0">
            <a:schemeClr val="accent3"/>
          </a:lnRef>
          <a:fillRef idx="3">
            <a:schemeClr val="accent3"/>
          </a:fillRef>
          <a:effectRef idx="3">
            <a:schemeClr val="accent3"/>
          </a:effectRef>
          <a:fontRef idx="minor">
            <a:schemeClr val="lt1"/>
          </a:fontRef>
        </p:style>
        <p:txBody>
          <a:bodyPr rtlCol="0" anchor="ctr"/>
          <a:lstStyle/>
          <a:p>
            <a:endParaRPr lang="fr-FR" sz="1100"/>
          </a:p>
        </p:txBody>
      </p:sp>
      <p:sp>
        <p:nvSpPr>
          <p:cNvPr id="31" name="Losange 30"/>
          <p:cNvSpPr>
            <a:spLocks noChangeAspect="1"/>
          </p:cNvSpPr>
          <p:nvPr/>
        </p:nvSpPr>
        <p:spPr bwMode="auto">
          <a:xfrm>
            <a:off x="7271870" y="3693436"/>
            <a:ext cx="216024" cy="324036"/>
          </a:xfrm>
          <a:prstGeom prst="diamond">
            <a:avLst/>
          </a:prstGeom>
          <a:gradFill flip="none" rotWithShape="1">
            <a:gsLst>
              <a:gs pos="0">
                <a:srgbClr val="B6CA00">
                  <a:tint val="66000"/>
                  <a:satMod val="160000"/>
                </a:srgbClr>
              </a:gs>
              <a:gs pos="50000">
                <a:srgbClr val="B6CA00">
                  <a:tint val="44500"/>
                  <a:satMod val="160000"/>
                </a:srgbClr>
              </a:gs>
              <a:gs pos="100000">
                <a:srgbClr val="B6CA00">
                  <a:tint val="23500"/>
                  <a:satMod val="160000"/>
                </a:srgbClr>
              </a:gs>
            </a:gsLst>
            <a:lin ang="2700000" scaled="1"/>
            <a:tileRect/>
          </a:gradFill>
          <a:ln>
            <a:solidFill>
              <a:srgbClr val="B6CA00"/>
            </a:solidFill>
          </a:ln>
          <a:extLst/>
        </p:spPr>
        <p:style>
          <a:lnRef idx="0">
            <a:schemeClr val="accent3"/>
          </a:lnRef>
          <a:fillRef idx="3">
            <a:schemeClr val="accent3"/>
          </a:fillRef>
          <a:effectRef idx="3">
            <a:schemeClr val="accent3"/>
          </a:effectRef>
          <a:fontRef idx="minor">
            <a:schemeClr val="lt1"/>
          </a:fontRef>
        </p:style>
        <p:txBody>
          <a:bodyPr rtlCol="0" anchor="ctr"/>
          <a:lstStyle/>
          <a:p>
            <a:endParaRPr lang="fr-FR" sz="1100"/>
          </a:p>
        </p:txBody>
      </p:sp>
      <p:sp>
        <p:nvSpPr>
          <p:cNvPr id="24" name="Ellipse 23"/>
          <p:cNvSpPr>
            <a:spLocks noChangeAspect="1"/>
          </p:cNvSpPr>
          <p:nvPr/>
        </p:nvSpPr>
        <p:spPr>
          <a:xfrm>
            <a:off x="7488324" y="3269071"/>
            <a:ext cx="257493" cy="235316"/>
          </a:xfrm>
          <a:prstGeom prst="ellipse">
            <a:avLst/>
          </a:prstGeom>
          <a:gradFill flip="none" rotWithShape="1">
            <a:gsLst>
              <a:gs pos="0">
                <a:srgbClr val="B6CA00">
                  <a:tint val="66000"/>
                  <a:satMod val="160000"/>
                </a:srgbClr>
              </a:gs>
              <a:gs pos="50000">
                <a:srgbClr val="B6CA00">
                  <a:tint val="44500"/>
                  <a:satMod val="160000"/>
                </a:srgbClr>
              </a:gs>
              <a:gs pos="100000">
                <a:srgbClr val="B6CA00">
                  <a:tint val="23500"/>
                  <a:satMod val="160000"/>
                </a:srgbClr>
              </a:gs>
            </a:gsLst>
            <a:lin ang="2700000" scaled="1"/>
            <a:tileRect/>
          </a:gradFill>
          <a:ln>
            <a:solidFill>
              <a:srgbClr val="B6CA00"/>
            </a:solidFill>
          </a:ln>
        </p:spPr>
        <p:style>
          <a:lnRef idx="0">
            <a:schemeClr val="accent3"/>
          </a:lnRef>
          <a:fillRef idx="3">
            <a:schemeClr val="accent3"/>
          </a:fillRef>
          <a:effectRef idx="3">
            <a:schemeClr val="accent3"/>
          </a:effectRef>
          <a:fontRef idx="minor">
            <a:schemeClr val="lt1"/>
          </a:fontRef>
        </p:style>
        <p:txBody>
          <a:bodyPr rtlCol="0" anchor="ctr"/>
          <a:lstStyle/>
          <a:p>
            <a:endParaRPr lang="fr-FR" sz="1100"/>
          </a:p>
        </p:txBody>
      </p:sp>
      <p:sp>
        <p:nvSpPr>
          <p:cNvPr id="23" name="Ellipse 22"/>
          <p:cNvSpPr>
            <a:spLocks noChangeAspect="1"/>
          </p:cNvSpPr>
          <p:nvPr/>
        </p:nvSpPr>
        <p:spPr>
          <a:xfrm>
            <a:off x="6541566" y="3269071"/>
            <a:ext cx="257493" cy="235316"/>
          </a:xfrm>
          <a:prstGeom prst="ellipse">
            <a:avLst/>
          </a:prstGeom>
          <a:gradFill flip="none" rotWithShape="1">
            <a:gsLst>
              <a:gs pos="0">
                <a:srgbClr val="B6CA00">
                  <a:tint val="66000"/>
                  <a:satMod val="160000"/>
                </a:srgbClr>
              </a:gs>
              <a:gs pos="50000">
                <a:srgbClr val="B6CA00">
                  <a:tint val="44500"/>
                  <a:satMod val="160000"/>
                </a:srgbClr>
              </a:gs>
              <a:gs pos="100000">
                <a:srgbClr val="B6CA00">
                  <a:tint val="23500"/>
                  <a:satMod val="160000"/>
                </a:srgbClr>
              </a:gs>
            </a:gsLst>
            <a:lin ang="2700000" scaled="1"/>
            <a:tileRect/>
          </a:gradFill>
          <a:ln>
            <a:solidFill>
              <a:srgbClr val="B6CA00"/>
            </a:solidFill>
          </a:ln>
        </p:spPr>
        <p:style>
          <a:lnRef idx="0">
            <a:schemeClr val="accent3"/>
          </a:lnRef>
          <a:fillRef idx="3">
            <a:schemeClr val="accent3"/>
          </a:fillRef>
          <a:effectRef idx="3">
            <a:schemeClr val="accent3"/>
          </a:effectRef>
          <a:fontRef idx="minor">
            <a:schemeClr val="lt1"/>
          </a:fontRef>
        </p:style>
        <p:txBody>
          <a:bodyPr rtlCol="0" anchor="ctr"/>
          <a:lstStyle/>
          <a:p>
            <a:endParaRPr lang="fr-FR" sz="1100"/>
          </a:p>
        </p:txBody>
      </p:sp>
      <p:sp>
        <p:nvSpPr>
          <p:cNvPr id="63" name="ZoneTexte 62"/>
          <p:cNvSpPr txBox="1"/>
          <p:nvPr/>
        </p:nvSpPr>
        <p:spPr>
          <a:xfrm>
            <a:off x="3136859" y="2575449"/>
            <a:ext cx="631181" cy="230832"/>
          </a:xfrm>
          <a:prstGeom prst="rect">
            <a:avLst/>
          </a:prstGeom>
          <a:noFill/>
        </p:spPr>
        <p:txBody>
          <a:bodyPr wrap="square" rtlCol="0">
            <a:spAutoFit/>
          </a:bodyPr>
          <a:lstStyle/>
          <a:p>
            <a:r>
              <a:rPr lang="fr-FR" sz="900" dirty="0" smtClean="0"/>
              <a:t> 27 </a:t>
            </a:r>
            <a:r>
              <a:rPr lang="fr-FR" sz="900" dirty="0" err="1" smtClean="0"/>
              <a:t>Fev</a:t>
            </a:r>
            <a:endParaRPr lang="fr-FR" sz="900" dirty="0"/>
          </a:p>
        </p:txBody>
      </p:sp>
      <p:cxnSp>
        <p:nvCxnSpPr>
          <p:cNvPr id="74" name="Connecteur droit avec flèche 73"/>
          <p:cNvCxnSpPr/>
          <p:nvPr/>
        </p:nvCxnSpPr>
        <p:spPr bwMode="auto">
          <a:xfrm>
            <a:off x="4708626" y="5825348"/>
            <a:ext cx="900971" cy="0"/>
          </a:xfrm>
          <a:prstGeom prst="straightConnector1">
            <a:avLst/>
          </a:prstGeom>
          <a:ln>
            <a:solidFill>
              <a:srgbClr val="8296B3"/>
            </a:solidFill>
            <a:headEnd type="none" w="med" len="med"/>
            <a:tailEnd type="arrow"/>
          </a:ln>
          <a:extLst/>
        </p:spPr>
        <p:style>
          <a:lnRef idx="3">
            <a:schemeClr val="accent6"/>
          </a:lnRef>
          <a:fillRef idx="0">
            <a:schemeClr val="accent6"/>
          </a:fillRef>
          <a:effectRef idx="2">
            <a:schemeClr val="accent6"/>
          </a:effectRef>
          <a:fontRef idx="minor">
            <a:schemeClr val="tx1"/>
          </a:fontRef>
        </p:style>
      </p:cxnSp>
      <p:cxnSp>
        <p:nvCxnSpPr>
          <p:cNvPr id="75" name="Connecteur droit avec flèche 74"/>
          <p:cNvCxnSpPr/>
          <p:nvPr/>
        </p:nvCxnSpPr>
        <p:spPr bwMode="auto">
          <a:xfrm>
            <a:off x="6799059" y="5825348"/>
            <a:ext cx="688835" cy="0"/>
          </a:xfrm>
          <a:prstGeom prst="straightConnector1">
            <a:avLst/>
          </a:prstGeom>
          <a:ln>
            <a:solidFill>
              <a:srgbClr val="8296B3"/>
            </a:solidFill>
            <a:headEnd type="none" w="med" len="med"/>
            <a:tailEnd type="arrow"/>
          </a:ln>
          <a:extLst/>
        </p:spPr>
        <p:style>
          <a:lnRef idx="3">
            <a:schemeClr val="accent6"/>
          </a:lnRef>
          <a:fillRef idx="0">
            <a:schemeClr val="accent6"/>
          </a:fillRef>
          <a:effectRef idx="2">
            <a:schemeClr val="accent6"/>
          </a:effectRef>
          <a:fontRef idx="minor">
            <a:schemeClr val="tx1"/>
          </a:fontRef>
        </p:style>
      </p:cxnSp>
      <p:sp>
        <p:nvSpPr>
          <p:cNvPr id="25" name="Parchemin vertical 24"/>
          <p:cNvSpPr/>
          <p:nvPr/>
        </p:nvSpPr>
        <p:spPr bwMode="auto">
          <a:xfrm>
            <a:off x="5013738" y="6324675"/>
            <a:ext cx="273318" cy="165956"/>
          </a:xfrm>
          <a:prstGeom prst="verticalScroll">
            <a:avLst/>
          </a:prstGeom>
          <a:solidFill>
            <a:srgbClr val="8296B3"/>
          </a:solidFill>
          <a:ln w="9525"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76" name="Parchemin vertical 75"/>
          <p:cNvSpPr/>
          <p:nvPr/>
        </p:nvSpPr>
        <p:spPr bwMode="auto">
          <a:xfrm>
            <a:off x="7063513" y="6324673"/>
            <a:ext cx="214543" cy="165958"/>
          </a:xfrm>
          <a:prstGeom prst="verticalScroll">
            <a:avLst/>
          </a:prstGeom>
          <a:solidFill>
            <a:srgbClr val="8296B3"/>
          </a:solidFill>
          <a:ln w="9525" cap="flat" cmpd="sng" algn="ctr">
            <a:solidFill>
              <a:schemeClr val="accent2">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77" name="ZoneTexte 76"/>
          <p:cNvSpPr txBox="1"/>
          <p:nvPr/>
        </p:nvSpPr>
        <p:spPr>
          <a:xfrm>
            <a:off x="5117601" y="6152077"/>
            <a:ext cx="845066" cy="338554"/>
          </a:xfrm>
          <a:prstGeom prst="rect">
            <a:avLst/>
          </a:prstGeom>
          <a:noFill/>
        </p:spPr>
        <p:txBody>
          <a:bodyPr wrap="square" rtlCol="0">
            <a:spAutoFit/>
          </a:bodyPr>
          <a:lstStyle/>
          <a:p>
            <a:pPr algn="ctr"/>
            <a:r>
              <a:rPr lang="fr-FR" sz="800" dirty="0" smtClean="0"/>
              <a:t> 6 réunions publiques</a:t>
            </a:r>
            <a:endParaRPr lang="fr-FR" sz="800" dirty="0"/>
          </a:p>
        </p:txBody>
      </p:sp>
      <p:cxnSp>
        <p:nvCxnSpPr>
          <p:cNvPr id="79" name="Connecteur droit avec flèche 78"/>
          <p:cNvCxnSpPr/>
          <p:nvPr/>
        </p:nvCxnSpPr>
        <p:spPr bwMode="auto">
          <a:xfrm>
            <a:off x="1722615" y="5559367"/>
            <a:ext cx="1074955" cy="0"/>
          </a:xfrm>
          <a:prstGeom prst="straightConnector1">
            <a:avLst/>
          </a:prstGeom>
          <a:ln>
            <a:solidFill>
              <a:srgbClr val="8296B3"/>
            </a:solidFill>
            <a:prstDash val="sysDot"/>
            <a:headEnd type="none" w="med" len="med"/>
            <a:tailEnd type="none" w="med" len="med"/>
          </a:ln>
          <a:extLst/>
        </p:spPr>
        <p:style>
          <a:lnRef idx="3">
            <a:schemeClr val="accent6"/>
          </a:lnRef>
          <a:fillRef idx="0">
            <a:schemeClr val="accent6"/>
          </a:fillRef>
          <a:effectRef idx="2">
            <a:schemeClr val="accent6"/>
          </a:effectRef>
          <a:fontRef idx="minor">
            <a:schemeClr val="tx1"/>
          </a:fontRef>
        </p:style>
      </p:cxnSp>
      <p:sp>
        <p:nvSpPr>
          <p:cNvPr id="83" name="Ellipse 82"/>
          <p:cNvSpPr>
            <a:spLocks noChangeAspect="1"/>
          </p:cNvSpPr>
          <p:nvPr/>
        </p:nvSpPr>
        <p:spPr>
          <a:xfrm>
            <a:off x="2191139" y="3275590"/>
            <a:ext cx="257493" cy="235316"/>
          </a:xfrm>
          <a:prstGeom prst="ellipse">
            <a:avLst/>
          </a:prstGeom>
          <a:solidFill>
            <a:srgbClr val="B6CA00"/>
          </a:solidFill>
          <a:ln>
            <a:solidFill>
              <a:srgbClr val="B6CA00"/>
            </a:solidFill>
          </a:ln>
        </p:spPr>
        <p:style>
          <a:lnRef idx="0">
            <a:schemeClr val="accent3"/>
          </a:lnRef>
          <a:fillRef idx="3">
            <a:schemeClr val="accent3"/>
          </a:fillRef>
          <a:effectRef idx="3">
            <a:schemeClr val="accent3"/>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fr-FR"/>
          </a:p>
        </p:txBody>
      </p:sp>
      <p:sp>
        <p:nvSpPr>
          <p:cNvPr id="86" name="ZoneTexte 85"/>
          <p:cNvSpPr txBox="1"/>
          <p:nvPr/>
        </p:nvSpPr>
        <p:spPr>
          <a:xfrm>
            <a:off x="2161636" y="3038240"/>
            <a:ext cx="699597" cy="230832"/>
          </a:xfrm>
          <a:prstGeom prst="rect">
            <a:avLst/>
          </a:prstGeom>
          <a:noFill/>
        </p:spPr>
        <p:txBody>
          <a:bodyPr wrap="square" rtlCol="0">
            <a:spAutoFit/>
          </a:bodyPr>
          <a:lstStyle/>
          <a:p>
            <a:r>
              <a:rPr lang="fr-FR" sz="900" dirty="0" smtClean="0"/>
              <a:t> Sept-</a:t>
            </a:r>
            <a:r>
              <a:rPr lang="fr-FR" sz="900" dirty="0" err="1" smtClean="0"/>
              <a:t>Oct</a:t>
            </a:r>
            <a:endParaRPr lang="fr-FR" sz="900" dirty="0"/>
          </a:p>
        </p:txBody>
      </p:sp>
      <p:sp>
        <p:nvSpPr>
          <p:cNvPr id="62" name="ZoneTexte 61"/>
          <p:cNvSpPr txBox="1"/>
          <p:nvPr/>
        </p:nvSpPr>
        <p:spPr>
          <a:xfrm>
            <a:off x="108940" y="2472377"/>
            <a:ext cx="369332" cy="4154984"/>
          </a:xfrm>
          <a:prstGeom prst="rect">
            <a:avLst/>
          </a:prstGeom>
          <a:solidFill>
            <a:schemeClr val="accent1"/>
          </a:solidFill>
        </p:spPr>
        <p:txBody>
          <a:bodyPr vert="vert270" wrap="square" rtlCol="0" anchor="ctr" anchorCtr="1">
            <a:spAutoFit/>
          </a:bodyPr>
          <a:lstStyle/>
          <a:p>
            <a:r>
              <a:rPr lang="fr-FR" sz="1200" dirty="0" smtClean="0">
                <a:solidFill>
                  <a:schemeClr val="bg1"/>
                </a:solidFill>
              </a:rPr>
              <a:t>SNCF Réseau</a:t>
            </a:r>
            <a:endParaRPr lang="fr-FR" sz="1200" dirty="0">
              <a:solidFill>
                <a:schemeClr val="bg1"/>
              </a:solidFill>
            </a:endParaRPr>
          </a:p>
        </p:txBody>
      </p:sp>
      <p:sp>
        <p:nvSpPr>
          <p:cNvPr id="107" name="ZoneTexte 106"/>
          <p:cNvSpPr txBox="1"/>
          <p:nvPr/>
        </p:nvSpPr>
        <p:spPr>
          <a:xfrm>
            <a:off x="4225133" y="2520680"/>
            <a:ext cx="631181" cy="230832"/>
          </a:xfrm>
          <a:prstGeom prst="rect">
            <a:avLst/>
          </a:prstGeom>
          <a:noFill/>
        </p:spPr>
        <p:txBody>
          <a:bodyPr wrap="square" rtlCol="0">
            <a:spAutoFit/>
          </a:bodyPr>
          <a:lstStyle/>
          <a:p>
            <a:r>
              <a:rPr lang="fr-FR" sz="900" dirty="0" smtClean="0"/>
              <a:t>7 </a:t>
            </a:r>
            <a:r>
              <a:rPr lang="fr-FR" sz="900" dirty="0" err="1" smtClean="0"/>
              <a:t>Juil</a:t>
            </a:r>
            <a:endParaRPr lang="fr-FR" sz="900" dirty="0"/>
          </a:p>
        </p:txBody>
      </p:sp>
      <p:sp>
        <p:nvSpPr>
          <p:cNvPr id="113" name="ZoneTexte 112"/>
          <p:cNvSpPr txBox="1"/>
          <p:nvPr/>
        </p:nvSpPr>
        <p:spPr>
          <a:xfrm>
            <a:off x="4726366" y="5888487"/>
            <a:ext cx="1371926" cy="276999"/>
          </a:xfrm>
          <a:prstGeom prst="rect">
            <a:avLst/>
          </a:prstGeom>
          <a:noFill/>
          <a:ln>
            <a:noFill/>
          </a:ln>
        </p:spPr>
        <p:txBody>
          <a:bodyPr wrap="square" rtlCol="0">
            <a:spAutoFit/>
          </a:bodyPr>
          <a:lstStyle/>
          <a:p>
            <a:r>
              <a:rPr lang="fr-FR" sz="1200" b="1" dirty="0">
                <a:solidFill>
                  <a:srgbClr val="E41648"/>
                </a:solidFill>
              </a:rPr>
              <a:t>c</a:t>
            </a:r>
            <a:r>
              <a:rPr lang="fr-FR" sz="1200" b="1" dirty="0" smtClean="0">
                <a:solidFill>
                  <a:srgbClr val="E41648"/>
                </a:solidFill>
              </a:rPr>
              <a:t>articipe.lnpn.fr</a:t>
            </a:r>
            <a:endParaRPr lang="fr-FR" sz="1200" b="1" dirty="0">
              <a:solidFill>
                <a:srgbClr val="E41648"/>
              </a:solidFill>
            </a:endParaRPr>
          </a:p>
        </p:txBody>
      </p:sp>
      <p:sp>
        <p:nvSpPr>
          <p:cNvPr id="114" name="ZoneTexte 113"/>
          <p:cNvSpPr txBox="1"/>
          <p:nvPr/>
        </p:nvSpPr>
        <p:spPr>
          <a:xfrm>
            <a:off x="6434451" y="5888488"/>
            <a:ext cx="1371926" cy="276999"/>
          </a:xfrm>
          <a:prstGeom prst="rect">
            <a:avLst/>
          </a:prstGeom>
          <a:noFill/>
          <a:ln>
            <a:noFill/>
          </a:ln>
        </p:spPr>
        <p:txBody>
          <a:bodyPr wrap="square" rtlCol="0">
            <a:spAutoFit/>
          </a:bodyPr>
          <a:lstStyle/>
          <a:p>
            <a:r>
              <a:rPr lang="fr-FR" sz="1200" b="1" dirty="0">
                <a:solidFill>
                  <a:srgbClr val="E41648"/>
                </a:solidFill>
              </a:rPr>
              <a:t>c</a:t>
            </a:r>
            <a:r>
              <a:rPr lang="fr-FR" sz="1200" b="1" dirty="0" smtClean="0">
                <a:solidFill>
                  <a:srgbClr val="E41648"/>
                </a:solidFill>
              </a:rPr>
              <a:t>articipe.lnpn.fr</a:t>
            </a:r>
            <a:endParaRPr lang="fr-FR" sz="1200" b="1" dirty="0">
              <a:solidFill>
                <a:srgbClr val="E41648"/>
              </a:solidFill>
            </a:endParaRPr>
          </a:p>
        </p:txBody>
      </p:sp>
      <p:sp>
        <p:nvSpPr>
          <p:cNvPr id="115" name="ZoneTexte 114"/>
          <p:cNvSpPr txBox="1"/>
          <p:nvPr/>
        </p:nvSpPr>
        <p:spPr>
          <a:xfrm>
            <a:off x="7406091" y="5316263"/>
            <a:ext cx="1270129" cy="307777"/>
          </a:xfrm>
          <a:prstGeom prst="rect">
            <a:avLst/>
          </a:prstGeom>
          <a:noFill/>
          <a:ln>
            <a:noFill/>
          </a:ln>
        </p:spPr>
        <p:txBody>
          <a:bodyPr wrap="square" rtlCol="0">
            <a:spAutoFit/>
          </a:bodyPr>
          <a:lstStyle/>
          <a:p>
            <a:r>
              <a:rPr lang="fr-FR" sz="1400" b="1" dirty="0" smtClean="0">
                <a:solidFill>
                  <a:srgbClr val="E41648"/>
                </a:solidFill>
              </a:rPr>
              <a:t>www.lnpn.fr</a:t>
            </a:r>
            <a:endParaRPr lang="fr-FR" sz="1400" b="1" dirty="0">
              <a:solidFill>
                <a:srgbClr val="E41648"/>
              </a:solidFill>
            </a:endParaRPr>
          </a:p>
        </p:txBody>
      </p:sp>
      <p:sp>
        <p:nvSpPr>
          <p:cNvPr id="111" name="ZoneTexte 110"/>
          <p:cNvSpPr txBox="1"/>
          <p:nvPr/>
        </p:nvSpPr>
        <p:spPr>
          <a:xfrm>
            <a:off x="4009029" y="3044759"/>
            <a:ext cx="699597" cy="230832"/>
          </a:xfrm>
          <a:prstGeom prst="rect">
            <a:avLst/>
          </a:prstGeom>
          <a:noFill/>
        </p:spPr>
        <p:txBody>
          <a:bodyPr wrap="square" rtlCol="0">
            <a:spAutoFit/>
          </a:bodyPr>
          <a:lstStyle/>
          <a:p>
            <a:r>
              <a:rPr lang="fr-FR" sz="900" dirty="0" smtClean="0"/>
              <a:t>Juin</a:t>
            </a:r>
            <a:endParaRPr lang="fr-FR" sz="900" dirty="0"/>
          </a:p>
        </p:txBody>
      </p:sp>
      <p:sp>
        <p:nvSpPr>
          <p:cNvPr id="112" name="ZoneTexte 111"/>
          <p:cNvSpPr txBox="1"/>
          <p:nvPr/>
        </p:nvSpPr>
        <p:spPr>
          <a:xfrm>
            <a:off x="4318790" y="3394736"/>
            <a:ext cx="429226" cy="369332"/>
          </a:xfrm>
          <a:prstGeom prst="rect">
            <a:avLst/>
          </a:prstGeom>
          <a:noFill/>
        </p:spPr>
        <p:txBody>
          <a:bodyPr wrap="square" rtlCol="0">
            <a:spAutoFit/>
          </a:bodyPr>
          <a:lstStyle/>
          <a:p>
            <a:r>
              <a:rPr lang="fr-FR" sz="900" dirty="0" smtClean="0"/>
              <a:t> Sept</a:t>
            </a:r>
            <a:endParaRPr lang="fr-FR" sz="900" dirty="0"/>
          </a:p>
        </p:txBody>
      </p:sp>
      <p:sp>
        <p:nvSpPr>
          <p:cNvPr id="56" name="Rectangle à coins arrondis 55"/>
          <p:cNvSpPr/>
          <p:nvPr/>
        </p:nvSpPr>
        <p:spPr bwMode="auto">
          <a:xfrm>
            <a:off x="2797570" y="980728"/>
            <a:ext cx="1453388" cy="1064980"/>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r>
              <a:rPr lang="fr-FR" sz="1100" dirty="0"/>
              <a:t>Recueil des enjeux</a:t>
            </a:r>
          </a:p>
          <a:p>
            <a:pPr algn="ctr"/>
            <a:r>
              <a:rPr lang="fr-FR" sz="1100" dirty="0" smtClean="0"/>
              <a:t>Définition des </a:t>
            </a:r>
            <a:r>
              <a:rPr lang="fr-FR" sz="1100" dirty="0"/>
              <a:t>scénarios  fonctionnels </a:t>
            </a:r>
          </a:p>
        </p:txBody>
      </p:sp>
      <p:sp>
        <p:nvSpPr>
          <p:cNvPr id="58" name="Rectangle à coins arrondis 57"/>
          <p:cNvSpPr/>
          <p:nvPr/>
        </p:nvSpPr>
        <p:spPr bwMode="auto">
          <a:xfrm>
            <a:off x="4318789" y="980728"/>
            <a:ext cx="2298233" cy="1064980"/>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r>
              <a:rPr lang="fr-FR" sz="1100" dirty="0"/>
              <a:t>Mise au point des Zones de Passages  (ZP) </a:t>
            </a:r>
            <a:r>
              <a:rPr lang="fr-FR" sz="1100" dirty="0" smtClean="0"/>
              <a:t>et </a:t>
            </a:r>
            <a:r>
              <a:rPr lang="fr-FR" sz="1100" dirty="0"/>
              <a:t>de scénarios de dessertes associés</a:t>
            </a:r>
          </a:p>
        </p:txBody>
      </p:sp>
      <p:sp>
        <p:nvSpPr>
          <p:cNvPr id="59" name="Rectangle à coins arrondis 58"/>
          <p:cNvSpPr/>
          <p:nvPr/>
        </p:nvSpPr>
        <p:spPr bwMode="auto">
          <a:xfrm>
            <a:off x="6674388" y="980728"/>
            <a:ext cx="1366767" cy="1064980"/>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r>
              <a:rPr lang="fr-FR" sz="1100" dirty="0"/>
              <a:t>Choix d’une ZPP par section </a:t>
            </a:r>
            <a:r>
              <a:rPr lang="fr-FR" sz="1100" dirty="0" smtClean="0"/>
              <a:t>prioritaire et </a:t>
            </a:r>
            <a:r>
              <a:rPr lang="fr-FR" sz="1100" dirty="0"/>
              <a:t>de scénarios de desserte associés</a:t>
            </a:r>
          </a:p>
        </p:txBody>
      </p:sp>
      <p:sp>
        <p:nvSpPr>
          <p:cNvPr id="66" name="Losange 65"/>
          <p:cNvSpPr>
            <a:spLocks noChangeAspect="1"/>
          </p:cNvSpPr>
          <p:nvPr/>
        </p:nvSpPr>
        <p:spPr bwMode="auto">
          <a:xfrm>
            <a:off x="5646422" y="3677662"/>
            <a:ext cx="216024" cy="324036"/>
          </a:xfrm>
          <a:prstGeom prst="diamond">
            <a:avLst/>
          </a:prstGeom>
          <a:gradFill flip="none" rotWithShape="1">
            <a:gsLst>
              <a:gs pos="0">
                <a:srgbClr val="B6CA00">
                  <a:tint val="66000"/>
                  <a:satMod val="160000"/>
                </a:srgbClr>
              </a:gs>
              <a:gs pos="50000">
                <a:srgbClr val="B6CA00">
                  <a:tint val="44500"/>
                  <a:satMod val="160000"/>
                </a:srgbClr>
              </a:gs>
              <a:gs pos="100000">
                <a:srgbClr val="B6CA00">
                  <a:tint val="23500"/>
                  <a:satMod val="160000"/>
                </a:srgbClr>
              </a:gs>
            </a:gsLst>
            <a:lin ang="2700000" scaled="1"/>
            <a:tileRect/>
          </a:gradFill>
          <a:ln>
            <a:solidFill>
              <a:srgbClr val="B6CA00"/>
            </a:solidFill>
          </a:ln>
          <a:extLst/>
        </p:spPr>
        <p:style>
          <a:lnRef idx="0">
            <a:schemeClr val="accent3"/>
          </a:lnRef>
          <a:fillRef idx="3">
            <a:schemeClr val="accent3"/>
          </a:fillRef>
          <a:effectRef idx="3">
            <a:schemeClr val="accent3"/>
          </a:effectRef>
          <a:fontRef idx="minor">
            <a:schemeClr val="lt1"/>
          </a:fontRef>
        </p:style>
        <p:txBody>
          <a:bodyPr rtlCol="0" anchor="ctr"/>
          <a:lstStyle/>
          <a:p>
            <a:endParaRPr lang="fr-FR" sz="1100"/>
          </a:p>
        </p:txBody>
      </p:sp>
      <p:sp>
        <p:nvSpPr>
          <p:cNvPr id="67" name="Ellipse 66"/>
          <p:cNvSpPr/>
          <p:nvPr/>
        </p:nvSpPr>
        <p:spPr bwMode="auto">
          <a:xfrm>
            <a:off x="6670459" y="4223463"/>
            <a:ext cx="1030410" cy="792088"/>
          </a:xfrm>
          <a:prstGeom prst="ellipse">
            <a:avLst/>
          </a:prstGeom>
          <a:gradFill flip="none" rotWithShape="1">
            <a:gsLst>
              <a:gs pos="0">
                <a:srgbClr val="B6CA00">
                  <a:tint val="66000"/>
                  <a:satMod val="160000"/>
                </a:srgbClr>
              </a:gs>
              <a:gs pos="50000">
                <a:srgbClr val="B6CA00">
                  <a:tint val="44500"/>
                  <a:satMod val="160000"/>
                </a:srgbClr>
              </a:gs>
              <a:gs pos="100000">
                <a:srgbClr val="B6CA00">
                  <a:tint val="23500"/>
                  <a:satMod val="160000"/>
                </a:srgbClr>
              </a:gs>
            </a:gsLst>
            <a:lin ang="2700000" scaled="1"/>
            <a:tileRect/>
          </a:gradFill>
          <a:ln>
            <a:solidFill>
              <a:srgbClr val="B6CA00"/>
            </a:solidFill>
          </a:ln>
          <a:extLst/>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1100" b="1" dirty="0" smtClean="0">
                <a:solidFill>
                  <a:schemeClr val="tx1"/>
                </a:solidFill>
                <a:latin typeface="+mn-lt"/>
                <a:ea typeface="+mn-ea"/>
              </a:rPr>
              <a:t>Vague 3</a:t>
            </a:r>
          </a:p>
        </p:txBody>
      </p:sp>
      <p:sp>
        <p:nvSpPr>
          <p:cNvPr id="68" name="Étoile à 5 branches 67"/>
          <p:cNvSpPr>
            <a:spLocks noChangeAspect="1"/>
          </p:cNvSpPr>
          <p:nvPr/>
        </p:nvSpPr>
        <p:spPr>
          <a:xfrm>
            <a:off x="1668245" y="2719661"/>
            <a:ext cx="355602" cy="276228"/>
          </a:xfrm>
          <a:prstGeom prst="star5">
            <a:avLst/>
          </a:prstGeom>
          <a:solidFill>
            <a:srgbClr val="4B4B83"/>
          </a:solidFill>
          <a:ln>
            <a:solidFill>
              <a:srgbClr val="4B4B83"/>
            </a:solidFill>
          </a:ln>
        </p:spPr>
        <p:style>
          <a:lnRef idx="0">
            <a:schemeClr val="accent3"/>
          </a:lnRef>
          <a:fillRef idx="3">
            <a:schemeClr val="accent3"/>
          </a:fillRef>
          <a:effectRef idx="3">
            <a:schemeClr val="accent3"/>
          </a:effectRef>
          <a:fontRef idx="minor">
            <a:schemeClr val="lt1"/>
          </a:fontRef>
        </p:style>
        <p:txBody>
          <a:bodyPr rtlCol="0" anchor="ctr"/>
          <a:lstStyle/>
          <a:p>
            <a:endParaRPr lang="fr-FR" sz="1100"/>
          </a:p>
        </p:txBody>
      </p:sp>
      <p:sp>
        <p:nvSpPr>
          <p:cNvPr id="69" name="Étoile à 5 branches 68"/>
          <p:cNvSpPr>
            <a:spLocks noChangeAspect="1"/>
          </p:cNvSpPr>
          <p:nvPr/>
        </p:nvSpPr>
        <p:spPr>
          <a:xfrm>
            <a:off x="4073157" y="2735255"/>
            <a:ext cx="355602" cy="276228"/>
          </a:xfrm>
          <a:prstGeom prst="star5">
            <a:avLst/>
          </a:prstGeom>
          <a:solidFill>
            <a:srgbClr val="4B4B83"/>
          </a:solidFill>
          <a:ln>
            <a:solidFill>
              <a:srgbClr val="4B4B83"/>
            </a:solidFill>
          </a:ln>
        </p:spPr>
        <p:style>
          <a:lnRef idx="0">
            <a:schemeClr val="accent3"/>
          </a:lnRef>
          <a:fillRef idx="3">
            <a:schemeClr val="accent3"/>
          </a:fillRef>
          <a:effectRef idx="3">
            <a:schemeClr val="accent3"/>
          </a:effectRef>
          <a:fontRef idx="minor">
            <a:schemeClr val="lt1"/>
          </a:fontRef>
        </p:style>
        <p:txBody>
          <a:bodyPr rtlCol="0" anchor="ctr"/>
          <a:lstStyle/>
          <a:p>
            <a:endParaRPr lang="fr-FR" sz="1100"/>
          </a:p>
        </p:txBody>
      </p:sp>
      <p:sp>
        <p:nvSpPr>
          <p:cNvPr id="70" name="Étoile à 5 branches 69"/>
          <p:cNvSpPr>
            <a:spLocks noChangeAspect="1"/>
          </p:cNvSpPr>
          <p:nvPr/>
        </p:nvSpPr>
        <p:spPr>
          <a:xfrm>
            <a:off x="5823594" y="2737201"/>
            <a:ext cx="355602" cy="276228"/>
          </a:xfrm>
          <a:prstGeom prst="star5">
            <a:avLst/>
          </a:prstGeom>
          <a:gradFill flip="none" rotWithShape="1">
            <a:gsLst>
              <a:gs pos="0">
                <a:srgbClr val="4B4B83">
                  <a:tint val="66000"/>
                  <a:satMod val="160000"/>
                </a:srgbClr>
              </a:gs>
              <a:gs pos="50000">
                <a:srgbClr val="4B4B83">
                  <a:tint val="44500"/>
                  <a:satMod val="160000"/>
                </a:srgbClr>
              </a:gs>
              <a:gs pos="100000">
                <a:srgbClr val="4B4B83">
                  <a:tint val="23500"/>
                  <a:satMod val="160000"/>
                </a:srgbClr>
              </a:gs>
            </a:gsLst>
            <a:lin ang="2700000" scaled="1"/>
            <a:tileRect/>
          </a:gradFill>
          <a:ln>
            <a:solidFill>
              <a:srgbClr val="4B4B83"/>
            </a:solidFill>
          </a:ln>
        </p:spPr>
        <p:style>
          <a:lnRef idx="0">
            <a:schemeClr val="accent3"/>
          </a:lnRef>
          <a:fillRef idx="3">
            <a:schemeClr val="accent3"/>
          </a:fillRef>
          <a:effectRef idx="3">
            <a:schemeClr val="accent3"/>
          </a:effectRef>
          <a:fontRef idx="minor">
            <a:schemeClr val="lt1"/>
          </a:fontRef>
        </p:style>
        <p:txBody>
          <a:bodyPr rtlCol="0" anchor="ctr"/>
          <a:lstStyle/>
          <a:p>
            <a:endParaRPr lang="fr-FR" sz="1100"/>
          </a:p>
        </p:txBody>
      </p:sp>
      <p:sp>
        <p:nvSpPr>
          <p:cNvPr id="71" name="Étoile à 5 branches 70"/>
          <p:cNvSpPr>
            <a:spLocks noChangeAspect="1"/>
          </p:cNvSpPr>
          <p:nvPr/>
        </p:nvSpPr>
        <p:spPr>
          <a:xfrm>
            <a:off x="6628666" y="2739172"/>
            <a:ext cx="355602" cy="276228"/>
          </a:xfrm>
          <a:prstGeom prst="star5">
            <a:avLst/>
          </a:prstGeom>
          <a:gradFill flip="none" rotWithShape="1">
            <a:gsLst>
              <a:gs pos="0">
                <a:srgbClr val="4B4B83">
                  <a:tint val="66000"/>
                  <a:satMod val="160000"/>
                </a:srgbClr>
              </a:gs>
              <a:gs pos="50000">
                <a:srgbClr val="4B4B83">
                  <a:tint val="44500"/>
                  <a:satMod val="160000"/>
                </a:srgbClr>
              </a:gs>
              <a:gs pos="100000">
                <a:srgbClr val="4B4B83">
                  <a:tint val="23500"/>
                  <a:satMod val="160000"/>
                </a:srgbClr>
              </a:gs>
            </a:gsLst>
            <a:lin ang="2700000" scaled="1"/>
            <a:tileRect/>
          </a:gradFill>
          <a:ln>
            <a:solidFill>
              <a:srgbClr val="4B4B83"/>
            </a:solidFill>
          </a:ln>
        </p:spPr>
        <p:style>
          <a:lnRef idx="0">
            <a:schemeClr val="accent3"/>
          </a:lnRef>
          <a:fillRef idx="3">
            <a:schemeClr val="accent3"/>
          </a:fillRef>
          <a:effectRef idx="3">
            <a:schemeClr val="accent3"/>
          </a:effectRef>
          <a:fontRef idx="minor">
            <a:schemeClr val="lt1"/>
          </a:fontRef>
        </p:style>
        <p:txBody>
          <a:bodyPr rtlCol="0" anchor="ctr"/>
          <a:lstStyle/>
          <a:p>
            <a:endParaRPr lang="fr-FR" sz="1100"/>
          </a:p>
        </p:txBody>
      </p:sp>
      <p:sp>
        <p:nvSpPr>
          <p:cNvPr id="72" name="Étoile à 5 branches 71"/>
          <p:cNvSpPr>
            <a:spLocks noChangeAspect="1"/>
          </p:cNvSpPr>
          <p:nvPr/>
        </p:nvSpPr>
        <p:spPr>
          <a:xfrm>
            <a:off x="7492762" y="2726832"/>
            <a:ext cx="355602" cy="276228"/>
          </a:xfrm>
          <a:prstGeom prst="star5">
            <a:avLst/>
          </a:prstGeom>
          <a:gradFill flip="none" rotWithShape="1">
            <a:gsLst>
              <a:gs pos="0">
                <a:srgbClr val="4B4B83">
                  <a:tint val="66000"/>
                  <a:satMod val="160000"/>
                </a:srgbClr>
              </a:gs>
              <a:gs pos="50000">
                <a:srgbClr val="4B4B83">
                  <a:tint val="44500"/>
                  <a:satMod val="160000"/>
                </a:srgbClr>
              </a:gs>
              <a:gs pos="100000">
                <a:srgbClr val="4B4B83">
                  <a:tint val="23500"/>
                  <a:satMod val="160000"/>
                </a:srgbClr>
              </a:gs>
            </a:gsLst>
            <a:lin ang="2700000" scaled="1"/>
            <a:tileRect/>
          </a:gradFill>
          <a:ln>
            <a:solidFill>
              <a:srgbClr val="4B4B83"/>
            </a:solidFill>
          </a:ln>
        </p:spPr>
        <p:style>
          <a:lnRef idx="0">
            <a:schemeClr val="accent3"/>
          </a:lnRef>
          <a:fillRef idx="3">
            <a:schemeClr val="accent3"/>
          </a:fillRef>
          <a:effectRef idx="3">
            <a:schemeClr val="accent3"/>
          </a:effectRef>
          <a:fontRef idx="minor">
            <a:schemeClr val="lt1"/>
          </a:fontRef>
        </p:style>
        <p:txBody>
          <a:bodyPr rtlCol="0" anchor="ctr"/>
          <a:lstStyle/>
          <a:p>
            <a:endParaRPr lang="fr-FR" sz="1100"/>
          </a:p>
        </p:txBody>
      </p:sp>
      <p:sp>
        <p:nvSpPr>
          <p:cNvPr id="81" name="ZoneTexte 80"/>
          <p:cNvSpPr txBox="1"/>
          <p:nvPr/>
        </p:nvSpPr>
        <p:spPr>
          <a:xfrm>
            <a:off x="4260177" y="5638396"/>
            <a:ext cx="631181" cy="230832"/>
          </a:xfrm>
          <a:prstGeom prst="rect">
            <a:avLst/>
          </a:prstGeom>
          <a:noFill/>
        </p:spPr>
        <p:txBody>
          <a:bodyPr wrap="square" rtlCol="0">
            <a:spAutoFit/>
          </a:bodyPr>
          <a:lstStyle/>
          <a:p>
            <a:r>
              <a:rPr lang="fr-FR" sz="900" dirty="0" smtClean="0"/>
              <a:t> 15 sept</a:t>
            </a:r>
            <a:endParaRPr lang="fr-FR" sz="900" dirty="0"/>
          </a:p>
        </p:txBody>
      </p:sp>
      <p:sp>
        <p:nvSpPr>
          <p:cNvPr id="82" name="ZoneTexte 81"/>
          <p:cNvSpPr txBox="1"/>
          <p:nvPr/>
        </p:nvSpPr>
        <p:spPr>
          <a:xfrm>
            <a:off x="5430790" y="5657656"/>
            <a:ext cx="631181" cy="230832"/>
          </a:xfrm>
          <a:prstGeom prst="rect">
            <a:avLst/>
          </a:prstGeom>
          <a:noFill/>
        </p:spPr>
        <p:txBody>
          <a:bodyPr wrap="square" rtlCol="0">
            <a:spAutoFit/>
          </a:bodyPr>
          <a:lstStyle/>
          <a:p>
            <a:r>
              <a:rPr lang="fr-FR" sz="900" dirty="0" smtClean="0"/>
              <a:t> 15 </a:t>
            </a:r>
            <a:r>
              <a:rPr lang="fr-FR" sz="900" dirty="0" err="1" smtClean="0"/>
              <a:t>janv</a:t>
            </a:r>
            <a:endParaRPr lang="fr-FR" sz="900" dirty="0"/>
          </a:p>
        </p:txBody>
      </p:sp>
      <p:sp>
        <p:nvSpPr>
          <p:cNvPr id="8" name="Rectangle à coins arrondis 7"/>
          <p:cNvSpPr/>
          <p:nvPr/>
        </p:nvSpPr>
        <p:spPr bwMode="auto">
          <a:xfrm>
            <a:off x="460013" y="1025011"/>
            <a:ext cx="1334121" cy="1020697"/>
          </a:xfrm>
          <a:prstGeom prst="round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r>
              <a:rPr lang="fr-FR" sz="1500" dirty="0">
                <a:solidFill>
                  <a:schemeClr val="bg1"/>
                </a:solidFill>
              </a:rPr>
              <a:t>Objectifs </a:t>
            </a:r>
            <a:endParaRPr lang="fr-FR" sz="1500" dirty="0" smtClean="0">
              <a:solidFill>
                <a:schemeClr val="bg1"/>
              </a:solidFill>
            </a:endParaRPr>
          </a:p>
          <a:p>
            <a:r>
              <a:rPr lang="fr-FR" sz="1500" dirty="0" smtClean="0">
                <a:solidFill>
                  <a:schemeClr val="bg1"/>
                </a:solidFill>
              </a:rPr>
              <a:t>des </a:t>
            </a:r>
            <a:r>
              <a:rPr lang="fr-FR" sz="1500" dirty="0">
                <a:solidFill>
                  <a:schemeClr val="bg1"/>
                </a:solidFill>
              </a:rPr>
              <a:t>études </a:t>
            </a:r>
            <a:endParaRPr lang="fr-FR" sz="1500" dirty="0" smtClean="0">
              <a:solidFill>
                <a:schemeClr val="bg1"/>
              </a:solidFill>
            </a:endParaRPr>
          </a:p>
          <a:p>
            <a:r>
              <a:rPr lang="fr-FR" sz="1500" dirty="0" smtClean="0">
                <a:solidFill>
                  <a:schemeClr val="bg1"/>
                </a:solidFill>
              </a:rPr>
              <a:t>et </a:t>
            </a:r>
            <a:r>
              <a:rPr lang="fr-FR" sz="1500" dirty="0">
                <a:solidFill>
                  <a:schemeClr val="bg1"/>
                </a:solidFill>
              </a:rPr>
              <a:t>de la concertation</a:t>
            </a:r>
          </a:p>
        </p:txBody>
      </p:sp>
    </p:spTree>
    <p:extLst>
      <p:ext uri="{BB962C8B-B14F-4D97-AF65-F5344CB8AC3E}">
        <p14:creationId xmlns:p14="http://schemas.microsoft.com/office/powerpoint/2010/main" val="1504980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1"/>
          <p:cNvSpPr>
            <a:spLocks noGrp="1" noChangeArrowheads="1"/>
          </p:cNvSpPr>
          <p:nvPr>
            <p:ph type="sldNum" sz="quarter" idx="4294967295"/>
          </p:nvPr>
        </p:nvSpPr>
        <p:spPr>
          <a:xfrm>
            <a:off x="4319588" y="6172200"/>
            <a:ext cx="503237" cy="457200"/>
          </a:xfrm>
          <a:prstGeom prst="rect">
            <a:avLst/>
          </a:prstGeom>
          <a:extLst>
            <a:ext uri="{FAA26D3D-D897-4be2-8F04-BA451C77F1D7}">
              <ma14:placeholderFlag xmlns="" xmlns:ma14="http://schemas.microsoft.com/office/mac/drawingml/2011/main" val="1"/>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B89A5D2-FA15-441B-8DB0-95B15212B81D}" type="slidenum">
              <a:rPr lang="fr-FR" altLang="fr-FR" sz="1200"/>
              <a:pPr/>
              <a:t>9</a:t>
            </a:fld>
            <a:endParaRPr lang="fr-FR" altLang="fr-FR" sz="1200"/>
          </a:p>
        </p:txBody>
      </p:sp>
      <p:sp>
        <p:nvSpPr>
          <p:cNvPr id="4098" name="Rectangle 2"/>
          <p:cNvSpPr>
            <a:spLocks noGrp="1" noChangeArrowheads="1"/>
          </p:cNvSpPr>
          <p:nvPr>
            <p:ph type="ctrTitle"/>
          </p:nvPr>
        </p:nvSpPr>
        <p:spPr>
          <a:xfrm>
            <a:off x="1065213" y="1387475"/>
            <a:ext cx="7575239" cy="3284538"/>
          </a:xfrm>
          <a:extLst>
            <a:ext uri="{FAA26D3D-D897-4be2-8F04-BA451C77F1D7}">
              <ma14:placeholderFlag xmlns="" xmlns:ma14="http://schemas.microsoft.com/office/mac/drawingml/2011/main" val="1"/>
            </a:ext>
          </a:extLst>
        </p:spPr>
        <p:txBody>
          <a:bodyPr/>
          <a:lstStyle/>
          <a:p>
            <a:pPr>
              <a:defRPr/>
            </a:pPr>
            <a:r>
              <a:rPr lang="fr-FR" sz="6600" dirty="0"/>
              <a:t>D</a:t>
            </a:r>
            <a:r>
              <a:rPr lang="fr-FR" sz="6600" dirty="0" smtClean="0"/>
              <a:t>éfinition du projet entre Mantes-Evreux</a:t>
            </a:r>
            <a:endParaRPr lang="fr-FR" sz="6600" dirty="0"/>
          </a:p>
        </p:txBody>
      </p:sp>
      <p:sp>
        <p:nvSpPr>
          <p:cNvPr id="4099" name="Rectangle 3"/>
          <p:cNvSpPr>
            <a:spLocks noGrp="1" noChangeArrowheads="1"/>
          </p:cNvSpPr>
          <p:nvPr>
            <p:ph type="subTitle" idx="1"/>
          </p:nvPr>
        </p:nvSpPr>
        <p:spPr>
          <a:xfrm>
            <a:off x="1060455" y="0"/>
            <a:ext cx="7392987" cy="1193800"/>
          </a:xfrm>
          <a:extLst>
            <a:ext uri="{FAA26D3D-D897-4be2-8F04-BA451C77F1D7}">
              <ma14:placeholderFlag xmlns="" xmlns:ma14="http://schemas.microsoft.com/office/mac/drawingml/2011/main" val="1"/>
            </a:ext>
          </a:extLst>
        </p:spPr>
        <p:txBody>
          <a:bodyPr/>
          <a:lstStyle/>
          <a:p>
            <a:pPr marL="0" indent="0">
              <a:buFont typeface="Wingdings" charset="0"/>
              <a:buNone/>
              <a:defRPr/>
            </a:pPr>
            <a:r>
              <a:rPr lang="fr-FR" dirty="0" smtClean="0">
                <a:solidFill>
                  <a:schemeClr val="bg1"/>
                </a:solidFill>
              </a:rPr>
              <a:t>Chapitre </a:t>
            </a:r>
            <a:r>
              <a:rPr lang="fr-FR" dirty="0" smtClean="0"/>
              <a:t>2</a:t>
            </a:r>
            <a:endParaRPr lang="fr-FR" dirty="0" smtClean="0">
              <a:solidFill>
                <a:schemeClr val="bg1"/>
              </a:solidFill>
            </a:endParaRPr>
          </a:p>
        </p:txBody>
      </p:sp>
    </p:spTree>
    <p:extLst>
      <p:ext uri="{BB962C8B-B14F-4D97-AF65-F5344CB8AC3E}">
        <p14:creationId xmlns:p14="http://schemas.microsoft.com/office/powerpoint/2010/main" val="24519029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Besoins en infrastructure</a:t>
            </a:r>
            <a:endParaRPr lang="fr-FR" dirty="0"/>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10</a:t>
            </a:fld>
            <a:endParaRPr lang="fr-FR"/>
          </a:p>
        </p:txBody>
      </p:sp>
      <p:sp>
        <p:nvSpPr>
          <p:cNvPr id="5" name="Espace réservé du contenu 4"/>
          <p:cNvSpPr>
            <a:spLocks noGrp="1"/>
          </p:cNvSpPr>
          <p:nvPr>
            <p:ph idx="1"/>
          </p:nvPr>
        </p:nvSpPr>
        <p:spPr>
          <a:xfrm>
            <a:off x="287525" y="877032"/>
            <a:ext cx="8568952" cy="5144256"/>
          </a:xfrm>
        </p:spPr>
        <p:txBody>
          <a:bodyPr/>
          <a:lstStyle/>
          <a:p>
            <a:r>
              <a:rPr lang="fr-FR" sz="1800" dirty="0" smtClean="0"/>
              <a:t>A </a:t>
            </a:r>
            <a:r>
              <a:rPr lang="fr-FR" sz="1800" dirty="0"/>
              <a:t>l’horizon prioritaire, pour atteindre les objectifs « transport », la liaison entre la gare actuelle de Mantes-la-Jolie et la gare actuelle d’Evreux nécessite la création d’une ligne nouvelle composée des éléments suivants :</a:t>
            </a:r>
          </a:p>
          <a:p>
            <a:pPr marL="0" lvl="1" indent="0">
              <a:lnSpc>
                <a:spcPct val="100000"/>
              </a:lnSpc>
              <a:spcBef>
                <a:spcPct val="20000"/>
              </a:spcBef>
              <a:spcAft>
                <a:spcPct val="35000"/>
              </a:spcAft>
              <a:buClrTx/>
              <a:buNone/>
            </a:pPr>
            <a:endParaRPr lang="fr-FR" sz="1200" dirty="0">
              <a:solidFill>
                <a:schemeClr val="accent1"/>
              </a:solidFill>
            </a:endParaRPr>
          </a:p>
          <a:p>
            <a:pPr lvl="1" algn="just"/>
            <a:r>
              <a:rPr lang="fr-FR" sz="1800" dirty="0" smtClean="0"/>
              <a:t>Raccordement </a:t>
            </a:r>
            <a:r>
              <a:rPr lang="fr-FR" dirty="0"/>
              <a:t>à la ligne existante à </a:t>
            </a:r>
            <a:r>
              <a:rPr lang="fr-FR" sz="1800" dirty="0"/>
              <a:t>l’ouest de </a:t>
            </a:r>
            <a:r>
              <a:rPr lang="fr-FR" sz="1800" dirty="0" smtClean="0"/>
              <a:t>Mantes</a:t>
            </a:r>
            <a:endParaRPr lang="fr-FR" sz="1600" b="0" dirty="0" smtClean="0"/>
          </a:p>
          <a:p>
            <a:pPr lvl="1" algn="just"/>
            <a:r>
              <a:rPr lang="fr-FR" sz="1800" dirty="0" smtClean="0"/>
              <a:t>Section de ligne nouvelle</a:t>
            </a:r>
          </a:p>
          <a:p>
            <a:pPr lvl="1" algn="just"/>
            <a:r>
              <a:rPr lang="fr-FR" sz="1800" dirty="0" smtClean="0"/>
              <a:t>Raccordement à la ligne existante à l’Est d’Evreux</a:t>
            </a:r>
            <a:endParaRPr lang="fr-FR" sz="1800" b="0" dirty="0"/>
          </a:p>
          <a:p>
            <a:pPr lvl="1" algn="just"/>
            <a:endParaRPr lang="fr-FR" sz="1600" b="0" dirty="0"/>
          </a:p>
          <a:p>
            <a:pPr marL="312738" lvl="1" indent="0" algn="just">
              <a:buNone/>
            </a:pPr>
            <a:r>
              <a:rPr lang="fr-FR" sz="2000" dirty="0" smtClean="0">
                <a:solidFill>
                  <a:srgbClr val="FF0000"/>
                </a:solidFill>
                <a:sym typeface="Wingdings"/>
              </a:rPr>
              <a:t> Ces éléments s’inscrivent dans l’aire d’étude de Mantes-Evreux en tenant compte des enjeux du territoire.</a:t>
            </a:r>
            <a:endParaRPr lang="fr-FR" sz="2000" dirty="0"/>
          </a:p>
          <a:p>
            <a:pPr lvl="1" algn="just"/>
            <a:endParaRPr lang="fr-FR" sz="1600" b="0" dirty="0"/>
          </a:p>
          <a:p>
            <a:pPr marL="312738" lvl="1" indent="0" algn="just">
              <a:buNone/>
            </a:pPr>
            <a:r>
              <a:rPr lang="fr-FR" sz="2000" dirty="0">
                <a:solidFill>
                  <a:srgbClr val="FF0000"/>
                </a:solidFill>
                <a:sym typeface="Wingdings"/>
              </a:rPr>
              <a:t> </a:t>
            </a:r>
            <a:r>
              <a:rPr lang="fr-FR" sz="2000" dirty="0" smtClean="0">
                <a:solidFill>
                  <a:srgbClr val="FF0000"/>
                </a:solidFill>
                <a:sym typeface="Wingdings"/>
              </a:rPr>
              <a:t>Et en tenant compte de la vision cible du projet.</a:t>
            </a:r>
            <a:endParaRPr lang="fr-FR" sz="1600" b="0" dirty="0"/>
          </a:p>
        </p:txBody>
      </p:sp>
    </p:spTree>
    <p:extLst>
      <p:ext uri="{BB962C8B-B14F-4D97-AF65-F5344CB8AC3E}">
        <p14:creationId xmlns:p14="http://schemas.microsoft.com/office/powerpoint/2010/main" val="9325502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73013" y="1241569"/>
            <a:ext cx="8241030" cy="5130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p:cNvSpPr>
            <a:spLocks noGrp="1"/>
          </p:cNvSpPr>
          <p:nvPr>
            <p:ph type="title"/>
          </p:nvPr>
        </p:nvSpPr>
        <p:spPr/>
        <p:txBody>
          <a:bodyPr/>
          <a:lstStyle/>
          <a:p>
            <a:r>
              <a:rPr lang="fr-FR" dirty="0"/>
              <a:t>Besoins en infrastructure</a:t>
            </a:r>
          </a:p>
        </p:txBody>
      </p:sp>
      <p:sp>
        <p:nvSpPr>
          <p:cNvPr id="5" name="Espace réservé du contenu 4"/>
          <p:cNvSpPr>
            <a:spLocks noGrp="1"/>
          </p:cNvSpPr>
          <p:nvPr>
            <p:ph idx="1"/>
          </p:nvPr>
        </p:nvSpPr>
        <p:spPr>
          <a:xfrm>
            <a:off x="517525" y="877032"/>
            <a:ext cx="7940675" cy="5144256"/>
          </a:xfrm>
        </p:spPr>
        <p:txBody>
          <a:bodyPr/>
          <a:lstStyle/>
          <a:p>
            <a:pPr lvl="1" algn="just"/>
            <a:endParaRPr lang="fr-FR" sz="1600" b="0" dirty="0"/>
          </a:p>
          <a:p>
            <a:pPr marL="312738" lvl="1" indent="0">
              <a:buNone/>
            </a:pPr>
            <a:endParaRPr lang="fr-FR" sz="1600" b="0" dirty="0"/>
          </a:p>
        </p:txBody>
      </p:sp>
      <p:sp>
        <p:nvSpPr>
          <p:cNvPr id="6" name="Ellipse 5"/>
          <p:cNvSpPr>
            <a:spLocks noChangeAspect="1"/>
          </p:cNvSpPr>
          <p:nvPr/>
        </p:nvSpPr>
        <p:spPr bwMode="auto">
          <a:xfrm>
            <a:off x="8701980" y="4252886"/>
            <a:ext cx="315050" cy="259229"/>
          </a:xfrm>
          <a:prstGeom prst="ellipse">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8" name="Ellipse 7"/>
          <p:cNvSpPr>
            <a:spLocks noChangeAspect="1"/>
          </p:cNvSpPr>
          <p:nvPr/>
        </p:nvSpPr>
        <p:spPr bwMode="auto">
          <a:xfrm>
            <a:off x="74959" y="3571811"/>
            <a:ext cx="315050" cy="259229"/>
          </a:xfrm>
          <a:prstGeom prst="ellipse">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9" name="ZoneTexte 8"/>
          <p:cNvSpPr txBox="1"/>
          <p:nvPr/>
        </p:nvSpPr>
        <p:spPr>
          <a:xfrm>
            <a:off x="-54597" y="3098937"/>
            <a:ext cx="1368152" cy="430887"/>
          </a:xfrm>
          <a:prstGeom prst="rect">
            <a:avLst/>
          </a:prstGeom>
          <a:noFill/>
        </p:spPr>
        <p:txBody>
          <a:bodyPr wrap="square" rtlCol="0">
            <a:spAutoFit/>
          </a:bodyPr>
          <a:lstStyle/>
          <a:p>
            <a:r>
              <a:rPr lang="fr-FR" sz="2200" dirty="0" smtClean="0"/>
              <a:t>Evreux</a:t>
            </a:r>
            <a:endParaRPr lang="fr-FR" sz="2200" dirty="0"/>
          </a:p>
        </p:txBody>
      </p:sp>
      <p:sp>
        <p:nvSpPr>
          <p:cNvPr id="2048" name="ZoneTexte 2047"/>
          <p:cNvSpPr txBox="1"/>
          <p:nvPr/>
        </p:nvSpPr>
        <p:spPr>
          <a:xfrm>
            <a:off x="7188457" y="5364008"/>
            <a:ext cx="1451995" cy="461665"/>
          </a:xfrm>
          <a:prstGeom prst="rect">
            <a:avLst/>
          </a:prstGeom>
          <a:noFill/>
        </p:spPr>
        <p:txBody>
          <a:bodyPr wrap="square" rtlCol="0">
            <a:spAutoFit/>
          </a:bodyPr>
          <a:lstStyle/>
          <a:p>
            <a:r>
              <a:rPr lang="fr-FR" sz="1200" dirty="0" err="1" smtClean="0"/>
              <a:t>Racc</a:t>
            </a:r>
            <a:r>
              <a:rPr lang="fr-FR" sz="1200" dirty="0" smtClean="0"/>
              <a:t> Ouest de Mantes</a:t>
            </a:r>
            <a:endParaRPr lang="fr-FR" sz="1200" dirty="0"/>
          </a:p>
        </p:txBody>
      </p:sp>
      <p:sp>
        <p:nvSpPr>
          <p:cNvPr id="34" name="ZoneTexte 33"/>
          <p:cNvSpPr txBox="1"/>
          <p:nvPr/>
        </p:nvSpPr>
        <p:spPr>
          <a:xfrm>
            <a:off x="2591780" y="4902343"/>
            <a:ext cx="1451995" cy="461665"/>
          </a:xfrm>
          <a:prstGeom prst="rect">
            <a:avLst/>
          </a:prstGeom>
          <a:noFill/>
        </p:spPr>
        <p:txBody>
          <a:bodyPr wrap="square" rtlCol="0">
            <a:spAutoFit/>
          </a:bodyPr>
          <a:lstStyle/>
          <a:p>
            <a:r>
              <a:rPr lang="fr-FR" sz="1200" dirty="0" smtClean="0"/>
              <a:t>Section de ligne nouvelle</a:t>
            </a:r>
            <a:endParaRPr lang="fr-FR" sz="1200" dirty="0"/>
          </a:p>
        </p:txBody>
      </p:sp>
      <p:sp>
        <p:nvSpPr>
          <p:cNvPr id="35" name="Ellipse 34"/>
          <p:cNvSpPr/>
          <p:nvPr/>
        </p:nvSpPr>
        <p:spPr bwMode="auto">
          <a:xfrm>
            <a:off x="1145235" y="3411111"/>
            <a:ext cx="756084" cy="671945"/>
          </a:xfrm>
          <a:prstGeom prst="ellipse">
            <a:avLst/>
          </a:prstGeom>
          <a:noFill/>
          <a:ln w="38100" cap="flat" cmpd="sng" algn="ctr">
            <a:solidFill>
              <a:schemeClr val="bg1">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36" name="ZoneTexte 35"/>
          <p:cNvSpPr txBox="1"/>
          <p:nvPr/>
        </p:nvSpPr>
        <p:spPr>
          <a:xfrm>
            <a:off x="629479" y="4746750"/>
            <a:ext cx="1451995" cy="461665"/>
          </a:xfrm>
          <a:prstGeom prst="rect">
            <a:avLst/>
          </a:prstGeom>
          <a:noFill/>
        </p:spPr>
        <p:txBody>
          <a:bodyPr wrap="square" rtlCol="0">
            <a:spAutoFit/>
          </a:bodyPr>
          <a:lstStyle/>
          <a:p>
            <a:r>
              <a:rPr lang="fr-FR" sz="1200" dirty="0" err="1" smtClean="0"/>
              <a:t>Racc</a:t>
            </a:r>
            <a:r>
              <a:rPr lang="fr-FR" sz="1200" dirty="0" smtClean="0"/>
              <a:t> à l’est d’Evreux</a:t>
            </a:r>
            <a:endParaRPr lang="fr-FR" sz="1200" dirty="0"/>
          </a:p>
        </p:txBody>
      </p:sp>
      <p:cxnSp>
        <p:nvCxnSpPr>
          <p:cNvPr id="37" name="Connecteur droit avec flèche 36"/>
          <p:cNvCxnSpPr/>
          <p:nvPr/>
        </p:nvCxnSpPr>
        <p:spPr bwMode="auto">
          <a:xfrm flipV="1">
            <a:off x="1065213" y="4083056"/>
            <a:ext cx="290264" cy="66369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055" name="Connecteur droit avec flèche 2054"/>
          <p:cNvCxnSpPr/>
          <p:nvPr/>
        </p:nvCxnSpPr>
        <p:spPr bwMode="auto">
          <a:xfrm flipV="1">
            <a:off x="3041581" y="4083056"/>
            <a:ext cx="774335" cy="894526"/>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3" name="Ellipse 32"/>
          <p:cNvSpPr/>
          <p:nvPr/>
        </p:nvSpPr>
        <p:spPr bwMode="auto">
          <a:xfrm rot="1133687">
            <a:off x="7270468" y="3895846"/>
            <a:ext cx="487544" cy="894253"/>
          </a:xfrm>
          <a:prstGeom prst="ellipse">
            <a:avLst/>
          </a:prstGeom>
          <a:noFill/>
          <a:ln w="38100" cap="flat" cmpd="sng" algn="ctr">
            <a:solidFill>
              <a:schemeClr val="bg1">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38" name="Connecteur droit avec flèche 37"/>
          <p:cNvCxnSpPr/>
          <p:nvPr/>
        </p:nvCxnSpPr>
        <p:spPr bwMode="auto">
          <a:xfrm flipH="1" flipV="1">
            <a:off x="7601177" y="4673741"/>
            <a:ext cx="188558" cy="468052"/>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Connecteur droit 38"/>
          <p:cNvCxnSpPr>
            <a:stCxn id="35" idx="6"/>
          </p:cNvCxnSpPr>
          <p:nvPr/>
        </p:nvCxnSpPr>
        <p:spPr bwMode="auto">
          <a:xfrm>
            <a:off x="1901319" y="3747084"/>
            <a:ext cx="5369149" cy="599594"/>
          </a:xfrm>
          <a:prstGeom prst="line">
            <a:avLst/>
          </a:prstGeom>
          <a:solidFill>
            <a:schemeClr val="accent1"/>
          </a:solidFill>
          <a:ln w="177800"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8" name="ZoneTexte 57"/>
          <p:cNvSpPr txBox="1"/>
          <p:nvPr/>
        </p:nvSpPr>
        <p:spPr>
          <a:xfrm>
            <a:off x="8064389" y="3625554"/>
            <a:ext cx="1170504" cy="430887"/>
          </a:xfrm>
          <a:prstGeom prst="rect">
            <a:avLst/>
          </a:prstGeom>
          <a:noFill/>
        </p:spPr>
        <p:txBody>
          <a:bodyPr wrap="square" rtlCol="0">
            <a:spAutoFit/>
          </a:bodyPr>
          <a:lstStyle/>
          <a:p>
            <a:r>
              <a:rPr lang="fr-FR" sz="2200" dirty="0" smtClean="0"/>
              <a:t>Mantes</a:t>
            </a:r>
            <a:endParaRPr lang="fr-FR" sz="2200" dirty="0"/>
          </a:p>
        </p:txBody>
      </p:sp>
      <p:cxnSp>
        <p:nvCxnSpPr>
          <p:cNvPr id="61" name="Connecteur droit 60"/>
          <p:cNvCxnSpPr/>
          <p:nvPr/>
        </p:nvCxnSpPr>
        <p:spPr bwMode="auto">
          <a:xfrm>
            <a:off x="1065213" y="2168860"/>
            <a:ext cx="1016261" cy="1242251"/>
          </a:xfrm>
          <a:prstGeom prst="line">
            <a:avLst/>
          </a:prstGeom>
          <a:solidFill>
            <a:schemeClr val="accent1"/>
          </a:solidFill>
          <a:ln w="1778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4" name="Connecteur droit 63"/>
          <p:cNvCxnSpPr/>
          <p:nvPr/>
        </p:nvCxnSpPr>
        <p:spPr bwMode="auto">
          <a:xfrm>
            <a:off x="7789735" y="4658935"/>
            <a:ext cx="571223" cy="372024"/>
          </a:xfrm>
          <a:prstGeom prst="line">
            <a:avLst/>
          </a:prstGeom>
          <a:solidFill>
            <a:schemeClr val="accent1"/>
          </a:solidFill>
          <a:ln w="1778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067" name="Rectangle 2066"/>
          <p:cNvSpPr/>
          <p:nvPr/>
        </p:nvSpPr>
        <p:spPr>
          <a:xfrm>
            <a:off x="232484" y="886343"/>
            <a:ext cx="8784545" cy="1077218"/>
          </a:xfrm>
          <a:prstGeom prst="rect">
            <a:avLst/>
          </a:prstGeom>
        </p:spPr>
        <p:txBody>
          <a:bodyPr wrap="square">
            <a:spAutoFit/>
          </a:bodyPr>
          <a:lstStyle/>
          <a:p>
            <a:r>
              <a:rPr lang="fr-FR" sz="1600" b="1" dirty="0" smtClean="0"/>
              <a:t>Représentation schématique des besoins en infrastructure:</a:t>
            </a:r>
          </a:p>
          <a:p>
            <a:pPr marL="981075" indent="-361950">
              <a:lnSpc>
                <a:spcPct val="95000"/>
              </a:lnSpc>
              <a:spcBef>
                <a:spcPct val="50000"/>
              </a:spcBef>
              <a:spcAft>
                <a:spcPct val="10000"/>
              </a:spcAft>
              <a:buClr>
                <a:schemeClr val="accent1"/>
              </a:buClr>
              <a:buSzPct val="90000"/>
              <a:buFont typeface="Wingdings" panose="05000000000000000000" pitchFamily="2" charset="2"/>
              <a:buChar char="Ø"/>
            </a:pPr>
            <a:r>
              <a:rPr lang="fr-FR" sz="1600" b="1" dirty="0">
                <a:latin typeface="+mn-lt"/>
                <a:ea typeface="+mn-ea"/>
              </a:rPr>
              <a:t>A l’horizon </a:t>
            </a:r>
            <a:r>
              <a:rPr lang="fr-FR" sz="1600" b="1" dirty="0" smtClean="0">
                <a:latin typeface="+mn-lt"/>
                <a:ea typeface="+mn-ea"/>
              </a:rPr>
              <a:t>prioritaire </a:t>
            </a:r>
            <a:endParaRPr lang="fr-FR" sz="1600" b="1" dirty="0">
              <a:latin typeface="+mn-lt"/>
              <a:ea typeface="+mn-ea"/>
            </a:endParaRPr>
          </a:p>
          <a:p>
            <a:pPr marL="981075" indent="-361950">
              <a:lnSpc>
                <a:spcPct val="95000"/>
              </a:lnSpc>
              <a:spcBef>
                <a:spcPct val="50000"/>
              </a:spcBef>
              <a:spcAft>
                <a:spcPct val="10000"/>
              </a:spcAft>
              <a:buClr>
                <a:schemeClr val="accent1"/>
              </a:buClr>
              <a:buSzPct val="90000"/>
              <a:buFont typeface="Wingdings" panose="05000000000000000000" pitchFamily="2" charset="2"/>
              <a:buChar char="Ø"/>
            </a:pPr>
            <a:r>
              <a:rPr lang="fr-FR" sz="1600" b="1" dirty="0">
                <a:latin typeface="+mn-lt"/>
                <a:ea typeface="+mn-ea"/>
              </a:rPr>
              <a:t>A l’horizon </a:t>
            </a:r>
            <a:r>
              <a:rPr lang="fr-FR" sz="1600" b="1" dirty="0" smtClean="0">
                <a:latin typeface="+mn-lt"/>
                <a:ea typeface="+mn-ea"/>
              </a:rPr>
              <a:t>cible </a:t>
            </a:r>
            <a:endParaRPr lang="fr-FR" sz="1600" b="1" dirty="0">
              <a:latin typeface="+mn-lt"/>
              <a:ea typeface="+mn-ea"/>
            </a:endParaRPr>
          </a:p>
        </p:txBody>
      </p:sp>
      <p:cxnSp>
        <p:nvCxnSpPr>
          <p:cNvPr id="68" name="Connecteur droit 67"/>
          <p:cNvCxnSpPr/>
          <p:nvPr/>
        </p:nvCxnSpPr>
        <p:spPr bwMode="auto">
          <a:xfrm>
            <a:off x="3581890" y="1424952"/>
            <a:ext cx="468052" cy="0"/>
          </a:xfrm>
          <a:prstGeom prst="line">
            <a:avLst/>
          </a:prstGeom>
          <a:solidFill>
            <a:schemeClr val="accent1"/>
          </a:solidFill>
          <a:ln w="1270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9" name="Connecteur droit 68"/>
          <p:cNvCxnSpPr/>
          <p:nvPr/>
        </p:nvCxnSpPr>
        <p:spPr bwMode="auto">
          <a:xfrm>
            <a:off x="3581890" y="1808820"/>
            <a:ext cx="468052" cy="0"/>
          </a:xfrm>
          <a:prstGeom prst="line">
            <a:avLst/>
          </a:prstGeom>
          <a:solidFill>
            <a:schemeClr val="accent1"/>
          </a:solidFill>
          <a:ln w="1270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25343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4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5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067">
                                            <p:txEl>
                                              <p:pRg st="2" end="2"/>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p:bldP spid="2048" grpId="0"/>
      <p:bldP spid="34" grpId="0"/>
      <p:bldP spid="35" grpId="0" animBg="1"/>
      <p:bldP spid="36" grpId="0"/>
      <p:bldP spid="33" grpId="0" animBg="1"/>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2791" y="1409388"/>
            <a:ext cx="8234362" cy="5347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16850" y="1421633"/>
            <a:ext cx="8227695" cy="5367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p:cNvSpPr>
            <a:spLocks noGrp="1"/>
          </p:cNvSpPr>
          <p:nvPr>
            <p:ph type="title"/>
          </p:nvPr>
        </p:nvSpPr>
        <p:spPr/>
        <p:txBody>
          <a:bodyPr/>
          <a:lstStyle/>
          <a:p>
            <a:r>
              <a:rPr lang="fr-FR" dirty="0"/>
              <a:t>Besoins en infrastructure</a:t>
            </a:r>
          </a:p>
        </p:txBody>
      </p:sp>
      <p:sp>
        <p:nvSpPr>
          <p:cNvPr id="5" name="Espace réservé du contenu 4"/>
          <p:cNvSpPr>
            <a:spLocks noGrp="1"/>
          </p:cNvSpPr>
          <p:nvPr>
            <p:ph idx="1"/>
          </p:nvPr>
        </p:nvSpPr>
        <p:spPr>
          <a:xfrm>
            <a:off x="517525" y="877032"/>
            <a:ext cx="7940675" cy="5144256"/>
          </a:xfrm>
        </p:spPr>
        <p:txBody>
          <a:bodyPr/>
          <a:lstStyle/>
          <a:p>
            <a:pPr lvl="1" algn="just"/>
            <a:endParaRPr lang="fr-FR" sz="1600" b="0" dirty="0"/>
          </a:p>
          <a:p>
            <a:pPr marL="312738" lvl="1" indent="0">
              <a:buNone/>
            </a:pPr>
            <a:endParaRPr lang="fr-FR" sz="1600" b="0" dirty="0"/>
          </a:p>
        </p:txBody>
      </p:sp>
      <p:sp>
        <p:nvSpPr>
          <p:cNvPr id="3" name="ZoneTexte 2"/>
          <p:cNvSpPr txBox="1"/>
          <p:nvPr/>
        </p:nvSpPr>
        <p:spPr>
          <a:xfrm>
            <a:off x="0" y="834097"/>
            <a:ext cx="9144000" cy="800219"/>
          </a:xfrm>
          <a:prstGeom prst="rect">
            <a:avLst/>
          </a:prstGeom>
          <a:noFill/>
        </p:spPr>
        <p:txBody>
          <a:bodyPr wrap="square" rtlCol="0">
            <a:spAutoFit/>
          </a:bodyPr>
          <a:lstStyle/>
          <a:p>
            <a:r>
              <a:rPr lang="fr-FR" sz="1500" b="1" dirty="0"/>
              <a:t>Les éléments d’infrastructure doivent s’insérer dans le territoire en tenant compte des enjeux environnementaux</a:t>
            </a:r>
            <a:r>
              <a:rPr lang="fr-FR" sz="1500" dirty="0"/>
              <a:t>. </a:t>
            </a:r>
            <a:r>
              <a:rPr lang="fr-FR" sz="1500" b="1" dirty="0"/>
              <a:t>Au niveau macro, plusieurs scénarios se dégagent, </a:t>
            </a:r>
            <a:r>
              <a:rPr lang="fr-FR" sz="1500" b="1" dirty="0" smtClean="0"/>
              <a:t>leurs </a:t>
            </a:r>
            <a:r>
              <a:rPr lang="fr-FR" sz="1500" b="1" dirty="0"/>
              <a:t>principes étant schématisés comme illustré ici</a:t>
            </a:r>
            <a:r>
              <a:rPr lang="fr-FR" sz="1600" b="1" dirty="0" smtClean="0"/>
              <a:t>.</a:t>
            </a:r>
            <a:endParaRPr lang="fr-FR" sz="1600" dirty="0"/>
          </a:p>
        </p:txBody>
      </p:sp>
      <p:sp>
        <p:nvSpPr>
          <p:cNvPr id="6" name="Ellipse 5"/>
          <p:cNvSpPr>
            <a:spLocks noChangeAspect="1"/>
          </p:cNvSpPr>
          <p:nvPr/>
        </p:nvSpPr>
        <p:spPr bwMode="auto">
          <a:xfrm>
            <a:off x="8539205" y="4393837"/>
            <a:ext cx="315050" cy="259229"/>
          </a:xfrm>
          <a:prstGeom prst="ellipse">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7" name="ZoneTexte 6"/>
          <p:cNvSpPr txBox="1"/>
          <p:nvPr/>
        </p:nvSpPr>
        <p:spPr>
          <a:xfrm>
            <a:off x="8004455" y="3711970"/>
            <a:ext cx="1173847" cy="430887"/>
          </a:xfrm>
          <a:prstGeom prst="rect">
            <a:avLst/>
          </a:prstGeom>
          <a:noFill/>
        </p:spPr>
        <p:txBody>
          <a:bodyPr wrap="square" rtlCol="0">
            <a:spAutoFit/>
          </a:bodyPr>
          <a:lstStyle/>
          <a:p>
            <a:r>
              <a:rPr lang="fr-FR" sz="2200" dirty="0" smtClean="0"/>
              <a:t>Mantes</a:t>
            </a:r>
            <a:endParaRPr lang="fr-FR" sz="2200" dirty="0"/>
          </a:p>
        </p:txBody>
      </p:sp>
      <p:sp>
        <p:nvSpPr>
          <p:cNvPr id="9" name="ZoneTexte 8"/>
          <p:cNvSpPr txBox="1"/>
          <p:nvPr/>
        </p:nvSpPr>
        <p:spPr>
          <a:xfrm>
            <a:off x="-12675" y="2898154"/>
            <a:ext cx="1368152" cy="430887"/>
          </a:xfrm>
          <a:prstGeom prst="rect">
            <a:avLst/>
          </a:prstGeom>
          <a:noFill/>
        </p:spPr>
        <p:txBody>
          <a:bodyPr wrap="square" rtlCol="0">
            <a:spAutoFit/>
          </a:bodyPr>
          <a:lstStyle/>
          <a:p>
            <a:r>
              <a:rPr lang="fr-FR" sz="2200" dirty="0" smtClean="0"/>
              <a:t>Evreux</a:t>
            </a:r>
            <a:endParaRPr lang="fr-FR" sz="2200" dirty="0"/>
          </a:p>
        </p:txBody>
      </p:sp>
      <p:sp>
        <p:nvSpPr>
          <p:cNvPr id="8" name="Ellipse 7"/>
          <p:cNvSpPr>
            <a:spLocks noChangeAspect="1"/>
          </p:cNvSpPr>
          <p:nvPr/>
        </p:nvSpPr>
        <p:spPr bwMode="auto">
          <a:xfrm>
            <a:off x="19944" y="3603378"/>
            <a:ext cx="315050" cy="259229"/>
          </a:xfrm>
          <a:prstGeom prst="ellipse">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42" name="Connecteur droit 41"/>
          <p:cNvCxnSpPr/>
          <p:nvPr/>
        </p:nvCxnSpPr>
        <p:spPr bwMode="auto">
          <a:xfrm>
            <a:off x="5814788" y="1952836"/>
            <a:ext cx="468052" cy="0"/>
          </a:xfrm>
          <a:prstGeom prst="line">
            <a:avLst/>
          </a:prstGeom>
          <a:solidFill>
            <a:schemeClr val="accent1"/>
          </a:solidFill>
          <a:ln w="1270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3" name="Connecteur droit 42"/>
          <p:cNvCxnSpPr/>
          <p:nvPr/>
        </p:nvCxnSpPr>
        <p:spPr bwMode="auto">
          <a:xfrm>
            <a:off x="5814788" y="2312876"/>
            <a:ext cx="468052" cy="0"/>
          </a:xfrm>
          <a:prstGeom prst="line">
            <a:avLst/>
          </a:prstGeom>
          <a:solidFill>
            <a:schemeClr val="accent1"/>
          </a:solidFill>
          <a:ln w="1270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4" name="ZoneTexte 43"/>
          <p:cNvSpPr txBox="1"/>
          <p:nvPr/>
        </p:nvSpPr>
        <p:spPr>
          <a:xfrm>
            <a:off x="6411014" y="1772816"/>
            <a:ext cx="1999879" cy="338554"/>
          </a:xfrm>
          <a:prstGeom prst="rect">
            <a:avLst/>
          </a:prstGeom>
          <a:noFill/>
        </p:spPr>
        <p:txBody>
          <a:bodyPr wrap="square" rtlCol="0">
            <a:spAutoFit/>
          </a:bodyPr>
          <a:lstStyle/>
          <a:p>
            <a:r>
              <a:rPr lang="fr-FR" sz="1600" b="1" dirty="0" smtClean="0"/>
              <a:t>Projet prioritaire</a:t>
            </a:r>
            <a:endParaRPr lang="fr-FR" sz="1600" b="1" dirty="0"/>
          </a:p>
        </p:txBody>
      </p:sp>
      <p:sp>
        <p:nvSpPr>
          <p:cNvPr id="45" name="ZoneTexte 44"/>
          <p:cNvSpPr txBox="1"/>
          <p:nvPr/>
        </p:nvSpPr>
        <p:spPr>
          <a:xfrm>
            <a:off x="6426206" y="2143599"/>
            <a:ext cx="1999879" cy="338554"/>
          </a:xfrm>
          <a:prstGeom prst="rect">
            <a:avLst/>
          </a:prstGeom>
          <a:noFill/>
        </p:spPr>
        <p:txBody>
          <a:bodyPr wrap="square" rtlCol="0">
            <a:spAutoFit/>
          </a:bodyPr>
          <a:lstStyle/>
          <a:p>
            <a:r>
              <a:rPr lang="fr-FR" sz="1600" b="1" dirty="0" smtClean="0"/>
              <a:t>Projet cible</a:t>
            </a:r>
            <a:endParaRPr lang="fr-FR" sz="1600" b="1" dirty="0"/>
          </a:p>
        </p:txBody>
      </p:sp>
      <p:cxnSp>
        <p:nvCxnSpPr>
          <p:cNvPr id="46" name="Connecteur droit avec flèche 45"/>
          <p:cNvCxnSpPr/>
          <p:nvPr/>
        </p:nvCxnSpPr>
        <p:spPr bwMode="auto">
          <a:xfrm flipH="1">
            <a:off x="3298740" y="5085184"/>
            <a:ext cx="5076695" cy="0"/>
          </a:xfrm>
          <a:prstGeom prst="straightConnector1">
            <a:avLst/>
          </a:prstGeom>
          <a:solidFill>
            <a:schemeClr val="accent1"/>
          </a:solidFill>
          <a:ln w="34925" cap="flat" cmpd="sng" algn="ctr">
            <a:solidFill>
              <a:schemeClr val="tx1"/>
            </a:solidFill>
            <a:prstDash val="solid"/>
            <a:round/>
            <a:headEnd type="stealth" w="lg" len="lg"/>
            <a:tailEnd type="stealth" w="lg" len="lg"/>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7" name="ZoneTexte 46"/>
          <p:cNvSpPr txBox="1"/>
          <p:nvPr/>
        </p:nvSpPr>
        <p:spPr>
          <a:xfrm>
            <a:off x="4281885" y="5127839"/>
            <a:ext cx="1902633" cy="461665"/>
          </a:xfrm>
          <a:prstGeom prst="rect">
            <a:avLst/>
          </a:prstGeom>
          <a:noFill/>
        </p:spPr>
        <p:txBody>
          <a:bodyPr wrap="square" rtlCol="0">
            <a:spAutoFit/>
          </a:bodyPr>
          <a:lstStyle/>
          <a:p>
            <a:r>
              <a:rPr lang="fr-FR" dirty="0" smtClean="0"/>
              <a:t>Secteur C1</a:t>
            </a:r>
            <a:endParaRPr lang="fr-FR" dirty="0"/>
          </a:p>
        </p:txBody>
      </p:sp>
      <p:cxnSp>
        <p:nvCxnSpPr>
          <p:cNvPr id="48" name="Connecteur droit avec flèche 47"/>
          <p:cNvCxnSpPr/>
          <p:nvPr/>
        </p:nvCxnSpPr>
        <p:spPr bwMode="auto">
          <a:xfrm flipH="1">
            <a:off x="356648" y="5085184"/>
            <a:ext cx="2802273" cy="0"/>
          </a:xfrm>
          <a:prstGeom prst="straightConnector1">
            <a:avLst/>
          </a:prstGeom>
          <a:solidFill>
            <a:schemeClr val="accent1"/>
          </a:solidFill>
          <a:ln w="34925" cap="flat" cmpd="sng" algn="ctr">
            <a:solidFill>
              <a:schemeClr val="tx1"/>
            </a:solidFill>
            <a:prstDash val="solid"/>
            <a:round/>
            <a:headEnd type="stealth" w="lg" len="lg"/>
            <a:tailEnd type="stealth" w="lg" len="lg"/>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9" name="ZoneTexte 48"/>
          <p:cNvSpPr txBox="1"/>
          <p:nvPr/>
        </p:nvSpPr>
        <p:spPr>
          <a:xfrm>
            <a:off x="715281" y="5229200"/>
            <a:ext cx="1902633" cy="461665"/>
          </a:xfrm>
          <a:prstGeom prst="rect">
            <a:avLst/>
          </a:prstGeom>
          <a:solidFill>
            <a:schemeClr val="bg1"/>
          </a:solidFill>
        </p:spPr>
        <p:txBody>
          <a:bodyPr wrap="square" rtlCol="0">
            <a:spAutoFit/>
          </a:bodyPr>
          <a:lstStyle/>
          <a:p>
            <a:r>
              <a:rPr lang="fr-FR" dirty="0" smtClean="0"/>
              <a:t>Secteur C2</a:t>
            </a:r>
            <a:endParaRPr lang="fr-FR" dirty="0"/>
          </a:p>
        </p:txBody>
      </p:sp>
      <p:sp>
        <p:nvSpPr>
          <p:cNvPr id="20" name="ZoneTexte 19"/>
          <p:cNvSpPr txBox="1"/>
          <p:nvPr/>
        </p:nvSpPr>
        <p:spPr>
          <a:xfrm>
            <a:off x="19944" y="6082436"/>
            <a:ext cx="8947971" cy="861774"/>
          </a:xfrm>
          <a:prstGeom prst="rect">
            <a:avLst/>
          </a:prstGeom>
          <a:noFill/>
        </p:spPr>
        <p:txBody>
          <a:bodyPr wrap="square" rtlCol="0">
            <a:spAutoFit/>
          </a:bodyPr>
          <a:lstStyle/>
          <a:p>
            <a:r>
              <a:rPr lang="fr-FR" sz="1600" b="1" dirty="0"/>
              <a:t>Chaque scénario se matérialise par le dessin d’une ou plusieurs zones de passage au moyen d’un travail associant étroitement l’environnement et la technique</a:t>
            </a:r>
            <a:endParaRPr lang="fr-FR" sz="1600" dirty="0"/>
          </a:p>
          <a:p>
            <a:r>
              <a:rPr lang="fr-FR" sz="1800" dirty="0" smtClean="0"/>
              <a:t>.</a:t>
            </a:r>
            <a:endParaRPr lang="fr-FR" sz="1800" dirty="0"/>
          </a:p>
        </p:txBody>
      </p:sp>
    </p:spTree>
    <p:extLst>
      <p:ext uri="{BB962C8B-B14F-4D97-AF65-F5344CB8AC3E}">
        <p14:creationId xmlns:p14="http://schemas.microsoft.com/office/powerpoint/2010/main" val="264951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p:bldP spid="8" grpId="0" animBg="1"/>
      <p:bldP spid="44" grpId="0"/>
      <p:bldP spid="45" grpId="0"/>
      <p:bldP spid="47" grpId="0"/>
      <p:bldP spid="49" grpId="0" animBg="1"/>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4136" y="980728"/>
            <a:ext cx="7940675" cy="4369147"/>
          </a:xfrm>
        </p:spPr>
        <p:txBody>
          <a:bodyPr/>
          <a:lstStyle/>
          <a:p>
            <a:pPr marL="74613" lvl="1" indent="0">
              <a:buClr>
                <a:srgbClr val="FA1035"/>
              </a:buClr>
              <a:buNone/>
            </a:pPr>
            <a:r>
              <a:rPr lang="fr-FR" sz="1600" dirty="0" smtClean="0">
                <a:solidFill>
                  <a:srgbClr val="000000"/>
                </a:solidFill>
              </a:rPr>
              <a:t>Les étapes </a:t>
            </a:r>
            <a:r>
              <a:rPr lang="fr-FR" sz="1600" dirty="0">
                <a:solidFill>
                  <a:srgbClr val="000000"/>
                </a:solidFill>
              </a:rPr>
              <a:t>préalables à la définition des zones de </a:t>
            </a:r>
            <a:r>
              <a:rPr lang="fr-FR" sz="1600" dirty="0" smtClean="0">
                <a:solidFill>
                  <a:srgbClr val="000000"/>
                </a:solidFill>
              </a:rPr>
              <a:t>passage sont: </a:t>
            </a:r>
            <a:endParaRPr lang="fr-FR" sz="1600" dirty="0">
              <a:solidFill>
                <a:srgbClr val="000000"/>
              </a:solidFill>
            </a:endParaRPr>
          </a:p>
          <a:p>
            <a:pPr marL="1438275" lvl="1" indent="-361950">
              <a:buFont typeface="Wingdings" panose="05000000000000000000" pitchFamily="2" charset="2"/>
              <a:buChar char="Ø"/>
            </a:pPr>
            <a:r>
              <a:rPr lang="fr-FR" sz="1600" dirty="0" smtClean="0"/>
              <a:t>Le diagnostic </a:t>
            </a:r>
            <a:r>
              <a:rPr lang="fr-FR" sz="1600" dirty="0"/>
              <a:t>des enjeux</a:t>
            </a:r>
          </a:p>
          <a:p>
            <a:pPr marL="1438275" lvl="1" indent="-361950">
              <a:buFont typeface="Wingdings" panose="05000000000000000000" pitchFamily="2" charset="2"/>
              <a:buChar char="Ø"/>
            </a:pPr>
            <a:r>
              <a:rPr lang="fr-FR" sz="1600" dirty="0" smtClean="0"/>
              <a:t>La hiérarchisation </a:t>
            </a:r>
            <a:r>
              <a:rPr lang="fr-FR" sz="1600" dirty="0"/>
              <a:t>des </a:t>
            </a:r>
            <a:r>
              <a:rPr lang="fr-FR" sz="1600" dirty="0" smtClean="0"/>
              <a:t>enjeux (cf. carte ci-dessous)</a:t>
            </a:r>
            <a:endParaRPr lang="fr-FR" sz="1600" dirty="0"/>
          </a:p>
          <a:p>
            <a:endParaRPr lang="fr-FR" dirty="0"/>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solidFill>
                  <a:srgbClr val="000000"/>
                </a:solidFill>
              </a:rPr>
              <a:pPr/>
              <a:t>13</a:t>
            </a:fld>
            <a:endParaRPr lang="fr-FR">
              <a:solidFill>
                <a:srgbClr val="000000"/>
              </a:solidFill>
            </a:endParaRPr>
          </a:p>
        </p:txBody>
      </p:sp>
      <p:pic>
        <p:nvPicPr>
          <p:cNvPr id="6146"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6822"/>
          <a:stretch/>
        </p:blipFill>
        <p:spPr bwMode="auto">
          <a:xfrm>
            <a:off x="761225" y="2044503"/>
            <a:ext cx="7649623" cy="4749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971600" y="159023"/>
            <a:ext cx="7416824" cy="461665"/>
          </a:xfrm>
          <a:prstGeom prst="rect">
            <a:avLst/>
          </a:prstGeom>
        </p:spPr>
        <p:txBody>
          <a:bodyPr wrap="square">
            <a:spAutoFit/>
          </a:bodyPr>
          <a:lstStyle/>
          <a:p>
            <a:r>
              <a:rPr lang="fr-FR" b="1" kern="0" dirty="0">
                <a:solidFill>
                  <a:srgbClr val="FFFFFF"/>
                </a:solidFill>
                <a:cs typeface="+mj-cs"/>
              </a:rPr>
              <a:t>P</a:t>
            </a:r>
            <a:r>
              <a:rPr lang="fr-FR" sz="2400" b="1" kern="0" dirty="0" smtClean="0">
                <a:solidFill>
                  <a:srgbClr val="FFFFFF"/>
                </a:solidFill>
                <a:cs typeface="+mj-cs"/>
              </a:rPr>
              <a:t>rise en compte des enjeux du territoire</a:t>
            </a:r>
            <a:endParaRPr lang="fr-FR" dirty="0"/>
          </a:p>
        </p:txBody>
      </p:sp>
    </p:spTree>
    <p:extLst>
      <p:ext uri="{BB962C8B-B14F-4D97-AF65-F5344CB8AC3E}">
        <p14:creationId xmlns:p14="http://schemas.microsoft.com/office/powerpoint/2010/main" val="1668941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323528" y="1016732"/>
            <a:ext cx="8424936" cy="4824536"/>
          </a:xfrm>
          <a:prstGeom prst="rect">
            <a:avLst/>
          </a:prstGeom>
          <a:noFill/>
        </p:spPr>
        <p:txBody>
          <a:bodyPr wrap="square" lIns="56675" tIns="28337" rIns="56675" bIns="28337" rtlCol="0">
            <a:noAutofit/>
          </a:bodyPr>
          <a:lstStyle/>
          <a:p>
            <a:pPr indent="-144462">
              <a:lnSpc>
                <a:spcPct val="95000"/>
              </a:lnSpc>
              <a:spcBef>
                <a:spcPct val="50000"/>
              </a:spcBef>
              <a:spcAft>
                <a:spcPct val="10000"/>
              </a:spcAft>
              <a:buClr>
                <a:srgbClr val="FA1035"/>
              </a:buClr>
              <a:buSzPct val="90000"/>
            </a:pPr>
            <a:r>
              <a:rPr lang="fr-FR" sz="2000" b="1" dirty="0" smtClean="0">
                <a:solidFill>
                  <a:schemeClr val="accent1"/>
                </a:solidFill>
                <a:latin typeface="+mn-lt"/>
                <a:ea typeface="+mn-ea"/>
              </a:rPr>
              <a:t>Les </a:t>
            </a:r>
            <a:r>
              <a:rPr lang="fr-FR" sz="2000" b="1" dirty="0">
                <a:solidFill>
                  <a:schemeClr val="accent1"/>
                </a:solidFill>
                <a:latin typeface="+mn-lt"/>
                <a:ea typeface="+mn-ea"/>
              </a:rPr>
              <a:t>zones de passage sont proposées selon les principes </a:t>
            </a:r>
            <a:r>
              <a:rPr lang="fr-FR" sz="2000" b="1" dirty="0" smtClean="0">
                <a:solidFill>
                  <a:schemeClr val="accent1"/>
                </a:solidFill>
                <a:latin typeface="+mn-lt"/>
                <a:ea typeface="+mn-ea"/>
              </a:rPr>
              <a:t>suivants :</a:t>
            </a:r>
          </a:p>
          <a:p>
            <a:pPr indent="-144462">
              <a:lnSpc>
                <a:spcPct val="95000"/>
              </a:lnSpc>
              <a:spcBef>
                <a:spcPct val="50000"/>
              </a:spcBef>
              <a:spcAft>
                <a:spcPct val="10000"/>
              </a:spcAft>
              <a:buClr>
                <a:srgbClr val="FA1035"/>
              </a:buClr>
              <a:buSzPct val="90000"/>
            </a:pPr>
            <a:endParaRPr lang="fr-FR" sz="2000" b="1" dirty="0">
              <a:solidFill>
                <a:schemeClr val="accent1"/>
              </a:solidFill>
              <a:latin typeface="+mn-lt"/>
              <a:ea typeface="+mn-ea"/>
            </a:endParaRPr>
          </a:p>
          <a:p>
            <a:pPr marL="550863" lvl="1" indent="-238125" algn="just">
              <a:lnSpc>
                <a:spcPct val="95000"/>
              </a:lnSpc>
              <a:spcBef>
                <a:spcPct val="50000"/>
              </a:spcBef>
              <a:spcAft>
                <a:spcPct val="10000"/>
              </a:spcAft>
              <a:buClr>
                <a:schemeClr val="accent1"/>
              </a:buClr>
              <a:buSzPct val="90000"/>
              <a:buFont typeface="Wingdings" charset="0"/>
              <a:buChar char="n"/>
            </a:pPr>
            <a:r>
              <a:rPr lang="fr-FR" sz="1800" b="1" dirty="0" smtClean="0">
                <a:latin typeface="+mn-lt"/>
                <a:ea typeface="+mn-ea"/>
              </a:rPr>
              <a:t>Répondre </a:t>
            </a:r>
            <a:r>
              <a:rPr lang="fr-FR" sz="1800" b="1" dirty="0">
                <a:latin typeface="+mn-lt"/>
                <a:ea typeface="+mn-ea"/>
              </a:rPr>
              <a:t>au mieux aux </a:t>
            </a:r>
            <a:r>
              <a:rPr lang="fr-FR" sz="1800" b="1" dirty="0">
                <a:solidFill>
                  <a:schemeClr val="accent1"/>
                </a:solidFill>
                <a:latin typeface="+mn-lt"/>
                <a:ea typeface="+mn-ea"/>
              </a:rPr>
              <a:t>objectifs transport </a:t>
            </a:r>
            <a:r>
              <a:rPr lang="fr-FR" sz="1800" b="1" dirty="0">
                <a:latin typeface="+mn-lt"/>
                <a:ea typeface="+mn-ea"/>
              </a:rPr>
              <a:t>(temps de parcours, dessertes…)</a:t>
            </a:r>
          </a:p>
          <a:p>
            <a:pPr marL="550863" lvl="1" indent="-238125" algn="just">
              <a:lnSpc>
                <a:spcPct val="95000"/>
              </a:lnSpc>
              <a:spcBef>
                <a:spcPct val="50000"/>
              </a:spcBef>
              <a:spcAft>
                <a:spcPct val="10000"/>
              </a:spcAft>
              <a:buClr>
                <a:schemeClr val="accent1"/>
              </a:buClr>
              <a:buSzPct val="90000"/>
              <a:buFont typeface="Wingdings" charset="0"/>
              <a:buChar char="n"/>
            </a:pPr>
            <a:r>
              <a:rPr lang="fr-FR" sz="1800" b="1" dirty="0">
                <a:latin typeface="+mn-lt"/>
                <a:ea typeface="+mn-ea"/>
              </a:rPr>
              <a:t>Prioriser le principe d’</a:t>
            </a:r>
            <a:r>
              <a:rPr lang="fr-FR" sz="1800" b="1" dirty="0">
                <a:solidFill>
                  <a:schemeClr val="accent1"/>
                </a:solidFill>
                <a:latin typeface="+mn-lt"/>
                <a:ea typeface="+mn-ea"/>
              </a:rPr>
              <a:t>évitement</a:t>
            </a:r>
            <a:r>
              <a:rPr lang="fr-FR" sz="1800" b="1" dirty="0">
                <a:latin typeface="+mn-lt"/>
                <a:ea typeface="+mn-ea"/>
              </a:rPr>
              <a:t> des enjeux les plus forts (cf. hiérarchisation)</a:t>
            </a:r>
          </a:p>
          <a:p>
            <a:pPr marL="550863" lvl="1" indent="-238125" algn="just">
              <a:lnSpc>
                <a:spcPct val="95000"/>
              </a:lnSpc>
              <a:spcBef>
                <a:spcPct val="50000"/>
              </a:spcBef>
              <a:spcAft>
                <a:spcPct val="10000"/>
              </a:spcAft>
              <a:buClr>
                <a:schemeClr val="accent1"/>
              </a:buClr>
              <a:buSzPct val="90000"/>
              <a:buFont typeface="Wingdings" charset="0"/>
              <a:buChar char="n"/>
            </a:pPr>
            <a:r>
              <a:rPr lang="fr-FR" sz="1800" b="1" dirty="0">
                <a:latin typeface="+mn-lt"/>
                <a:ea typeface="+mn-ea"/>
              </a:rPr>
              <a:t>Intégrer la </a:t>
            </a:r>
            <a:r>
              <a:rPr lang="fr-FR" sz="1800" b="1" dirty="0">
                <a:solidFill>
                  <a:schemeClr val="accent1"/>
                </a:solidFill>
                <a:latin typeface="+mn-lt"/>
                <a:ea typeface="+mn-ea"/>
              </a:rPr>
              <a:t>faisabilité technique </a:t>
            </a:r>
            <a:r>
              <a:rPr lang="fr-FR" sz="1800" b="1" dirty="0">
                <a:latin typeface="+mn-lt"/>
                <a:ea typeface="+mn-ea"/>
              </a:rPr>
              <a:t>du projet (rayons de courbure, pentes maximales, et les possibles choix techniques </a:t>
            </a:r>
            <a:r>
              <a:rPr lang="fr-FR" sz="1800" b="1" dirty="0" smtClean="0">
                <a:latin typeface="+mn-lt"/>
                <a:ea typeface="+mn-ea"/>
              </a:rPr>
              <a:t>ex : </a:t>
            </a:r>
            <a:r>
              <a:rPr lang="fr-FR" sz="1800" b="1" dirty="0">
                <a:latin typeface="+mn-lt"/>
                <a:ea typeface="+mn-ea"/>
              </a:rPr>
              <a:t>souterrain, aérien…)</a:t>
            </a:r>
          </a:p>
          <a:p>
            <a:pPr marL="550863" lvl="1" indent="-238125" algn="just">
              <a:lnSpc>
                <a:spcPct val="95000"/>
              </a:lnSpc>
              <a:spcBef>
                <a:spcPct val="50000"/>
              </a:spcBef>
              <a:spcAft>
                <a:spcPct val="10000"/>
              </a:spcAft>
              <a:buClr>
                <a:schemeClr val="accent1"/>
              </a:buClr>
              <a:buSzPct val="90000"/>
              <a:buFont typeface="Wingdings" charset="0"/>
              <a:buChar char="n"/>
            </a:pPr>
            <a:r>
              <a:rPr lang="fr-FR" sz="1800" b="1" dirty="0">
                <a:latin typeface="+mn-lt"/>
                <a:ea typeface="+mn-ea"/>
              </a:rPr>
              <a:t>Prévoir la </a:t>
            </a:r>
            <a:r>
              <a:rPr lang="fr-FR" sz="1800" b="1" dirty="0" smtClean="0">
                <a:solidFill>
                  <a:schemeClr val="accent1"/>
                </a:solidFill>
                <a:latin typeface="+mn-lt"/>
                <a:ea typeface="+mn-ea"/>
              </a:rPr>
              <a:t>compatibilité</a:t>
            </a:r>
            <a:r>
              <a:rPr lang="fr-FR" sz="1800" b="1" dirty="0" smtClean="0">
                <a:latin typeface="+mn-lt"/>
                <a:ea typeface="+mn-ea"/>
              </a:rPr>
              <a:t> </a:t>
            </a:r>
            <a:r>
              <a:rPr lang="fr-FR" sz="1800" b="1" dirty="0">
                <a:latin typeface="+mn-lt"/>
                <a:ea typeface="+mn-ea"/>
              </a:rPr>
              <a:t>aux différents horizons (prioritaire/cible)</a:t>
            </a:r>
          </a:p>
          <a:p>
            <a:pPr marL="1139825" lvl="2" indent="-296863">
              <a:spcBef>
                <a:spcPct val="30000"/>
              </a:spcBef>
              <a:buClr>
                <a:srgbClr val="FA1035"/>
              </a:buClr>
              <a:buFont typeface="Symbol" charset="0"/>
              <a:buChar char="¾"/>
            </a:pPr>
            <a:endParaRPr lang="fr-FR" sz="1600" dirty="0" smtClean="0">
              <a:solidFill>
                <a:srgbClr val="FF0000"/>
              </a:solidFill>
            </a:endParaRPr>
          </a:p>
          <a:p>
            <a:pPr marL="1139825" lvl="2" indent="-296863">
              <a:spcBef>
                <a:spcPct val="30000"/>
              </a:spcBef>
              <a:buClr>
                <a:srgbClr val="FA1035"/>
              </a:buClr>
              <a:buFont typeface="Symbol" charset="0"/>
              <a:buChar char="¾"/>
            </a:pPr>
            <a:endParaRPr lang="fr-FR" sz="1600" dirty="0">
              <a:solidFill>
                <a:srgbClr val="FF0000"/>
              </a:solidFill>
            </a:endParaRPr>
          </a:p>
          <a:p>
            <a:pPr marL="842962" lvl="2">
              <a:spcBef>
                <a:spcPct val="30000"/>
              </a:spcBef>
              <a:buClr>
                <a:srgbClr val="FA1035"/>
              </a:buClr>
            </a:pPr>
            <a:endParaRPr lang="fr-FR" sz="1600" dirty="0">
              <a:solidFill>
                <a:srgbClr val="FF0000"/>
              </a:solidFill>
            </a:endParaRPr>
          </a:p>
          <a:p>
            <a:pPr marL="769938" lvl="2">
              <a:lnSpc>
                <a:spcPct val="95000"/>
              </a:lnSpc>
              <a:spcBef>
                <a:spcPct val="50000"/>
              </a:spcBef>
              <a:spcAft>
                <a:spcPct val="10000"/>
              </a:spcAft>
              <a:buClr>
                <a:srgbClr val="FA1035"/>
              </a:buClr>
              <a:buSzPct val="90000"/>
            </a:pPr>
            <a:endParaRPr lang="fr-FR" sz="1800" dirty="0">
              <a:solidFill>
                <a:srgbClr val="000000"/>
              </a:solidFill>
              <a:latin typeface="Arial"/>
              <a:ea typeface="ＭＳ Ｐゴシック"/>
            </a:endParaRPr>
          </a:p>
          <a:p>
            <a:pPr marL="769938" lvl="2">
              <a:lnSpc>
                <a:spcPct val="95000"/>
              </a:lnSpc>
              <a:spcBef>
                <a:spcPct val="50000"/>
              </a:spcBef>
              <a:spcAft>
                <a:spcPct val="10000"/>
              </a:spcAft>
              <a:buClr>
                <a:srgbClr val="FA1035"/>
              </a:buClr>
              <a:buSzPct val="90000"/>
            </a:pPr>
            <a:endParaRPr lang="fr-FR" sz="1800" dirty="0" smtClean="0">
              <a:solidFill>
                <a:srgbClr val="000000"/>
              </a:solidFill>
              <a:latin typeface="Arial"/>
              <a:ea typeface="ＭＳ Ｐゴシック"/>
            </a:endParaRPr>
          </a:p>
          <a:p>
            <a:pPr marL="550863" lvl="1" indent="-238125">
              <a:lnSpc>
                <a:spcPct val="95000"/>
              </a:lnSpc>
              <a:spcBef>
                <a:spcPct val="50000"/>
              </a:spcBef>
              <a:spcAft>
                <a:spcPct val="10000"/>
              </a:spcAft>
              <a:buClr>
                <a:srgbClr val="FA1035"/>
              </a:buClr>
              <a:buSzPct val="90000"/>
              <a:buFont typeface="Wingdings" charset="0"/>
              <a:buChar char="n"/>
            </a:pPr>
            <a:endParaRPr lang="fr-FR" sz="1600" dirty="0" smtClean="0">
              <a:solidFill>
                <a:srgbClr val="808080">
                  <a:lumMod val="50000"/>
                </a:srgbClr>
              </a:solidFill>
              <a:latin typeface="Arial"/>
              <a:ea typeface="ＭＳ Ｐゴシック"/>
            </a:endParaRPr>
          </a:p>
        </p:txBody>
      </p:sp>
      <p:sp>
        <p:nvSpPr>
          <p:cNvPr id="5" name="Titre 1"/>
          <p:cNvSpPr txBox="1">
            <a:spLocks/>
          </p:cNvSpPr>
          <p:nvPr/>
        </p:nvSpPr>
        <p:spPr>
          <a:xfrm>
            <a:off x="971600" y="178532"/>
            <a:ext cx="7392987" cy="838200"/>
          </a:xfrm>
          <a:prstGeom prst="rect">
            <a:avLst/>
          </a:prstGeom>
        </p:spPr>
        <p:txBody>
          <a:bodyPr/>
          <a:lst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ＭＳ Ｐゴシック" charset="0"/>
              </a:defRPr>
            </a:lvl2pPr>
            <a:lvl3pPr algn="l" rtl="0" eaLnBrk="0" fontAlgn="base" hangingPunct="0">
              <a:spcBef>
                <a:spcPct val="0"/>
              </a:spcBef>
              <a:spcAft>
                <a:spcPct val="0"/>
              </a:spcAft>
              <a:defRPr sz="2400" b="1">
                <a:solidFill>
                  <a:schemeClr val="bg1"/>
                </a:solidFill>
                <a:latin typeface="Arial" charset="0"/>
                <a:ea typeface="ＭＳ Ｐゴシック" charset="0"/>
              </a:defRPr>
            </a:lvl3pPr>
            <a:lvl4pPr algn="l" rtl="0" eaLnBrk="0" fontAlgn="base" hangingPunct="0">
              <a:spcBef>
                <a:spcPct val="0"/>
              </a:spcBef>
              <a:spcAft>
                <a:spcPct val="0"/>
              </a:spcAft>
              <a:defRPr sz="2400" b="1">
                <a:solidFill>
                  <a:schemeClr val="bg1"/>
                </a:solidFill>
                <a:latin typeface="Arial" charset="0"/>
                <a:ea typeface="ＭＳ Ｐゴシック" charset="0"/>
              </a:defRPr>
            </a:lvl4pPr>
            <a:lvl5pPr algn="l" rtl="0" eaLnBrk="0" fontAlgn="base" hangingPunct="0">
              <a:spcBef>
                <a:spcPct val="0"/>
              </a:spcBef>
              <a:spcAft>
                <a:spcPct val="0"/>
              </a:spcAft>
              <a:defRPr sz="2400" b="1">
                <a:solidFill>
                  <a:schemeClr val="bg1"/>
                </a:solidFill>
                <a:latin typeface="Arial" charset="0"/>
                <a:ea typeface="ＭＳ Ｐゴシック" charset="0"/>
              </a:defRPr>
            </a:lvl5pPr>
            <a:lvl6pPr marL="457200" algn="l" rtl="0" eaLnBrk="0" fontAlgn="base" hangingPunct="0">
              <a:spcBef>
                <a:spcPct val="0"/>
              </a:spcBef>
              <a:spcAft>
                <a:spcPct val="0"/>
              </a:spcAft>
              <a:defRPr sz="2400" b="1">
                <a:solidFill>
                  <a:schemeClr val="bg1"/>
                </a:solidFill>
                <a:latin typeface="Arial" charset="0"/>
                <a:ea typeface="ＭＳ Ｐゴシック" charset="0"/>
              </a:defRPr>
            </a:lvl6pPr>
            <a:lvl7pPr marL="914400" algn="l" rtl="0" eaLnBrk="0" fontAlgn="base" hangingPunct="0">
              <a:spcBef>
                <a:spcPct val="0"/>
              </a:spcBef>
              <a:spcAft>
                <a:spcPct val="0"/>
              </a:spcAft>
              <a:defRPr sz="2400" b="1">
                <a:solidFill>
                  <a:schemeClr val="bg1"/>
                </a:solidFill>
                <a:latin typeface="Arial" charset="0"/>
                <a:ea typeface="ＭＳ Ｐゴシック" charset="0"/>
              </a:defRPr>
            </a:lvl7pPr>
            <a:lvl8pPr marL="1371600" algn="l" rtl="0" eaLnBrk="0" fontAlgn="base" hangingPunct="0">
              <a:spcBef>
                <a:spcPct val="0"/>
              </a:spcBef>
              <a:spcAft>
                <a:spcPct val="0"/>
              </a:spcAft>
              <a:defRPr sz="2400" b="1">
                <a:solidFill>
                  <a:schemeClr val="bg1"/>
                </a:solidFill>
                <a:latin typeface="Arial" charset="0"/>
                <a:ea typeface="ＭＳ Ｐゴシック" charset="0"/>
              </a:defRPr>
            </a:lvl8pPr>
            <a:lvl9pPr marL="1828800" algn="l" rtl="0" eaLnBrk="0" fontAlgn="base" hangingPunct="0">
              <a:spcBef>
                <a:spcPct val="0"/>
              </a:spcBef>
              <a:spcAft>
                <a:spcPct val="0"/>
              </a:spcAft>
              <a:defRPr sz="2400" b="1">
                <a:solidFill>
                  <a:schemeClr val="bg1"/>
                </a:solidFill>
                <a:latin typeface="Arial" charset="0"/>
                <a:ea typeface="ＭＳ Ｐゴシック" charset="0"/>
              </a:defRPr>
            </a:lvl9pPr>
          </a:lstStyle>
          <a:p>
            <a:r>
              <a:rPr lang="fr-FR" kern="0" dirty="0" smtClean="0"/>
              <a:t>Principe de définition des zones de passage</a:t>
            </a:r>
            <a:endParaRPr lang="fr-FR" strike="sngStrike" kern="0" dirty="0">
              <a:solidFill>
                <a:srgbClr val="FFFFFF"/>
              </a:solidFill>
            </a:endParaRPr>
          </a:p>
        </p:txBody>
      </p:sp>
      <p:sp>
        <p:nvSpPr>
          <p:cNvPr id="6" name="Espace réservé du numéro de diapositive 3"/>
          <p:cNvSpPr>
            <a:spLocks noGrp="1"/>
          </p:cNvSpPr>
          <p:nvPr>
            <p:ph type="sldNum" sz="quarter" idx="10"/>
          </p:nvPr>
        </p:nvSpPr>
        <p:spPr>
          <a:xfrm>
            <a:off x="4319588" y="6213475"/>
            <a:ext cx="503237" cy="457200"/>
          </a:xfrm>
        </p:spPr>
        <p:txBody>
          <a:bodyPr/>
          <a:lstStyle/>
          <a:p>
            <a:fld id="{ECAE6C29-2596-464B-AFE2-CA9F52983E6E}" type="slidenum">
              <a:rPr lang="fr-FR" smtClean="0">
                <a:solidFill>
                  <a:srgbClr val="000000"/>
                </a:solidFill>
              </a:rPr>
              <a:pPr/>
              <a:t>14</a:t>
            </a:fld>
            <a:endParaRPr lang="fr-FR" dirty="0">
              <a:solidFill>
                <a:srgbClr val="000000"/>
              </a:solidFill>
            </a:endParaRPr>
          </a:p>
        </p:txBody>
      </p:sp>
      <p:pic>
        <p:nvPicPr>
          <p:cNvPr id="8" name="Imag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18743" y="6105282"/>
            <a:ext cx="840721" cy="708094"/>
          </a:xfrm>
          <a:prstGeom prst="rect">
            <a:avLst/>
          </a:prstGeom>
        </p:spPr>
      </p:pic>
    </p:spTree>
    <p:extLst>
      <p:ext uri="{BB962C8B-B14F-4D97-AF65-F5344CB8AC3E}">
        <p14:creationId xmlns:p14="http://schemas.microsoft.com/office/powerpoint/2010/main" val="2566814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18800" y="796340"/>
            <a:ext cx="8704811" cy="5857443"/>
          </a:xfrm>
          <a:prstGeom prst="rect">
            <a:avLst/>
          </a:prstGeom>
        </p:spPr>
      </p:pic>
      <p:sp>
        <p:nvSpPr>
          <p:cNvPr id="2" name="Titre 1"/>
          <p:cNvSpPr>
            <a:spLocks noGrp="1"/>
          </p:cNvSpPr>
          <p:nvPr>
            <p:ph type="title"/>
          </p:nvPr>
        </p:nvSpPr>
        <p:spPr/>
        <p:txBody>
          <a:bodyPr/>
          <a:lstStyle/>
          <a:p>
            <a:r>
              <a:rPr lang="fr-FR" dirty="0" smtClean="0"/>
              <a:t>Enjeux du territoire entre Mantes et Evreux</a:t>
            </a:r>
            <a:endParaRPr lang="fr-FR" dirty="0"/>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15</a:t>
            </a:fld>
            <a:endParaRPr lang="fr-FR"/>
          </a:p>
        </p:txBody>
      </p:sp>
      <p:sp>
        <p:nvSpPr>
          <p:cNvPr id="5" name="Espace réservé du contenu 4"/>
          <p:cNvSpPr>
            <a:spLocks noGrp="1"/>
          </p:cNvSpPr>
          <p:nvPr>
            <p:ph idx="1"/>
          </p:nvPr>
        </p:nvSpPr>
        <p:spPr>
          <a:xfrm>
            <a:off x="549310" y="1069219"/>
            <a:ext cx="7940675" cy="5144256"/>
          </a:xfrm>
        </p:spPr>
        <p:txBody>
          <a:bodyPr/>
          <a:lstStyle/>
          <a:p>
            <a:pPr marL="312738" lvl="1" indent="0" algn="just">
              <a:buNone/>
            </a:pPr>
            <a:endParaRPr lang="fr-FR" sz="1600" b="0" dirty="0"/>
          </a:p>
          <a:p>
            <a:pPr marL="312738" lvl="1" indent="0">
              <a:buNone/>
            </a:pPr>
            <a:endParaRPr lang="fr-FR" sz="1600" b="0" dirty="0"/>
          </a:p>
        </p:txBody>
      </p:sp>
    </p:spTree>
    <p:extLst>
      <p:ext uri="{BB962C8B-B14F-4D97-AF65-F5344CB8AC3E}">
        <p14:creationId xmlns:p14="http://schemas.microsoft.com/office/powerpoint/2010/main" val="18503208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3165" y="935567"/>
            <a:ext cx="8476082" cy="5721651"/>
          </a:xfrm>
          <a:prstGeom prst="rect">
            <a:avLst/>
          </a:prstGeom>
        </p:spPr>
      </p:pic>
      <p:sp>
        <p:nvSpPr>
          <p:cNvPr id="2" name="Titre 1"/>
          <p:cNvSpPr>
            <a:spLocks noGrp="1"/>
          </p:cNvSpPr>
          <p:nvPr>
            <p:ph type="title"/>
          </p:nvPr>
        </p:nvSpPr>
        <p:spPr/>
        <p:txBody>
          <a:bodyPr/>
          <a:lstStyle/>
          <a:p>
            <a:r>
              <a:rPr lang="fr-FR" dirty="0"/>
              <a:t>Construction des zones de passage</a:t>
            </a:r>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16</a:t>
            </a:fld>
            <a:endParaRPr lang="fr-FR"/>
          </a:p>
        </p:txBody>
      </p:sp>
      <p:sp>
        <p:nvSpPr>
          <p:cNvPr id="5" name="Espace réservé du contenu 4"/>
          <p:cNvSpPr>
            <a:spLocks noGrp="1"/>
          </p:cNvSpPr>
          <p:nvPr>
            <p:ph idx="1"/>
          </p:nvPr>
        </p:nvSpPr>
        <p:spPr>
          <a:xfrm>
            <a:off x="517525" y="877032"/>
            <a:ext cx="7940675" cy="5144256"/>
          </a:xfrm>
        </p:spPr>
        <p:txBody>
          <a:bodyPr/>
          <a:lstStyle/>
          <a:p>
            <a:pPr marL="312738" lvl="1" indent="0" algn="just">
              <a:buNone/>
            </a:pPr>
            <a:endParaRPr lang="fr-FR" sz="1600" b="0" dirty="0"/>
          </a:p>
          <a:p>
            <a:pPr marL="312738" lvl="1" indent="0">
              <a:buNone/>
            </a:pPr>
            <a:endParaRPr lang="fr-FR" sz="1600" b="0" dirty="0"/>
          </a:p>
        </p:txBody>
      </p:sp>
    </p:spTree>
    <p:extLst>
      <p:ext uri="{BB962C8B-B14F-4D97-AF65-F5344CB8AC3E}">
        <p14:creationId xmlns:p14="http://schemas.microsoft.com/office/powerpoint/2010/main" val="21249503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1"/>
          <p:cNvSpPr>
            <a:spLocks noGrp="1" noChangeArrowheads="1"/>
          </p:cNvSpPr>
          <p:nvPr>
            <p:ph type="sldNum" sz="quarter" idx="4294967295"/>
          </p:nvPr>
        </p:nvSpPr>
        <p:spPr>
          <a:xfrm>
            <a:off x="4319588" y="6172200"/>
            <a:ext cx="503237" cy="457200"/>
          </a:xfrm>
          <a:prstGeom prst="rect">
            <a:avLst/>
          </a:prstGeom>
          <a:extLst>
            <a:ext uri="{FAA26D3D-D897-4be2-8F04-BA451C77F1D7}">
              <ma14:placeholderFlag xmlns="" xmlns:ma14="http://schemas.microsoft.com/office/mac/drawingml/2011/main" val="1"/>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B89A5D2-FA15-441B-8DB0-95B15212B81D}" type="slidenum">
              <a:rPr lang="fr-FR" altLang="fr-FR" sz="1200"/>
              <a:pPr/>
              <a:t>17</a:t>
            </a:fld>
            <a:endParaRPr lang="fr-FR" altLang="fr-FR" sz="1200"/>
          </a:p>
        </p:txBody>
      </p:sp>
      <p:sp>
        <p:nvSpPr>
          <p:cNvPr id="4098" name="Rectangle 2"/>
          <p:cNvSpPr>
            <a:spLocks noGrp="1" noChangeArrowheads="1"/>
          </p:cNvSpPr>
          <p:nvPr>
            <p:ph type="ctrTitle"/>
          </p:nvPr>
        </p:nvSpPr>
        <p:spPr>
          <a:xfrm>
            <a:off x="1065213" y="1387475"/>
            <a:ext cx="7251203" cy="3284538"/>
          </a:xfrm>
          <a:extLst>
            <a:ext uri="{FAA26D3D-D897-4be2-8F04-BA451C77F1D7}">
              <ma14:placeholderFlag xmlns="" xmlns:ma14="http://schemas.microsoft.com/office/mac/drawingml/2011/main" val="1"/>
            </a:ext>
          </a:extLst>
        </p:spPr>
        <p:txBody>
          <a:bodyPr/>
          <a:lstStyle/>
          <a:p>
            <a:pPr>
              <a:defRPr/>
            </a:pPr>
            <a:r>
              <a:rPr lang="fr-FR" dirty="0" smtClean="0"/>
              <a:t>Secteur C1</a:t>
            </a:r>
            <a:endParaRPr lang="fr-FR" dirty="0"/>
          </a:p>
        </p:txBody>
      </p:sp>
      <p:sp>
        <p:nvSpPr>
          <p:cNvPr id="5" name="Rectangle 3"/>
          <p:cNvSpPr>
            <a:spLocks noGrp="1" noChangeArrowheads="1"/>
          </p:cNvSpPr>
          <p:nvPr>
            <p:ph type="subTitle" idx="1"/>
          </p:nvPr>
        </p:nvSpPr>
        <p:spPr>
          <a:xfrm>
            <a:off x="1060450" y="0"/>
            <a:ext cx="7392988" cy="1193800"/>
          </a:xfrm>
          <a:extLst>
            <a:ext uri="{FAA26D3D-D897-4be2-8F04-BA451C77F1D7}">
              <ma14:placeholderFlag xmlns="" xmlns:ma14="http://schemas.microsoft.com/office/mac/drawingml/2011/main" val="1"/>
            </a:ext>
          </a:extLst>
        </p:spPr>
        <p:txBody>
          <a:bodyPr/>
          <a:lstStyle/>
          <a:p>
            <a:pPr marL="0" indent="0">
              <a:buFont typeface="Wingdings" charset="0"/>
              <a:buNone/>
              <a:defRPr/>
            </a:pPr>
            <a:endParaRPr lang="fr-FR" dirty="0" smtClean="0">
              <a:solidFill>
                <a:schemeClr val="bg1"/>
              </a:solidFill>
            </a:endParaRPr>
          </a:p>
        </p:txBody>
      </p:sp>
    </p:spTree>
    <p:extLst>
      <p:ext uri="{BB962C8B-B14F-4D97-AF65-F5344CB8AC3E}">
        <p14:creationId xmlns:p14="http://schemas.microsoft.com/office/powerpoint/2010/main" val="15322579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95016" y="932592"/>
            <a:ext cx="8241030" cy="5347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p:cNvSpPr>
            <a:spLocks noGrp="1"/>
          </p:cNvSpPr>
          <p:nvPr>
            <p:ph type="title"/>
          </p:nvPr>
        </p:nvSpPr>
        <p:spPr/>
        <p:txBody>
          <a:bodyPr/>
          <a:lstStyle/>
          <a:p>
            <a:r>
              <a:rPr lang="fr-FR" dirty="0" smtClean="0"/>
              <a:t>Secteur C1</a:t>
            </a:r>
            <a:endParaRPr lang="fr-FR" dirty="0"/>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18</a:t>
            </a:fld>
            <a:endParaRPr lang="fr-FR" dirty="0"/>
          </a:p>
        </p:txBody>
      </p:sp>
      <p:sp>
        <p:nvSpPr>
          <p:cNvPr id="5" name="Espace réservé du contenu 4"/>
          <p:cNvSpPr>
            <a:spLocks noGrp="1"/>
          </p:cNvSpPr>
          <p:nvPr>
            <p:ph idx="1"/>
          </p:nvPr>
        </p:nvSpPr>
        <p:spPr>
          <a:xfrm>
            <a:off x="545194" y="924978"/>
            <a:ext cx="7940675" cy="5144256"/>
          </a:xfrm>
        </p:spPr>
        <p:txBody>
          <a:bodyPr/>
          <a:lstStyle/>
          <a:p>
            <a:pPr indent="-238125"/>
            <a:r>
              <a:rPr lang="fr-FR" sz="1600" dirty="0" smtClean="0">
                <a:solidFill>
                  <a:srgbClr val="000000"/>
                </a:solidFill>
              </a:rPr>
              <a:t>Le </a:t>
            </a:r>
            <a:r>
              <a:rPr lang="fr-FR" sz="1600" dirty="0">
                <a:solidFill>
                  <a:srgbClr val="000000"/>
                </a:solidFill>
              </a:rPr>
              <a:t>secteur C1 </a:t>
            </a:r>
            <a:r>
              <a:rPr lang="fr-FR" sz="1600" dirty="0" smtClean="0">
                <a:solidFill>
                  <a:srgbClr val="000000"/>
                </a:solidFill>
              </a:rPr>
              <a:t>se </a:t>
            </a:r>
            <a:r>
              <a:rPr lang="fr-FR" sz="1600" dirty="0">
                <a:solidFill>
                  <a:srgbClr val="000000"/>
                </a:solidFill>
              </a:rPr>
              <a:t>subdivise en deux familles : </a:t>
            </a:r>
          </a:p>
          <a:p>
            <a:pPr marL="887412" indent="-361950">
              <a:buFont typeface="Wingdings" panose="05000000000000000000" pitchFamily="2" charset="2"/>
              <a:buChar char="Ø"/>
            </a:pPr>
            <a:r>
              <a:rPr lang="fr-FR" sz="1600" dirty="0" smtClean="0"/>
              <a:t>Nord</a:t>
            </a:r>
            <a:r>
              <a:rPr lang="fr-FR" sz="1600" dirty="0" smtClean="0">
                <a:solidFill>
                  <a:schemeClr val="tx1"/>
                </a:solidFill>
              </a:rPr>
              <a:t> </a:t>
            </a:r>
            <a:r>
              <a:rPr lang="fr-FR" sz="1600" dirty="0">
                <a:solidFill>
                  <a:schemeClr val="tx1"/>
                </a:solidFill>
              </a:rPr>
              <a:t>partant d’un raccordement sur la ligne vers Rouen</a:t>
            </a:r>
          </a:p>
          <a:p>
            <a:pPr marL="887412" indent="-361950">
              <a:buFont typeface="Wingdings" panose="05000000000000000000" pitchFamily="2" charset="2"/>
              <a:buChar char="Ø"/>
            </a:pPr>
            <a:r>
              <a:rPr lang="fr-FR" sz="1600" dirty="0" smtClean="0"/>
              <a:t>Sud </a:t>
            </a:r>
            <a:r>
              <a:rPr lang="fr-FR" sz="1600" dirty="0">
                <a:solidFill>
                  <a:schemeClr val="tx1"/>
                </a:solidFill>
              </a:rPr>
              <a:t>partant d’un raccordement sur la ligne vers Caen.</a:t>
            </a:r>
          </a:p>
        </p:txBody>
      </p:sp>
      <p:sp>
        <p:nvSpPr>
          <p:cNvPr id="16" name="ZoneTexte 15"/>
          <p:cNvSpPr txBox="1"/>
          <p:nvPr/>
        </p:nvSpPr>
        <p:spPr>
          <a:xfrm>
            <a:off x="1877736" y="2110130"/>
            <a:ext cx="1008112" cy="369332"/>
          </a:xfrm>
          <a:prstGeom prst="rect">
            <a:avLst/>
          </a:prstGeom>
          <a:solidFill>
            <a:schemeClr val="bg1"/>
          </a:solidFill>
        </p:spPr>
        <p:txBody>
          <a:bodyPr wrap="square" rtlCol="0">
            <a:spAutoFit/>
          </a:bodyPr>
          <a:lstStyle/>
          <a:p>
            <a:r>
              <a:rPr lang="fr-FR" sz="1800" dirty="0" smtClean="0">
                <a:solidFill>
                  <a:srgbClr val="4BC7FF"/>
                </a:solidFill>
              </a:rPr>
              <a:t>Eure</a:t>
            </a:r>
            <a:endParaRPr lang="fr-FR" sz="1800" dirty="0">
              <a:solidFill>
                <a:srgbClr val="4BC7FF"/>
              </a:solidFill>
            </a:endParaRPr>
          </a:p>
        </p:txBody>
      </p:sp>
      <p:sp>
        <p:nvSpPr>
          <p:cNvPr id="25" name="ZoneTexte 24"/>
          <p:cNvSpPr txBox="1"/>
          <p:nvPr/>
        </p:nvSpPr>
        <p:spPr>
          <a:xfrm>
            <a:off x="3036026" y="2140908"/>
            <a:ext cx="2136062" cy="338554"/>
          </a:xfrm>
          <a:prstGeom prst="rect">
            <a:avLst/>
          </a:prstGeom>
          <a:solidFill>
            <a:schemeClr val="bg1"/>
          </a:solidFill>
        </p:spPr>
        <p:txBody>
          <a:bodyPr wrap="square" rtlCol="0">
            <a:spAutoFit/>
          </a:bodyPr>
          <a:lstStyle/>
          <a:p>
            <a:r>
              <a:rPr lang="fr-FR" sz="1600" i="1" dirty="0" smtClean="0"/>
              <a:t>Schéma d’infra Nord</a:t>
            </a:r>
            <a:endParaRPr lang="fr-FR" sz="1600" i="1" dirty="0"/>
          </a:p>
        </p:txBody>
      </p:sp>
      <p:cxnSp>
        <p:nvCxnSpPr>
          <p:cNvPr id="34" name="Connecteur droit avec flèche 33"/>
          <p:cNvCxnSpPr/>
          <p:nvPr/>
        </p:nvCxnSpPr>
        <p:spPr bwMode="auto">
          <a:xfrm>
            <a:off x="4319588" y="2422584"/>
            <a:ext cx="174784" cy="21973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6" name="ZoneTexte 35"/>
          <p:cNvSpPr txBox="1"/>
          <p:nvPr/>
        </p:nvSpPr>
        <p:spPr>
          <a:xfrm>
            <a:off x="3453363" y="4869452"/>
            <a:ext cx="1217302" cy="584775"/>
          </a:xfrm>
          <a:prstGeom prst="rect">
            <a:avLst/>
          </a:prstGeom>
          <a:solidFill>
            <a:schemeClr val="bg1"/>
          </a:solidFill>
        </p:spPr>
        <p:txBody>
          <a:bodyPr wrap="square" rtlCol="0">
            <a:spAutoFit/>
          </a:bodyPr>
          <a:lstStyle/>
          <a:p>
            <a:r>
              <a:rPr lang="fr-FR" sz="1600" i="1" dirty="0" smtClean="0"/>
              <a:t>Schéma d’infra Sud</a:t>
            </a:r>
            <a:endParaRPr lang="fr-FR" sz="1600" i="1" dirty="0"/>
          </a:p>
        </p:txBody>
      </p:sp>
      <p:cxnSp>
        <p:nvCxnSpPr>
          <p:cNvPr id="37" name="Connecteur droit avec flèche 36"/>
          <p:cNvCxnSpPr/>
          <p:nvPr/>
        </p:nvCxnSpPr>
        <p:spPr bwMode="auto">
          <a:xfrm flipH="1" flipV="1">
            <a:off x="3919324" y="4389532"/>
            <a:ext cx="142690" cy="47992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8" name="ZoneTexte 27"/>
          <p:cNvSpPr txBox="1"/>
          <p:nvPr/>
        </p:nvSpPr>
        <p:spPr>
          <a:xfrm>
            <a:off x="6663861" y="2422584"/>
            <a:ext cx="1451995" cy="461665"/>
          </a:xfrm>
          <a:prstGeom prst="rect">
            <a:avLst/>
          </a:prstGeom>
          <a:noFill/>
        </p:spPr>
        <p:txBody>
          <a:bodyPr wrap="square" rtlCol="0">
            <a:spAutoFit/>
          </a:bodyPr>
          <a:lstStyle/>
          <a:p>
            <a:r>
              <a:rPr lang="fr-FR" sz="1200" dirty="0" err="1" smtClean="0"/>
              <a:t>Racc</a:t>
            </a:r>
            <a:r>
              <a:rPr lang="fr-FR" sz="1200" dirty="0" smtClean="0"/>
              <a:t> ligne vers Rouen</a:t>
            </a:r>
            <a:endParaRPr lang="fr-FR" sz="1200" dirty="0"/>
          </a:p>
        </p:txBody>
      </p:sp>
      <p:cxnSp>
        <p:nvCxnSpPr>
          <p:cNvPr id="29" name="Connecteur droit avec flèche 28"/>
          <p:cNvCxnSpPr/>
          <p:nvPr/>
        </p:nvCxnSpPr>
        <p:spPr bwMode="auto">
          <a:xfrm>
            <a:off x="7281528" y="2884249"/>
            <a:ext cx="108331" cy="753771"/>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3" name="ZoneTexte 32"/>
          <p:cNvSpPr txBox="1"/>
          <p:nvPr/>
        </p:nvSpPr>
        <p:spPr>
          <a:xfrm>
            <a:off x="7244841" y="4952086"/>
            <a:ext cx="1451995" cy="461665"/>
          </a:xfrm>
          <a:prstGeom prst="rect">
            <a:avLst/>
          </a:prstGeom>
          <a:noFill/>
        </p:spPr>
        <p:txBody>
          <a:bodyPr wrap="square" rtlCol="0">
            <a:spAutoFit/>
          </a:bodyPr>
          <a:lstStyle/>
          <a:p>
            <a:r>
              <a:rPr lang="fr-FR" sz="1200" dirty="0" err="1" smtClean="0"/>
              <a:t>Racc</a:t>
            </a:r>
            <a:r>
              <a:rPr lang="fr-FR" sz="1200" dirty="0" smtClean="0"/>
              <a:t> ligne vers Caen</a:t>
            </a:r>
            <a:endParaRPr lang="fr-FR" sz="1200" dirty="0"/>
          </a:p>
        </p:txBody>
      </p:sp>
      <p:cxnSp>
        <p:nvCxnSpPr>
          <p:cNvPr id="35" name="Connecteur droit avec flèche 34"/>
          <p:cNvCxnSpPr/>
          <p:nvPr/>
        </p:nvCxnSpPr>
        <p:spPr bwMode="auto">
          <a:xfrm flipH="1" flipV="1">
            <a:off x="7746379" y="4025343"/>
            <a:ext cx="224460" cy="92674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5" name="Connecteur droit avec flèche 14"/>
          <p:cNvCxnSpPr/>
          <p:nvPr/>
        </p:nvCxnSpPr>
        <p:spPr bwMode="auto">
          <a:xfrm flipH="1">
            <a:off x="1275211" y="6380970"/>
            <a:ext cx="6591989" cy="15862"/>
          </a:xfrm>
          <a:prstGeom prst="straightConnector1">
            <a:avLst/>
          </a:prstGeom>
          <a:solidFill>
            <a:schemeClr val="accent1"/>
          </a:solidFill>
          <a:ln w="34925" cap="flat" cmpd="sng" algn="ctr">
            <a:solidFill>
              <a:schemeClr val="tx1"/>
            </a:solidFill>
            <a:prstDash val="solid"/>
            <a:round/>
            <a:headEnd type="stealth" w="lg" len="lg"/>
            <a:tailEnd type="stealth" w="lg" len="lg"/>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7" name="ZoneTexte 16"/>
          <p:cNvSpPr txBox="1"/>
          <p:nvPr/>
        </p:nvSpPr>
        <p:spPr>
          <a:xfrm>
            <a:off x="2837333" y="6324848"/>
            <a:ext cx="1902633" cy="461665"/>
          </a:xfrm>
          <a:prstGeom prst="rect">
            <a:avLst/>
          </a:prstGeom>
          <a:noFill/>
        </p:spPr>
        <p:txBody>
          <a:bodyPr wrap="square" rtlCol="0">
            <a:spAutoFit/>
          </a:bodyPr>
          <a:lstStyle/>
          <a:p>
            <a:r>
              <a:rPr lang="fr-FR" dirty="0" smtClean="0"/>
              <a:t>Secteur C1</a:t>
            </a:r>
            <a:endParaRPr lang="fr-FR" dirty="0"/>
          </a:p>
        </p:txBody>
      </p:sp>
    </p:spTree>
    <p:extLst>
      <p:ext uri="{BB962C8B-B14F-4D97-AF65-F5344CB8AC3E}">
        <p14:creationId xmlns:p14="http://schemas.microsoft.com/office/powerpoint/2010/main" val="42310709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rotWithShape="1">
          <a:blip r:embed="rId3" cstate="print">
            <a:extLst>
              <a:ext uri="{28A0092B-C50C-407E-A947-70E740481C1C}">
                <a14:useLocalDpi xmlns:a14="http://schemas.microsoft.com/office/drawing/2010/main"/>
              </a:ext>
            </a:extLst>
          </a:blip>
          <a:srcRect l="-1"/>
          <a:stretch/>
        </p:blipFill>
        <p:spPr>
          <a:xfrm>
            <a:off x="395536" y="1112907"/>
            <a:ext cx="7455060" cy="5750369"/>
          </a:xfrm>
          <a:prstGeom prst="rect">
            <a:avLst/>
          </a:prstGeom>
        </p:spPr>
      </p:pic>
      <p:sp>
        <p:nvSpPr>
          <p:cNvPr id="2" name="Titre 1"/>
          <p:cNvSpPr>
            <a:spLocks noGrp="1"/>
          </p:cNvSpPr>
          <p:nvPr>
            <p:ph type="title"/>
          </p:nvPr>
        </p:nvSpPr>
        <p:spPr/>
        <p:txBody>
          <a:bodyPr/>
          <a:lstStyle/>
          <a:p>
            <a:r>
              <a:rPr lang="fr-FR" dirty="0" smtClean="0"/>
              <a:t>Secteur C1</a:t>
            </a:r>
            <a:endParaRPr lang="fr-FR" dirty="0"/>
          </a:p>
        </p:txBody>
      </p:sp>
      <p:sp>
        <p:nvSpPr>
          <p:cNvPr id="4" name="Espace réservé du numéro de diapositive 3"/>
          <p:cNvSpPr>
            <a:spLocks noGrp="1"/>
          </p:cNvSpPr>
          <p:nvPr>
            <p:ph type="sldNum" sz="quarter" idx="10"/>
          </p:nvPr>
        </p:nvSpPr>
        <p:spPr>
          <a:xfrm>
            <a:off x="4282225" y="6406076"/>
            <a:ext cx="503237" cy="457200"/>
          </a:xfrm>
        </p:spPr>
        <p:txBody>
          <a:bodyPr/>
          <a:lstStyle/>
          <a:p>
            <a:fld id="{ECAE6C29-2596-464B-AFE2-CA9F52983E6E}" type="slidenum">
              <a:rPr lang="fr-FR" smtClean="0"/>
              <a:pPr/>
              <a:t>19</a:t>
            </a:fld>
            <a:endParaRPr lang="fr-FR" dirty="0"/>
          </a:p>
        </p:txBody>
      </p:sp>
      <p:sp>
        <p:nvSpPr>
          <p:cNvPr id="5" name="Espace réservé du contenu 4"/>
          <p:cNvSpPr>
            <a:spLocks noGrp="1"/>
          </p:cNvSpPr>
          <p:nvPr>
            <p:ph idx="1"/>
          </p:nvPr>
        </p:nvSpPr>
        <p:spPr>
          <a:xfrm>
            <a:off x="400776" y="887767"/>
            <a:ext cx="7449819" cy="663135"/>
          </a:xfrm>
          <a:solidFill>
            <a:schemeClr val="bg1"/>
          </a:solidFill>
        </p:spPr>
        <p:txBody>
          <a:bodyPr/>
          <a:lstStyle/>
          <a:p>
            <a:pPr marL="312738" lvl="1" indent="0">
              <a:buNone/>
            </a:pPr>
            <a:r>
              <a:rPr lang="fr-FR" sz="2000" b="0" dirty="0" smtClean="0"/>
              <a:t>Les scénarios d’infrastructure Nord  et Sud permettent de proposer trois  zones de passage chacun.</a:t>
            </a:r>
          </a:p>
        </p:txBody>
      </p:sp>
      <p:sp>
        <p:nvSpPr>
          <p:cNvPr id="14" name="ZoneTexte 13"/>
          <p:cNvSpPr txBox="1"/>
          <p:nvPr/>
        </p:nvSpPr>
        <p:spPr>
          <a:xfrm>
            <a:off x="5231834" y="2076625"/>
            <a:ext cx="1148124" cy="646331"/>
          </a:xfrm>
          <a:prstGeom prst="rect">
            <a:avLst/>
          </a:prstGeom>
          <a:solidFill>
            <a:schemeClr val="bg1"/>
          </a:solidFill>
          <a:ln>
            <a:solidFill>
              <a:srgbClr val="0AD922"/>
            </a:solidFill>
          </a:ln>
        </p:spPr>
        <p:txBody>
          <a:bodyPr wrap="square" rtlCol="0">
            <a:spAutoFit/>
          </a:bodyPr>
          <a:lstStyle/>
          <a:p>
            <a:r>
              <a:rPr lang="fr-FR" sz="1800" dirty="0" smtClean="0">
                <a:solidFill>
                  <a:srgbClr val="0AD922"/>
                </a:solidFill>
              </a:rPr>
              <a:t>Forêt de Rosny</a:t>
            </a:r>
            <a:endParaRPr lang="fr-FR" sz="1800" dirty="0">
              <a:solidFill>
                <a:srgbClr val="0AD922"/>
              </a:solidFill>
            </a:endParaRPr>
          </a:p>
        </p:txBody>
      </p:sp>
      <p:sp>
        <p:nvSpPr>
          <p:cNvPr id="16" name="ZoneTexte 15"/>
          <p:cNvSpPr txBox="1"/>
          <p:nvPr/>
        </p:nvSpPr>
        <p:spPr>
          <a:xfrm>
            <a:off x="726759" y="1551172"/>
            <a:ext cx="676907" cy="369332"/>
          </a:xfrm>
          <a:prstGeom prst="rect">
            <a:avLst/>
          </a:prstGeom>
          <a:solidFill>
            <a:schemeClr val="bg1"/>
          </a:solidFill>
        </p:spPr>
        <p:txBody>
          <a:bodyPr wrap="square" rtlCol="0">
            <a:spAutoFit/>
          </a:bodyPr>
          <a:lstStyle/>
          <a:p>
            <a:r>
              <a:rPr lang="fr-FR" sz="1800" dirty="0" smtClean="0">
                <a:solidFill>
                  <a:srgbClr val="4BC7FF"/>
                </a:solidFill>
              </a:rPr>
              <a:t>Eure</a:t>
            </a:r>
            <a:endParaRPr lang="fr-FR" sz="1800" dirty="0">
              <a:solidFill>
                <a:srgbClr val="4BC7FF"/>
              </a:solidFill>
            </a:endParaRPr>
          </a:p>
        </p:txBody>
      </p:sp>
      <p:sp>
        <p:nvSpPr>
          <p:cNvPr id="32" name="ZoneTexte 31"/>
          <p:cNvSpPr txBox="1"/>
          <p:nvPr/>
        </p:nvSpPr>
        <p:spPr>
          <a:xfrm>
            <a:off x="6630859" y="2245569"/>
            <a:ext cx="1451995" cy="461665"/>
          </a:xfrm>
          <a:prstGeom prst="rect">
            <a:avLst/>
          </a:prstGeom>
          <a:noFill/>
        </p:spPr>
        <p:txBody>
          <a:bodyPr wrap="square" rtlCol="0">
            <a:spAutoFit/>
          </a:bodyPr>
          <a:lstStyle/>
          <a:p>
            <a:r>
              <a:rPr lang="fr-FR" sz="1200" dirty="0" err="1" smtClean="0"/>
              <a:t>Racc</a:t>
            </a:r>
            <a:r>
              <a:rPr lang="fr-FR" sz="1200" dirty="0" smtClean="0"/>
              <a:t> ligne vers Rouen</a:t>
            </a:r>
            <a:endParaRPr lang="fr-FR" sz="1200" dirty="0"/>
          </a:p>
        </p:txBody>
      </p:sp>
      <p:cxnSp>
        <p:nvCxnSpPr>
          <p:cNvPr id="33" name="Connecteur droit avec flèche 32"/>
          <p:cNvCxnSpPr>
            <a:stCxn id="32" idx="1"/>
          </p:cNvCxnSpPr>
          <p:nvPr/>
        </p:nvCxnSpPr>
        <p:spPr bwMode="auto">
          <a:xfrm flipH="1">
            <a:off x="5559097" y="2476402"/>
            <a:ext cx="1071762" cy="1044688"/>
          </a:xfrm>
          <a:prstGeom prst="straightConnector1">
            <a:avLst/>
          </a:prstGeom>
          <a:solidFill>
            <a:schemeClr val="accent1"/>
          </a:solidFill>
          <a:ln w="317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5" name="ZoneTexte 34"/>
          <p:cNvSpPr txBox="1"/>
          <p:nvPr/>
        </p:nvSpPr>
        <p:spPr>
          <a:xfrm>
            <a:off x="6584952" y="4686238"/>
            <a:ext cx="1451995" cy="461665"/>
          </a:xfrm>
          <a:prstGeom prst="rect">
            <a:avLst/>
          </a:prstGeom>
          <a:noFill/>
        </p:spPr>
        <p:txBody>
          <a:bodyPr wrap="square" rtlCol="0">
            <a:spAutoFit/>
          </a:bodyPr>
          <a:lstStyle/>
          <a:p>
            <a:r>
              <a:rPr lang="fr-FR" sz="1200" dirty="0" err="1" smtClean="0"/>
              <a:t>Racc</a:t>
            </a:r>
            <a:r>
              <a:rPr lang="fr-FR" sz="1200" dirty="0" smtClean="0"/>
              <a:t> ligne vers Caen</a:t>
            </a:r>
            <a:endParaRPr lang="fr-FR" sz="1200" dirty="0"/>
          </a:p>
        </p:txBody>
      </p:sp>
      <p:cxnSp>
        <p:nvCxnSpPr>
          <p:cNvPr id="38" name="Connecteur droit avec flèche 37"/>
          <p:cNvCxnSpPr/>
          <p:nvPr/>
        </p:nvCxnSpPr>
        <p:spPr bwMode="auto">
          <a:xfrm flipH="1" flipV="1">
            <a:off x="5724128" y="3897052"/>
            <a:ext cx="910126" cy="789187"/>
          </a:xfrm>
          <a:prstGeom prst="straightConnector1">
            <a:avLst/>
          </a:prstGeom>
          <a:solidFill>
            <a:schemeClr val="accent1"/>
          </a:solidFill>
          <a:ln w="317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Connecteur droit avec flèche 28"/>
          <p:cNvCxnSpPr/>
          <p:nvPr/>
        </p:nvCxnSpPr>
        <p:spPr bwMode="auto">
          <a:xfrm flipH="1">
            <a:off x="4680012" y="2722956"/>
            <a:ext cx="1125884" cy="709856"/>
          </a:xfrm>
          <a:prstGeom prst="straightConnector1">
            <a:avLst/>
          </a:prstGeom>
          <a:solidFill>
            <a:schemeClr val="accent1"/>
          </a:solidFill>
          <a:ln w="9525" cap="flat" cmpd="sng" algn="ctr">
            <a:solidFill>
              <a:srgbClr val="0AD922"/>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Rectangle 14"/>
          <p:cNvSpPr/>
          <p:nvPr/>
        </p:nvSpPr>
        <p:spPr>
          <a:xfrm>
            <a:off x="-4885573" y="-3629027"/>
            <a:ext cx="9402702" cy="1077218"/>
          </a:xfrm>
          <a:prstGeom prst="rect">
            <a:avLst/>
          </a:prstGeom>
          <a:noFill/>
        </p:spPr>
        <p:txBody>
          <a:bodyPr wrap="none" lIns="91440" tIns="45720" rIns="91440" bIns="45720">
            <a:spAutoFit/>
          </a:bodyPr>
          <a:lstStyle/>
          <a:p>
            <a:pPr algn="ctr"/>
            <a:r>
              <a:rPr lang="fr-FR" sz="3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Améliorer la visibilité des </a:t>
            </a:r>
            <a:r>
              <a:rPr lang="fr-FR" sz="3200" b="1" cap="all" spc="0"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differentes</a:t>
            </a:r>
            <a:endParaRPr lang="fr-FR" sz="3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fr-FR"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ZP dans les zones de superposition</a:t>
            </a:r>
            <a:endParaRPr lang="fr-FR" sz="3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593962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4" name="Connecteur droit 233"/>
          <p:cNvCxnSpPr/>
          <p:nvPr/>
        </p:nvCxnSpPr>
        <p:spPr bwMode="auto">
          <a:xfrm rot="10800000" flipV="1">
            <a:off x="3311861" y="2513698"/>
            <a:ext cx="503237" cy="618908"/>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35" name="Connecteur droit 234"/>
          <p:cNvCxnSpPr/>
          <p:nvPr/>
        </p:nvCxnSpPr>
        <p:spPr bwMode="auto">
          <a:xfrm>
            <a:off x="3023809" y="2520737"/>
            <a:ext cx="372970" cy="451193"/>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4" name="Connecteur droit 143"/>
          <p:cNvCxnSpPr/>
          <p:nvPr/>
        </p:nvCxnSpPr>
        <p:spPr bwMode="auto">
          <a:xfrm flipH="1">
            <a:off x="680652" y="2356832"/>
            <a:ext cx="3490474" cy="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9" name="Connecteur droit 148"/>
          <p:cNvCxnSpPr/>
          <p:nvPr/>
        </p:nvCxnSpPr>
        <p:spPr bwMode="auto">
          <a:xfrm flipH="1">
            <a:off x="3031760" y="2518797"/>
            <a:ext cx="4811774" cy="194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50" name="Connecteur droit 149"/>
          <p:cNvCxnSpPr/>
          <p:nvPr/>
        </p:nvCxnSpPr>
        <p:spPr bwMode="auto">
          <a:xfrm flipH="1" flipV="1">
            <a:off x="579925" y="2518797"/>
            <a:ext cx="2495461" cy="1943"/>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 name="Espace réservé du numéro de diapositive 3"/>
          <p:cNvSpPr>
            <a:spLocks noGrp="1"/>
          </p:cNvSpPr>
          <p:nvPr>
            <p:ph type="sldNum" sz="quarter" idx="10"/>
          </p:nvPr>
        </p:nvSpPr>
        <p:spPr/>
        <p:txBody>
          <a:bodyPr/>
          <a:lstStyle/>
          <a:p>
            <a:fld id="{ECAE6C29-2596-464B-AFE2-CA9F52983E6E}" type="slidenum">
              <a:rPr lang="fr-FR" smtClean="0"/>
              <a:pPr/>
              <a:t>20</a:t>
            </a:fld>
            <a:endParaRPr lang="fr-FR"/>
          </a:p>
        </p:txBody>
      </p:sp>
      <p:cxnSp>
        <p:nvCxnSpPr>
          <p:cNvPr id="28" name="Connecteur droit 27"/>
          <p:cNvCxnSpPr/>
          <p:nvPr/>
        </p:nvCxnSpPr>
        <p:spPr bwMode="auto">
          <a:xfrm flipV="1">
            <a:off x="359532" y="2168860"/>
            <a:ext cx="326504" cy="484924"/>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Connecteur droit 36"/>
          <p:cNvCxnSpPr/>
          <p:nvPr/>
        </p:nvCxnSpPr>
        <p:spPr bwMode="auto">
          <a:xfrm flipH="1" flipV="1">
            <a:off x="885373" y="2653786"/>
            <a:ext cx="1166347" cy="9512"/>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2" name="ZoneTexte 41"/>
          <p:cNvSpPr txBox="1"/>
          <p:nvPr/>
        </p:nvSpPr>
        <p:spPr>
          <a:xfrm>
            <a:off x="75883" y="1340768"/>
            <a:ext cx="1209539" cy="600164"/>
          </a:xfrm>
          <a:prstGeom prst="rect">
            <a:avLst/>
          </a:prstGeom>
          <a:noFill/>
        </p:spPr>
        <p:txBody>
          <a:bodyPr wrap="square" rtlCol="0">
            <a:spAutoFit/>
          </a:bodyPr>
          <a:lstStyle/>
          <a:p>
            <a:pPr algn="ctr"/>
            <a:r>
              <a:rPr lang="fr-FR" sz="1100" dirty="0" smtClean="0"/>
              <a:t>Vers Rouen, Le Havre ligne existante</a:t>
            </a:r>
            <a:endParaRPr lang="fr-FR" sz="1100" dirty="0"/>
          </a:p>
        </p:txBody>
      </p:sp>
      <p:cxnSp>
        <p:nvCxnSpPr>
          <p:cNvPr id="63" name="Connecteur droit 62"/>
          <p:cNvCxnSpPr/>
          <p:nvPr/>
        </p:nvCxnSpPr>
        <p:spPr bwMode="auto">
          <a:xfrm flipH="1" flipV="1">
            <a:off x="2051721" y="2658543"/>
            <a:ext cx="715249" cy="601419"/>
          </a:xfrm>
          <a:prstGeom prst="line">
            <a:avLst/>
          </a:prstGeom>
          <a:solidFill>
            <a:schemeClr val="accent1"/>
          </a:solidFill>
          <a:ln w="50800" cap="flat" cmpd="sng" algn="ctr">
            <a:solidFill>
              <a:srgbClr val="C00000"/>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6" name="Connecteur droit 65"/>
          <p:cNvCxnSpPr/>
          <p:nvPr/>
        </p:nvCxnSpPr>
        <p:spPr bwMode="auto">
          <a:xfrm flipH="1">
            <a:off x="686037" y="2169833"/>
            <a:ext cx="2643364" cy="0"/>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7" name="Connecteur droit 66"/>
          <p:cNvCxnSpPr/>
          <p:nvPr/>
        </p:nvCxnSpPr>
        <p:spPr bwMode="auto">
          <a:xfrm flipV="1">
            <a:off x="179826" y="2633752"/>
            <a:ext cx="693219" cy="874342"/>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40" name="Rectangle 139"/>
          <p:cNvSpPr/>
          <p:nvPr/>
        </p:nvSpPr>
        <p:spPr bwMode="auto">
          <a:xfrm rot="10800000">
            <a:off x="5567331" y="2545772"/>
            <a:ext cx="1080120" cy="108012"/>
          </a:xfrm>
          <a:prstGeom prst="rect">
            <a:avLst/>
          </a:prstGeom>
          <a:solidFill>
            <a:schemeClr val="bg1">
              <a:lumMod val="6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141" name="Rectangle 140"/>
          <p:cNvSpPr/>
          <p:nvPr/>
        </p:nvSpPr>
        <p:spPr bwMode="auto">
          <a:xfrm rot="10800000">
            <a:off x="5567331" y="2204864"/>
            <a:ext cx="1080120" cy="108012"/>
          </a:xfrm>
          <a:prstGeom prst="rect">
            <a:avLst/>
          </a:prstGeom>
          <a:solidFill>
            <a:schemeClr val="bg1">
              <a:lumMod val="6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142" name="Connecteur droit 141"/>
          <p:cNvCxnSpPr/>
          <p:nvPr/>
        </p:nvCxnSpPr>
        <p:spPr bwMode="auto">
          <a:xfrm flipH="1">
            <a:off x="3329401" y="2166230"/>
            <a:ext cx="1323410" cy="7205"/>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3" name="Connecteur droit 142"/>
          <p:cNvCxnSpPr/>
          <p:nvPr/>
        </p:nvCxnSpPr>
        <p:spPr bwMode="auto">
          <a:xfrm flipH="1" flipV="1">
            <a:off x="4652811" y="2148766"/>
            <a:ext cx="170014" cy="20539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5" name="Connecteur droit 144"/>
          <p:cNvCxnSpPr/>
          <p:nvPr/>
        </p:nvCxnSpPr>
        <p:spPr bwMode="auto">
          <a:xfrm rot="10800000">
            <a:off x="5476322" y="2338777"/>
            <a:ext cx="1250357" cy="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6" name="Connecteur droit 145"/>
          <p:cNvCxnSpPr/>
          <p:nvPr/>
        </p:nvCxnSpPr>
        <p:spPr bwMode="auto">
          <a:xfrm flipH="1">
            <a:off x="4143860" y="2346952"/>
            <a:ext cx="1323410" cy="7205"/>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7" name="Connecteur droit 146"/>
          <p:cNvCxnSpPr/>
          <p:nvPr/>
        </p:nvCxnSpPr>
        <p:spPr bwMode="auto">
          <a:xfrm rot="10800000">
            <a:off x="6715259" y="2338777"/>
            <a:ext cx="144016" cy="170727"/>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8" name="Connecteur droit 147"/>
          <p:cNvCxnSpPr/>
          <p:nvPr/>
        </p:nvCxnSpPr>
        <p:spPr bwMode="auto">
          <a:xfrm rot="10800000" flipV="1">
            <a:off x="5335342" y="2338777"/>
            <a:ext cx="155784" cy="170727"/>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1" name="ZoneTexte 150"/>
          <p:cNvSpPr txBox="1"/>
          <p:nvPr/>
        </p:nvSpPr>
        <p:spPr>
          <a:xfrm>
            <a:off x="5567331" y="1880828"/>
            <a:ext cx="1038413" cy="276999"/>
          </a:xfrm>
          <a:prstGeom prst="rect">
            <a:avLst/>
          </a:prstGeom>
          <a:noFill/>
        </p:spPr>
        <p:txBody>
          <a:bodyPr wrap="square" rtlCol="0">
            <a:spAutoFit/>
          </a:bodyPr>
          <a:lstStyle/>
          <a:p>
            <a:pPr algn="ctr"/>
            <a:r>
              <a:rPr lang="fr-FR" sz="1200" i="1" dirty="0" smtClean="0"/>
              <a:t>Sens pair</a:t>
            </a:r>
            <a:endParaRPr lang="fr-FR" sz="1200" i="1" dirty="0"/>
          </a:p>
        </p:txBody>
      </p:sp>
      <p:sp>
        <p:nvSpPr>
          <p:cNvPr id="152" name="Flèche droite 151"/>
          <p:cNvSpPr/>
          <p:nvPr/>
        </p:nvSpPr>
        <p:spPr bwMode="auto">
          <a:xfrm>
            <a:off x="5775404" y="1700808"/>
            <a:ext cx="648072" cy="166735"/>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167" name="Connecteur droit 166"/>
          <p:cNvCxnSpPr/>
          <p:nvPr/>
        </p:nvCxnSpPr>
        <p:spPr bwMode="auto">
          <a:xfrm rot="10800000">
            <a:off x="7843534" y="2520737"/>
            <a:ext cx="540060" cy="0"/>
          </a:xfrm>
          <a:prstGeom prst="line">
            <a:avLst/>
          </a:prstGeom>
          <a:solidFill>
            <a:schemeClr val="accent1"/>
          </a:solidFill>
          <a:ln w="50800" cap="flat" cmpd="sng" algn="ctr">
            <a:solidFill>
              <a:schemeClr val="accent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68" name="ZoneTexte 167"/>
          <p:cNvSpPr txBox="1"/>
          <p:nvPr/>
        </p:nvSpPr>
        <p:spPr>
          <a:xfrm>
            <a:off x="7555502" y="1848366"/>
            <a:ext cx="686544" cy="600164"/>
          </a:xfrm>
          <a:prstGeom prst="rect">
            <a:avLst/>
          </a:prstGeom>
          <a:noFill/>
        </p:spPr>
        <p:txBody>
          <a:bodyPr wrap="square" rtlCol="0">
            <a:spAutoFit/>
          </a:bodyPr>
          <a:lstStyle/>
          <a:p>
            <a:r>
              <a:rPr lang="fr-FR" sz="1100" dirty="0" smtClean="0">
                <a:solidFill>
                  <a:srgbClr val="C00000"/>
                </a:solidFill>
              </a:rPr>
              <a:t>4</a:t>
            </a:r>
            <a:r>
              <a:rPr lang="fr-FR" sz="1100" baseline="30000" dirty="0" smtClean="0">
                <a:solidFill>
                  <a:srgbClr val="C00000"/>
                </a:solidFill>
              </a:rPr>
              <a:t>e</a:t>
            </a:r>
            <a:r>
              <a:rPr lang="fr-FR" sz="1100" dirty="0" smtClean="0">
                <a:solidFill>
                  <a:srgbClr val="C00000"/>
                </a:solidFill>
              </a:rPr>
              <a:t> voie Mantes Epône</a:t>
            </a:r>
            <a:endParaRPr lang="fr-FR" sz="1100" dirty="0">
              <a:solidFill>
                <a:srgbClr val="C00000"/>
              </a:solidFill>
            </a:endParaRPr>
          </a:p>
        </p:txBody>
      </p:sp>
      <p:sp>
        <p:nvSpPr>
          <p:cNvPr id="169" name="ZoneTexte 168"/>
          <p:cNvSpPr txBox="1"/>
          <p:nvPr/>
        </p:nvSpPr>
        <p:spPr>
          <a:xfrm>
            <a:off x="8059558" y="1873627"/>
            <a:ext cx="789620" cy="430887"/>
          </a:xfrm>
          <a:prstGeom prst="rect">
            <a:avLst/>
          </a:prstGeom>
          <a:noFill/>
        </p:spPr>
        <p:txBody>
          <a:bodyPr wrap="square" rtlCol="0">
            <a:spAutoFit/>
          </a:bodyPr>
          <a:lstStyle/>
          <a:p>
            <a:pPr algn="ctr"/>
            <a:r>
              <a:rPr lang="fr-FR" sz="1100" dirty="0">
                <a:solidFill>
                  <a:srgbClr val="C00000"/>
                </a:solidFill>
              </a:rPr>
              <a:t>L</a:t>
            </a:r>
            <a:r>
              <a:rPr lang="fr-FR" sz="1100" dirty="0" smtClean="0">
                <a:solidFill>
                  <a:srgbClr val="C00000"/>
                </a:solidFill>
              </a:rPr>
              <a:t>igne nouvelle</a:t>
            </a:r>
            <a:endParaRPr lang="fr-FR" sz="1100" dirty="0">
              <a:solidFill>
                <a:srgbClr val="C00000"/>
              </a:solidFill>
            </a:endParaRPr>
          </a:p>
        </p:txBody>
      </p:sp>
      <p:cxnSp>
        <p:nvCxnSpPr>
          <p:cNvPr id="178" name="Connecteur droit 177"/>
          <p:cNvCxnSpPr/>
          <p:nvPr/>
        </p:nvCxnSpPr>
        <p:spPr bwMode="auto">
          <a:xfrm rot="10800000">
            <a:off x="5179238" y="3012508"/>
            <a:ext cx="3204356" cy="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9" name="Connecteur droit 178"/>
          <p:cNvCxnSpPr/>
          <p:nvPr/>
        </p:nvCxnSpPr>
        <p:spPr bwMode="auto">
          <a:xfrm rot="10800000" flipV="1">
            <a:off x="5179238" y="2850778"/>
            <a:ext cx="3204356" cy="5366"/>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0" name="Connecteur droit 179"/>
          <p:cNvCxnSpPr/>
          <p:nvPr/>
        </p:nvCxnSpPr>
        <p:spPr bwMode="auto">
          <a:xfrm rot="10800000">
            <a:off x="5791306" y="2856145"/>
            <a:ext cx="180020" cy="144016"/>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1" name="Connecteur droit 180"/>
          <p:cNvCxnSpPr/>
          <p:nvPr/>
        </p:nvCxnSpPr>
        <p:spPr bwMode="auto">
          <a:xfrm rot="10800000" flipV="1">
            <a:off x="5811408" y="2856145"/>
            <a:ext cx="180020" cy="144016"/>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82" name="Triangle isocèle 181"/>
          <p:cNvSpPr/>
          <p:nvPr/>
        </p:nvSpPr>
        <p:spPr bwMode="auto">
          <a:xfrm rot="16200000">
            <a:off x="7195462" y="2971931"/>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183" name="Triangle isocèle 182"/>
          <p:cNvSpPr/>
          <p:nvPr/>
        </p:nvSpPr>
        <p:spPr bwMode="auto">
          <a:xfrm rot="5400000" flipH="1">
            <a:off x="7231466" y="2808570"/>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184" name="Connecteur droit 183"/>
          <p:cNvCxnSpPr/>
          <p:nvPr/>
        </p:nvCxnSpPr>
        <p:spPr bwMode="auto">
          <a:xfrm rot="10800000">
            <a:off x="5179238" y="2970095"/>
            <a:ext cx="0" cy="7804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5" name="Connecteur droit 184"/>
          <p:cNvCxnSpPr/>
          <p:nvPr/>
        </p:nvCxnSpPr>
        <p:spPr bwMode="auto">
          <a:xfrm rot="10800000">
            <a:off x="5179238" y="2811757"/>
            <a:ext cx="0" cy="7804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6" name="Connecteur droit 185"/>
          <p:cNvCxnSpPr/>
          <p:nvPr/>
        </p:nvCxnSpPr>
        <p:spPr bwMode="auto">
          <a:xfrm rot="10800000">
            <a:off x="3127010" y="3295967"/>
            <a:ext cx="5220580" cy="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7" name="Connecteur droit 186"/>
          <p:cNvCxnSpPr/>
          <p:nvPr/>
        </p:nvCxnSpPr>
        <p:spPr bwMode="auto">
          <a:xfrm rot="10800000" flipV="1">
            <a:off x="3742660" y="3420638"/>
            <a:ext cx="446807" cy="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8" name="Connecteur droit 187"/>
          <p:cNvCxnSpPr/>
          <p:nvPr/>
        </p:nvCxnSpPr>
        <p:spPr bwMode="auto">
          <a:xfrm rot="10800000" flipV="1">
            <a:off x="4189467" y="3291281"/>
            <a:ext cx="161679" cy="134396"/>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9" name="Connecteur droit 188"/>
          <p:cNvCxnSpPr/>
          <p:nvPr/>
        </p:nvCxnSpPr>
        <p:spPr bwMode="auto">
          <a:xfrm rot="10800000" flipH="1" flipV="1">
            <a:off x="3677839" y="3335144"/>
            <a:ext cx="73799" cy="9817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0" name="Connecteur droit 189"/>
          <p:cNvCxnSpPr/>
          <p:nvPr/>
        </p:nvCxnSpPr>
        <p:spPr bwMode="auto">
          <a:xfrm rot="10800000" flipV="1">
            <a:off x="2010886" y="3313969"/>
            <a:ext cx="1116124" cy="1149044"/>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2" name="Connecteur droit 191"/>
          <p:cNvCxnSpPr/>
          <p:nvPr/>
        </p:nvCxnSpPr>
        <p:spPr bwMode="auto">
          <a:xfrm rot="10800000" flipV="1">
            <a:off x="1807624" y="3132606"/>
            <a:ext cx="1224136" cy="1258399"/>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94" name="Triangle isocèle 193"/>
          <p:cNvSpPr/>
          <p:nvPr/>
        </p:nvSpPr>
        <p:spPr bwMode="auto">
          <a:xfrm rot="2700000">
            <a:off x="2636587" y="3407005"/>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195" name="Connecteur droit 194"/>
          <p:cNvCxnSpPr/>
          <p:nvPr/>
        </p:nvCxnSpPr>
        <p:spPr bwMode="auto">
          <a:xfrm rot="10800000" flipV="1">
            <a:off x="3018998" y="3132606"/>
            <a:ext cx="900100" cy="2"/>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99" name="Triangle isocèle 198"/>
          <p:cNvSpPr/>
          <p:nvPr/>
        </p:nvSpPr>
        <p:spPr bwMode="auto">
          <a:xfrm rot="16200000">
            <a:off x="3883094" y="3384634"/>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00" name="Triangle isocèle 199"/>
          <p:cNvSpPr/>
          <p:nvPr/>
        </p:nvSpPr>
        <p:spPr bwMode="auto">
          <a:xfrm rot="5400000" flipH="1">
            <a:off x="3669888" y="2304925"/>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01" name="Triangle isocèle 200"/>
          <p:cNvSpPr/>
          <p:nvPr/>
        </p:nvSpPr>
        <p:spPr bwMode="auto">
          <a:xfrm rot="5400000" flipH="1">
            <a:off x="4886419" y="2457067"/>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04" name="Triangle isocèle 203"/>
          <p:cNvSpPr/>
          <p:nvPr/>
        </p:nvSpPr>
        <p:spPr bwMode="auto">
          <a:xfrm rot="2700000">
            <a:off x="525919" y="2290505"/>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05" name="Triangle isocèle 204"/>
          <p:cNvSpPr/>
          <p:nvPr/>
        </p:nvSpPr>
        <p:spPr bwMode="auto">
          <a:xfrm rot="16200000">
            <a:off x="7187511" y="3259963"/>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06" name="Triangle isocèle 205"/>
          <p:cNvSpPr/>
          <p:nvPr/>
        </p:nvSpPr>
        <p:spPr bwMode="auto">
          <a:xfrm rot="16200000">
            <a:off x="4864553" y="3250143"/>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207" name="Connecteur droit 206"/>
          <p:cNvCxnSpPr/>
          <p:nvPr/>
        </p:nvCxnSpPr>
        <p:spPr bwMode="auto">
          <a:xfrm rot="10800000" flipV="1">
            <a:off x="8328949" y="3292470"/>
            <a:ext cx="190710" cy="183517"/>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08" name="Connecteur droit 207"/>
          <p:cNvCxnSpPr/>
          <p:nvPr/>
        </p:nvCxnSpPr>
        <p:spPr bwMode="auto">
          <a:xfrm rot="10800000" flipH="1" flipV="1">
            <a:off x="8117781" y="3328653"/>
            <a:ext cx="102177" cy="147333"/>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09" name="Connecteur droit 208"/>
          <p:cNvCxnSpPr/>
          <p:nvPr/>
        </p:nvCxnSpPr>
        <p:spPr bwMode="auto">
          <a:xfrm rot="10800000" flipH="1">
            <a:off x="8219961" y="3463375"/>
            <a:ext cx="119678" cy="0"/>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10" name="ZoneTexte 209"/>
          <p:cNvSpPr txBox="1"/>
          <p:nvPr/>
        </p:nvSpPr>
        <p:spPr>
          <a:xfrm>
            <a:off x="8159619" y="3477148"/>
            <a:ext cx="576064" cy="430887"/>
          </a:xfrm>
          <a:prstGeom prst="rect">
            <a:avLst/>
          </a:prstGeom>
          <a:noFill/>
        </p:spPr>
        <p:txBody>
          <a:bodyPr wrap="square" rtlCol="0">
            <a:spAutoFit/>
          </a:bodyPr>
          <a:lstStyle/>
          <a:p>
            <a:pPr algn="ctr"/>
            <a:r>
              <a:rPr lang="fr-FR" sz="1100" dirty="0" smtClean="0"/>
              <a:t>Vers Paris</a:t>
            </a:r>
            <a:endParaRPr lang="fr-FR" sz="1100" dirty="0"/>
          </a:p>
        </p:txBody>
      </p:sp>
      <p:cxnSp>
        <p:nvCxnSpPr>
          <p:cNvPr id="211" name="Connecteur droit 210"/>
          <p:cNvCxnSpPr/>
          <p:nvPr/>
        </p:nvCxnSpPr>
        <p:spPr bwMode="auto">
          <a:xfrm rot="10800000" flipV="1">
            <a:off x="8364953" y="2426376"/>
            <a:ext cx="82698" cy="94162"/>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12" name="Triangle isocèle 211"/>
          <p:cNvSpPr/>
          <p:nvPr/>
        </p:nvSpPr>
        <p:spPr bwMode="auto">
          <a:xfrm rot="5400000" flipH="1">
            <a:off x="7223515" y="2455497"/>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13" name="Rectangle 212"/>
          <p:cNvSpPr/>
          <p:nvPr/>
        </p:nvSpPr>
        <p:spPr bwMode="auto">
          <a:xfrm rot="10800000">
            <a:off x="5551429" y="3342548"/>
            <a:ext cx="1080120" cy="108012"/>
          </a:xfrm>
          <a:prstGeom prst="rect">
            <a:avLst/>
          </a:prstGeom>
          <a:solidFill>
            <a:schemeClr val="bg1">
              <a:lumMod val="6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214" name="Connecteur droit 213"/>
          <p:cNvCxnSpPr/>
          <p:nvPr/>
        </p:nvCxnSpPr>
        <p:spPr bwMode="auto">
          <a:xfrm rot="10800000" flipV="1">
            <a:off x="6707308" y="3295967"/>
            <a:ext cx="144016" cy="180019"/>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15" name="Connecteur droit 214"/>
          <p:cNvCxnSpPr/>
          <p:nvPr/>
        </p:nvCxnSpPr>
        <p:spPr bwMode="auto">
          <a:xfrm flipH="1">
            <a:off x="5263204" y="3488749"/>
            <a:ext cx="1455525" cy="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17" name="ZoneTexte 216"/>
          <p:cNvSpPr txBox="1"/>
          <p:nvPr/>
        </p:nvSpPr>
        <p:spPr>
          <a:xfrm>
            <a:off x="5593136" y="3564654"/>
            <a:ext cx="1038413" cy="276999"/>
          </a:xfrm>
          <a:prstGeom prst="rect">
            <a:avLst/>
          </a:prstGeom>
          <a:noFill/>
        </p:spPr>
        <p:txBody>
          <a:bodyPr wrap="square" rtlCol="0">
            <a:spAutoFit/>
          </a:bodyPr>
          <a:lstStyle/>
          <a:p>
            <a:pPr algn="ctr"/>
            <a:r>
              <a:rPr lang="fr-FR" sz="1200" i="1" dirty="0" smtClean="0"/>
              <a:t>Sens impair</a:t>
            </a:r>
            <a:endParaRPr lang="fr-FR" sz="1200" i="1" dirty="0"/>
          </a:p>
        </p:txBody>
      </p:sp>
      <p:sp>
        <p:nvSpPr>
          <p:cNvPr id="218" name="Flèche droite 217"/>
          <p:cNvSpPr/>
          <p:nvPr/>
        </p:nvSpPr>
        <p:spPr bwMode="auto">
          <a:xfrm rot="10800000">
            <a:off x="5783355" y="3874333"/>
            <a:ext cx="648072" cy="166735"/>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19" name="Triangle isocèle 218"/>
          <p:cNvSpPr/>
          <p:nvPr/>
        </p:nvSpPr>
        <p:spPr bwMode="auto">
          <a:xfrm rot="13500000" flipH="1">
            <a:off x="2772652" y="3570809"/>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24" name="Triangle isocèle 223"/>
          <p:cNvSpPr/>
          <p:nvPr/>
        </p:nvSpPr>
        <p:spPr bwMode="auto">
          <a:xfrm rot="16200000">
            <a:off x="1444873" y="2456892"/>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25" name="Triangle isocèle 224"/>
          <p:cNvSpPr/>
          <p:nvPr/>
        </p:nvSpPr>
        <p:spPr bwMode="auto">
          <a:xfrm rot="5400000" flipH="1">
            <a:off x="1480877" y="2292774"/>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227" name="Connecteur droit 226"/>
          <p:cNvCxnSpPr/>
          <p:nvPr/>
        </p:nvCxnSpPr>
        <p:spPr bwMode="auto">
          <a:xfrm flipH="1" flipV="1">
            <a:off x="3011047" y="3132608"/>
            <a:ext cx="2101013" cy="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28" name="Connecteur droit 227"/>
          <p:cNvCxnSpPr/>
          <p:nvPr/>
        </p:nvCxnSpPr>
        <p:spPr bwMode="auto">
          <a:xfrm rot="10800000">
            <a:off x="5095272" y="3306543"/>
            <a:ext cx="167932" cy="18002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29" name="Connecteur droit 228"/>
          <p:cNvCxnSpPr/>
          <p:nvPr/>
        </p:nvCxnSpPr>
        <p:spPr bwMode="auto">
          <a:xfrm rot="10800000">
            <a:off x="5099526" y="3124129"/>
            <a:ext cx="167932" cy="18002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1" name="Triangle isocèle 230"/>
          <p:cNvSpPr/>
          <p:nvPr/>
        </p:nvSpPr>
        <p:spPr bwMode="auto">
          <a:xfrm rot="16200000">
            <a:off x="4870653" y="3076911"/>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32" name="Triangle isocèle 231"/>
          <p:cNvSpPr/>
          <p:nvPr/>
        </p:nvSpPr>
        <p:spPr bwMode="auto">
          <a:xfrm rot="18900000" flipH="1">
            <a:off x="3210317" y="2759382"/>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33" name="Triangle isocèle 232"/>
          <p:cNvSpPr/>
          <p:nvPr/>
        </p:nvSpPr>
        <p:spPr bwMode="auto">
          <a:xfrm rot="2700000">
            <a:off x="3541517" y="2731291"/>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236" name="Connecteur droit 235"/>
          <p:cNvCxnSpPr/>
          <p:nvPr/>
        </p:nvCxnSpPr>
        <p:spPr bwMode="auto">
          <a:xfrm rot="10800000" flipH="1" flipV="1">
            <a:off x="3457383" y="3014664"/>
            <a:ext cx="73799" cy="9817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37" name="Connecteur droit 236"/>
          <p:cNvCxnSpPr/>
          <p:nvPr/>
        </p:nvCxnSpPr>
        <p:spPr bwMode="auto">
          <a:xfrm rot="10800000" flipV="1">
            <a:off x="4641830" y="3119975"/>
            <a:ext cx="155784" cy="170727"/>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8" name="Triangle isocèle 237"/>
          <p:cNvSpPr/>
          <p:nvPr/>
        </p:nvSpPr>
        <p:spPr bwMode="auto">
          <a:xfrm rot="16200000">
            <a:off x="1451803" y="2609292"/>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39" name="Triangle isocèle 238"/>
          <p:cNvSpPr/>
          <p:nvPr/>
        </p:nvSpPr>
        <p:spPr bwMode="auto">
          <a:xfrm rot="5400000" flipH="1">
            <a:off x="1475656" y="2104803"/>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244" name="Connecteur droit 243"/>
          <p:cNvCxnSpPr/>
          <p:nvPr/>
        </p:nvCxnSpPr>
        <p:spPr bwMode="auto">
          <a:xfrm flipH="1">
            <a:off x="3387954" y="3317665"/>
            <a:ext cx="138858" cy="174981"/>
          </a:xfrm>
          <a:prstGeom prst="line">
            <a:avLst/>
          </a:prstGeom>
          <a:solidFill>
            <a:schemeClr val="accent1"/>
          </a:solidFill>
          <a:ln w="50800" cap="flat" cmpd="sng" algn="ctr">
            <a:solidFill>
              <a:srgbClr val="C00000"/>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5" name="Connecteur droit 244"/>
          <p:cNvCxnSpPr/>
          <p:nvPr/>
        </p:nvCxnSpPr>
        <p:spPr bwMode="auto">
          <a:xfrm flipH="1">
            <a:off x="3119060" y="3508094"/>
            <a:ext cx="277719" cy="0"/>
          </a:xfrm>
          <a:prstGeom prst="line">
            <a:avLst/>
          </a:prstGeom>
          <a:solidFill>
            <a:schemeClr val="accent1"/>
          </a:solidFill>
          <a:ln w="50800" cap="flat" cmpd="sng" algn="ctr">
            <a:solidFill>
              <a:srgbClr val="C00000"/>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6" name="Connecteur droit 245"/>
          <p:cNvCxnSpPr/>
          <p:nvPr/>
        </p:nvCxnSpPr>
        <p:spPr bwMode="auto">
          <a:xfrm flipH="1">
            <a:off x="3329401" y="3128226"/>
            <a:ext cx="138858" cy="174981"/>
          </a:xfrm>
          <a:prstGeom prst="line">
            <a:avLst/>
          </a:prstGeom>
          <a:solidFill>
            <a:schemeClr val="accent1"/>
          </a:solidFill>
          <a:ln w="50800" cap="flat" cmpd="sng" algn="ctr">
            <a:solidFill>
              <a:srgbClr val="C00000"/>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8" name="Connecteur droit 247"/>
          <p:cNvCxnSpPr/>
          <p:nvPr/>
        </p:nvCxnSpPr>
        <p:spPr bwMode="auto">
          <a:xfrm>
            <a:off x="3031760" y="3433315"/>
            <a:ext cx="134548" cy="101553"/>
          </a:xfrm>
          <a:prstGeom prst="line">
            <a:avLst/>
          </a:prstGeom>
          <a:solidFill>
            <a:schemeClr val="accent1"/>
          </a:solidFill>
          <a:ln w="50800" cap="flat" cmpd="sng" algn="ctr">
            <a:solidFill>
              <a:srgbClr val="C00000"/>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51" name="Triangle isocèle 250"/>
          <p:cNvSpPr/>
          <p:nvPr/>
        </p:nvSpPr>
        <p:spPr bwMode="auto">
          <a:xfrm rot="5400000" flipH="1">
            <a:off x="3679170" y="2109003"/>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253" name="Connecteur droit 252"/>
          <p:cNvCxnSpPr/>
          <p:nvPr/>
        </p:nvCxnSpPr>
        <p:spPr bwMode="auto">
          <a:xfrm flipH="1">
            <a:off x="2010885" y="2506727"/>
            <a:ext cx="138858" cy="174981"/>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55" name="ZoneTexte 254"/>
          <p:cNvSpPr txBox="1"/>
          <p:nvPr/>
        </p:nvSpPr>
        <p:spPr>
          <a:xfrm>
            <a:off x="71500" y="3609020"/>
            <a:ext cx="1008112" cy="430887"/>
          </a:xfrm>
          <a:prstGeom prst="rect">
            <a:avLst/>
          </a:prstGeom>
          <a:noFill/>
        </p:spPr>
        <p:txBody>
          <a:bodyPr wrap="square" rtlCol="0">
            <a:spAutoFit/>
          </a:bodyPr>
          <a:lstStyle/>
          <a:p>
            <a:pPr algn="ctr"/>
            <a:r>
              <a:rPr lang="fr-FR" sz="1100" dirty="0">
                <a:solidFill>
                  <a:srgbClr val="C00000"/>
                </a:solidFill>
              </a:rPr>
              <a:t>L</a:t>
            </a:r>
            <a:r>
              <a:rPr lang="fr-FR" sz="1100" dirty="0" smtClean="0">
                <a:solidFill>
                  <a:srgbClr val="C00000"/>
                </a:solidFill>
              </a:rPr>
              <a:t>igne nouvelle</a:t>
            </a:r>
            <a:endParaRPr lang="fr-FR" sz="1100" dirty="0">
              <a:solidFill>
                <a:srgbClr val="C00000"/>
              </a:solidFill>
            </a:endParaRPr>
          </a:p>
        </p:txBody>
      </p:sp>
      <p:cxnSp>
        <p:nvCxnSpPr>
          <p:cNvPr id="256" name="Connecteur droit 255"/>
          <p:cNvCxnSpPr/>
          <p:nvPr/>
        </p:nvCxnSpPr>
        <p:spPr bwMode="auto">
          <a:xfrm rot="10800000" flipV="1">
            <a:off x="3181413" y="2166097"/>
            <a:ext cx="155784" cy="170727"/>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0" name="ZoneTexte 259"/>
          <p:cNvSpPr txBox="1"/>
          <p:nvPr/>
        </p:nvSpPr>
        <p:spPr>
          <a:xfrm>
            <a:off x="2442770" y="1271520"/>
            <a:ext cx="266929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fr-FR" sz="1200" dirty="0" smtClean="0"/>
              <a:t>Ajout de 2 voies sur ligne vers Rouen</a:t>
            </a:r>
            <a:endParaRPr lang="fr-FR" sz="1200" dirty="0"/>
          </a:p>
        </p:txBody>
      </p:sp>
      <p:cxnSp>
        <p:nvCxnSpPr>
          <p:cNvPr id="261" name="Connecteur en angle 260"/>
          <p:cNvCxnSpPr>
            <a:stCxn id="239" idx="5"/>
            <a:endCxn id="260" idx="1"/>
          </p:cNvCxnSpPr>
          <p:nvPr/>
        </p:nvCxnSpPr>
        <p:spPr bwMode="auto">
          <a:xfrm rot="5400000" flipH="1" flipV="1">
            <a:off x="1671490" y="1360526"/>
            <a:ext cx="629453" cy="913108"/>
          </a:xfrm>
          <a:prstGeom prst="bentConnector2">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6" name="ZoneTexte 265"/>
          <p:cNvSpPr txBox="1"/>
          <p:nvPr/>
        </p:nvSpPr>
        <p:spPr>
          <a:xfrm>
            <a:off x="729596" y="3025936"/>
            <a:ext cx="1312745"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fr-FR" sz="1200" dirty="0" smtClean="0"/>
              <a:t>Ajout d’un raccordement,</a:t>
            </a:r>
          </a:p>
          <a:p>
            <a:pPr algn="ctr"/>
            <a:r>
              <a:rPr lang="fr-FR" sz="1200" dirty="0"/>
              <a:t>à</a:t>
            </a:r>
            <a:r>
              <a:rPr lang="fr-FR" sz="1200" dirty="0" smtClean="0"/>
              <a:t> confirmer</a:t>
            </a:r>
            <a:endParaRPr lang="fr-FR" sz="1200" dirty="0"/>
          </a:p>
        </p:txBody>
      </p:sp>
      <p:sp>
        <p:nvSpPr>
          <p:cNvPr id="267" name="Triangle isocèle 266"/>
          <p:cNvSpPr/>
          <p:nvPr/>
        </p:nvSpPr>
        <p:spPr bwMode="auto">
          <a:xfrm rot="18900000" flipH="1">
            <a:off x="2383187" y="2911386"/>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269" name="Connecteur en angle 268"/>
          <p:cNvCxnSpPr>
            <a:endCxn id="267" idx="5"/>
          </p:cNvCxnSpPr>
          <p:nvPr/>
        </p:nvCxnSpPr>
        <p:spPr bwMode="auto">
          <a:xfrm rot="5400000" flipH="1" flipV="1">
            <a:off x="2034538" y="2993042"/>
            <a:ext cx="392116" cy="375005"/>
          </a:xfrm>
          <a:prstGeom prst="bentConnector2">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72" name="Connecteur droit 271"/>
          <p:cNvCxnSpPr/>
          <p:nvPr/>
        </p:nvCxnSpPr>
        <p:spPr bwMode="auto">
          <a:xfrm flipH="1" flipV="1">
            <a:off x="359532" y="2633752"/>
            <a:ext cx="76991" cy="318504"/>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75" name="Connecteur droit 274"/>
          <p:cNvCxnSpPr/>
          <p:nvPr/>
        </p:nvCxnSpPr>
        <p:spPr bwMode="auto">
          <a:xfrm flipV="1">
            <a:off x="75883" y="2945404"/>
            <a:ext cx="360641" cy="487911"/>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79" name="Triangle isocèle 278"/>
          <p:cNvSpPr/>
          <p:nvPr/>
        </p:nvSpPr>
        <p:spPr bwMode="auto">
          <a:xfrm rot="2700000">
            <a:off x="202197" y="3160133"/>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81" name="Triangle isocèle 280"/>
          <p:cNvSpPr/>
          <p:nvPr/>
        </p:nvSpPr>
        <p:spPr bwMode="auto">
          <a:xfrm rot="13500000" flipH="1">
            <a:off x="278572" y="3279615"/>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94" name="Rectangle 3"/>
          <p:cNvSpPr txBox="1">
            <a:spLocks noChangeArrowheads="1"/>
          </p:cNvSpPr>
          <p:nvPr/>
        </p:nvSpPr>
        <p:spPr bwMode="gray">
          <a:xfrm>
            <a:off x="-113350" y="895518"/>
            <a:ext cx="8962528" cy="376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0" fontAlgn="base" hangingPunct="0">
              <a:spcBef>
                <a:spcPct val="20000"/>
              </a:spcBef>
              <a:spcAft>
                <a:spcPct val="35000"/>
              </a:spcAft>
              <a:buSzPct val="90000"/>
              <a:buFont typeface="Wingdings" charset="0"/>
              <a:defRPr sz="2000" b="1">
                <a:solidFill>
                  <a:schemeClr val="accent1"/>
                </a:solidFill>
                <a:latin typeface="+mn-lt"/>
                <a:ea typeface="+mn-ea"/>
                <a:cs typeface="+mn-cs"/>
              </a:defRPr>
            </a:lvl1pPr>
            <a:lvl2pPr marL="550863" indent="-238125" algn="l" rtl="0" eaLnBrk="0" fontAlgn="base" hangingPunct="0">
              <a:lnSpc>
                <a:spcPct val="95000"/>
              </a:lnSpc>
              <a:spcBef>
                <a:spcPct val="50000"/>
              </a:spcBef>
              <a:spcAft>
                <a:spcPct val="10000"/>
              </a:spcAft>
              <a:buClr>
                <a:schemeClr val="accent1"/>
              </a:buClr>
              <a:buSzPct val="90000"/>
              <a:buFont typeface="Wingdings" charset="0"/>
              <a:buChar char="n"/>
              <a:defRPr sz="1800" b="1">
                <a:solidFill>
                  <a:schemeClr val="tx1"/>
                </a:solidFill>
                <a:latin typeface="+mn-lt"/>
                <a:ea typeface="+mn-ea"/>
              </a:defRPr>
            </a:lvl2pPr>
            <a:lvl3pPr marL="1139825" indent="-296863" algn="l" rtl="0" eaLnBrk="0" fontAlgn="base" hangingPunct="0">
              <a:spcBef>
                <a:spcPct val="30000"/>
              </a:spcBef>
              <a:spcAft>
                <a:spcPct val="0"/>
              </a:spcAft>
              <a:buFont typeface="Symbol" charset="0"/>
              <a:buChar char="¾"/>
              <a:defRPr sz="1600">
                <a:solidFill>
                  <a:schemeClr val="tx1"/>
                </a:solidFill>
                <a:latin typeface="+mn-lt"/>
                <a:ea typeface="+mn-ea"/>
              </a:defRPr>
            </a:lvl3pPr>
            <a:lvl4pPr marL="1427163" indent="-285750" algn="l" rtl="0" eaLnBrk="0" fontAlgn="base" hangingPunct="0">
              <a:spcBef>
                <a:spcPct val="20000"/>
              </a:spcBef>
              <a:spcAft>
                <a:spcPct val="0"/>
              </a:spcAft>
              <a:buClr>
                <a:schemeClr val="accent1"/>
              </a:buClr>
              <a:buFont typeface="Arial" panose="020B0604020202020204" pitchFamily="34" charset="0"/>
              <a:buChar char="•"/>
              <a:defRPr sz="1600">
                <a:solidFill>
                  <a:schemeClr val="tx1"/>
                </a:solidFill>
                <a:latin typeface="+mn-lt"/>
                <a:ea typeface="+mn-ea"/>
              </a:defRPr>
            </a:lvl4pPr>
            <a:lvl5pPr marL="1428750" indent="-285750" algn="l" rtl="0" eaLnBrk="0" fontAlgn="base" hangingPunct="0">
              <a:spcBef>
                <a:spcPct val="20000"/>
              </a:spcBef>
              <a:spcAft>
                <a:spcPct val="0"/>
              </a:spcAft>
              <a:buClr>
                <a:schemeClr val="accent1"/>
              </a:buClr>
              <a:buFont typeface="Wingdings" panose="05000000000000000000" pitchFamily="2" charset="2"/>
              <a:buChar char="ü"/>
              <a:defRPr sz="1400">
                <a:solidFill>
                  <a:schemeClr val="tx1"/>
                </a:solidFill>
                <a:latin typeface="+mn-lt"/>
                <a:ea typeface="+mn-ea"/>
              </a:defRPr>
            </a:lvl5pPr>
            <a:lvl6pPr marL="1600200" algn="l" rtl="0" eaLnBrk="0" fontAlgn="base" hangingPunct="0">
              <a:spcBef>
                <a:spcPct val="20000"/>
              </a:spcBef>
              <a:spcAft>
                <a:spcPct val="0"/>
              </a:spcAft>
              <a:defRPr sz="1200">
                <a:solidFill>
                  <a:schemeClr val="tx1"/>
                </a:solidFill>
                <a:latin typeface="+mn-lt"/>
                <a:ea typeface="+mn-ea"/>
              </a:defRPr>
            </a:lvl6pPr>
            <a:lvl7pPr marL="2057400" algn="l" rtl="0" eaLnBrk="0" fontAlgn="base" hangingPunct="0">
              <a:spcBef>
                <a:spcPct val="20000"/>
              </a:spcBef>
              <a:spcAft>
                <a:spcPct val="0"/>
              </a:spcAft>
              <a:defRPr sz="1600">
                <a:solidFill>
                  <a:schemeClr val="tx1"/>
                </a:solidFill>
                <a:latin typeface="+mn-lt"/>
                <a:ea typeface="+mn-ea"/>
              </a:defRPr>
            </a:lvl7pPr>
            <a:lvl8pPr marL="2514600" algn="l" rtl="0" eaLnBrk="0" fontAlgn="base" hangingPunct="0">
              <a:spcBef>
                <a:spcPct val="20000"/>
              </a:spcBef>
              <a:spcAft>
                <a:spcPct val="0"/>
              </a:spcAft>
              <a:defRPr sz="1600">
                <a:solidFill>
                  <a:schemeClr val="tx1"/>
                </a:solidFill>
                <a:latin typeface="+mn-lt"/>
                <a:ea typeface="+mn-ea"/>
              </a:defRPr>
            </a:lvl8pPr>
            <a:lvl9pPr marL="2971800" algn="l" rtl="0" eaLnBrk="0" fontAlgn="base" hangingPunct="0">
              <a:spcBef>
                <a:spcPct val="20000"/>
              </a:spcBef>
              <a:spcAft>
                <a:spcPct val="0"/>
              </a:spcAft>
              <a:defRPr sz="1600">
                <a:solidFill>
                  <a:schemeClr val="tx1"/>
                </a:solidFill>
                <a:latin typeface="+mn-lt"/>
                <a:ea typeface="+mn-ea"/>
              </a:defRPr>
            </a:lvl9pPr>
          </a:lstStyle>
          <a:p>
            <a:pPr marL="312738" lvl="1" indent="0" algn="just">
              <a:buFont typeface="Wingdings" charset="0"/>
              <a:buNone/>
            </a:pPr>
            <a:r>
              <a:rPr lang="fr-FR" sz="1600" kern="0" dirty="0" smtClean="0">
                <a:solidFill>
                  <a:schemeClr val="accent1"/>
                </a:solidFill>
              </a:rPr>
              <a:t> </a:t>
            </a:r>
            <a:r>
              <a:rPr lang="fr-FR" kern="0" dirty="0" smtClean="0">
                <a:solidFill>
                  <a:schemeClr val="accent1"/>
                </a:solidFill>
              </a:rPr>
              <a:t>Zoom sur les raccordements à l’ouest de Mantes – </a:t>
            </a:r>
            <a:r>
              <a:rPr lang="fr-FR" sz="1400" kern="0" dirty="0" smtClean="0">
                <a:solidFill>
                  <a:schemeClr val="accent1"/>
                </a:solidFill>
              </a:rPr>
              <a:t>Scénario LN + L. </a:t>
            </a:r>
            <a:r>
              <a:rPr lang="fr-FR" sz="1400" kern="0" dirty="0" err="1" smtClean="0">
                <a:solidFill>
                  <a:schemeClr val="accent1"/>
                </a:solidFill>
              </a:rPr>
              <a:t>exist</a:t>
            </a:r>
            <a:r>
              <a:rPr lang="fr-FR" sz="1400" kern="0" dirty="0" smtClean="0">
                <a:solidFill>
                  <a:schemeClr val="accent1"/>
                </a:solidFill>
              </a:rPr>
              <a:t>. vers Rouen</a:t>
            </a:r>
          </a:p>
        </p:txBody>
      </p:sp>
      <p:sp>
        <p:nvSpPr>
          <p:cNvPr id="95" name="Rectangle 2"/>
          <p:cNvSpPr>
            <a:spLocks noGrp="1" noChangeArrowheads="1"/>
          </p:cNvSpPr>
          <p:nvPr>
            <p:ph type="title"/>
          </p:nvPr>
        </p:nvSpPr>
        <p:spPr>
          <a:xfrm>
            <a:off x="1065213" y="0"/>
            <a:ext cx="7392987" cy="838200"/>
          </a:xfrm>
        </p:spPr>
        <p:txBody>
          <a:bodyPr/>
          <a:lstStyle/>
          <a:p>
            <a:r>
              <a:rPr lang="fr-FR" dirty="0"/>
              <a:t>Secteur C1 – éclairages fonctionnels</a:t>
            </a:r>
          </a:p>
        </p:txBody>
      </p:sp>
      <p:sp>
        <p:nvSpPr>
          <p:cNvPr id="97" name="ZoneTexte 96"/>
          <p:cNvSpPr txBox="1"/>
          <p:nvPr/>
        </p:nvSpPr>
        <p:spPr>
          <a:xfrm>
            <a:off x="8117781" y="2811757"/>
            <a:ext cx="1038413" cy="276999"/>
          </a:xfrm>
          <a:prstGeom prst="rect">
            <a:avLst/>
          </a:prstGeom>
          <a:noFill/>
        </p:spPr>
        <p:txBody>
          <a:bodyPr wrap="square" rtlCol="0">
            <a:spAutoFit/>
          </a:bodyPr>
          <a:lstStyle/>
          <a:p>
            <a:pPr algn="ctr"/>
            <a:r>
              <a:rPr lang="fr-FR" sz="1200" b="1" i="1" dirty="0" smtClean="0"/>
              <a:t>EOLE</a:t>
            </a:r>
            <a:endParaRPr lang="fr-FR" sz="1200" b="1" i="1"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81276" y="4485019"/>
            <a:ext cx="2695575"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llipse 5"/>
          <p:cNvSpPr/>
          <p:nvPr/>
        </p:nvSpPr>
        <p:spPr bwMode="auto">
          <a:xfrm>
            <a:off x="4143860" y="4790103"/>
            <a:ext cx="1269374" cy="814103"/>
          </a:xfrm>
          <a:prstGeom prst="ellipse">
            <a:avLst/>
          </a:prstGeom>
          <a:noFill/>
          <a:ln w="57150" cap="flat" cmpd="sng" algn="ctr">
            <a:solidFill>
              <a:srgbClr val="94A5BE"/>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99" name="Connecteur droit 98"/>
          <p:cNvCxnSpPr/>
          <p:nvPr/>
        </p:nvCxnSpPr>
        <p:spPr bwMode="auto">
          <a:xfrm flipH="1" flipV="1">
            <a:off x="59601" y="2349051"/>
            <a:ext cx="349354" cy="988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03" name="Connecteur droit 102"/>
          <p:cNvCxnSpPr/>
          <p:nvPr/>
        </p:nvCxnSpPr>
        <p:spPr bwMode="auto">
          <a:xfrm flipH="1" flipV="1">
            <a:off x="35496" y="2501451"/>
            <a:ext cx="324036" cy="5276"/>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08" name="ZoneTexte 107"/>
          <p:cNvSpPr txBox="1"/>
          <p:nvPr/>
        </p:nvSpPr>
        <p:spPr>
          <a:xfrm>
            <a:off x="899592" y="4737048"/>
            <a:ext cx="1209539" cy="600164"/>
          </a:xfrm>
          <a:prstGeom prst="rect">
            <a:avLst/>
          </a:prstGeom>
          <a:noFill/>
        </p:spPr>
        <p:txBody>
          <a:bodyPr wrap="square" rtlCol="0">
            <a:spAutoFit/>
          </a:bodyPr>
          <a:lstStyle/>
          <a:p>
            <a:pPr algn="ctr"/>
            <a:r>
              <a:rPr lang="fr-FR" sz="1100" dirty="0" smtClean="0"/>
              <a:t>Vers Evreux, Caen, ligne existante</a:t>
            </a:r>
            <a:endParaRPr lang="fr-FR" sz="1100" dirty="0"/>
          </a:p>
        </p:txBody>
      </p:sp>
    </p:spTree>
    <p:extLst>
      <p:ext uri="{BB962C8B-B14F-4D97-AF65-F5344CB8AC3E}">
        <p14:creationId xmlns:p14="http://schemas.microsoft.com/office/powerpoint/2010/main" val="29110875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94887" y="4671388"/>
            <a:ext cx="2838450" cy="2041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ce réservé du numéro de diapositive 3"/>
          <p:cNvSpPr>
            <a:spLocks noGrp="1"/>
          </p:cNvSpPr>
          <p:nvPr>
            <p:ph type="sldNum" sz="quarter" idx="10"/>
          </p:nvPr>
        </p:nvSpPr>
        <p:spPr>
          <a:xfrm>
            <a:off x="75883" y="6355229"/>
            <a:ext cx="503237" cy="457200"/>
          </a:xfrm>
        </p:spPr>
        <p:txBody>
          <a:bodyPr/>
          <a:lstStyle/>
          <a:p>
            <a:fld id="{ECAE6C29-2596-464B-AFE2-CA9F52983E6E}" type="slidenum">
              <a:rPr lang="fr-FR" smtClean="0"/>
              <a:pPr/>
              <a:t>21</a:t>
            </a:fld>
            <a:endParaRPr lang="fr-FR" dirty="0"/>
          </a:p>
        </p:txBody>
      </p:sp>
      <p:cxnSp>
        <p:nvCxnSpPr>
          <p:cNvPr id="5" name="Connecteur droit 4"/>
          <p:cNvCxnSpPr/>
          <p:nvPr/>
        </p:nvCxnSpPr>
        <p:spPr bwMode="auto">
          <a:xfrm rot="10800000" flipV="1">
            <a:off x="3734709" y="3420638"/>
            <a:ext cx="446807" cy="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 name="Connecteur droit 5"/>
          <p:cNvCxnSpPr/>
          <p:nvPr/>
        </p:nvCxnSpPr>
        <p:spPr bwMode="auto">
          <a:xfrm rot="10800000">
            <a:off x="3119059" y="3295967"/>
            <a:ext cx="5220580" cy="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 name="Connecteur droit 6"/>
          <p:cNvCxnSpPr/>
          <p:nvPr/>
        </p:nvCxnSpPr>
        <p:spPr bwMode="auto">
          <a:xfrm flipH="1">
            <a:off x="1752155" y="3313969"/>
            <a:ext cx="1366904" cy="1357419"/>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 name="Connecteur droit 7"/>
          <p:cNvCxnSpPr/>
          <p:nvPr/>
        </p:nvCxnSpPr>
        <p:spPr bwMode="auto">
          <a:xfrm flipH="1">
            <a:off x="3023809" y="2518797"/>
            <a:ext cx="4811774" cy="194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 name="Connecteur droit 8"/>
          <p:cNvCxnSpPr/>
          <p:nvPr/>
        </p:nvCxnSpPr>
        <p:spPr bwMode="auto">
          <a:xfrm flipH="1" flipV="1">
            <a:off x="783629" y="2346952"/>
            <a:ext cx="3379546" cy="9879"/>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0" name="Connecteur droit 9"/>
          <p:cNvCxnSpPr/>
          <p:nvPr/>
        </p:nvCxnSpPr>
        <p:spPr bwMode="auto">
          <a:xfrm rot="10800000" flipV="1">
            <a:off x="8328949" y="3292470"/>
            <a:ext cx="190710" cy="183517"/>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 name="Connecteur droit 10"/>
          <p:cNvCxnSpPr/>
          <p:nvPr/>
        </p:nvCxnSpPr>
        <p:spPr bwMode="auto">
          <a:xfrm rot="10800000" flipH="1" flipV="1">
            <a:off x="8117781" y="3328653"/>
            <a:ext cx="102177" cy="147333"/>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2" name="Connecteur droit 11"/>
          <p:cNvCxnSpPr/>
          <p:nvPr/>
        </p:nvCxnSpPr>
        <p:spPr bwMode="auto">
          <a:xfrm rot="10800000" flipH="1">
            <a:off x="8219961" y="3463375"/>
            <a:ext cx="119678" cy="0"/>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3" name="Connecteur droit 12"/>
          <p:cNvCxnSpPr/>
          <p:nvPr/>
        </p:nvCxnSpPr>
        <p:spPr bwMode="auto">
          <a:xfrm rot="10800000" flipV="1">
            <a:off x="3311861" y="2513698"/>
            <a:ext cx="503237" cy="618908"/>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 name="Connecteur droit 13"/>
          <p:cNvCxnSpPr/>
          <p:nvPr/>
        </p:nvCxnSpPr>
        <p:spPr bwMode="auto">
          <a:xfrm flipV="1">
            <a:off x="2121773" y="4357773"/>
            <a:ext cx="217979" cy="11868"/>
          </a:xfrm>
          <a:prstGeom prst="line">
            <a:avLst/>
          </a:prstGeom>
          <a:solidFill>
            <a:schemeClr val="accent1"/>
          </a:solidFill>
          <a:ln w="50800" cap="flat" cmpd="sng" algn="ctr">
            <a:solidFill>
              <a:srgbClr val="007A3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6" name="Connecteur droit 15"/>
          <p:cNvCxnSpPr/>
          <p:nvPr/>
        </p:nvCxnSpPr>
        <p:spPr bwMode="auto">
          <a:xfrm rot="10800000">
            <a:off x="2059501" y="4210985"/>
            <a:ext cx="180020" cy="5933"/>
          </a:xfrm>
          <a:prstGeom prst="line">
            <a:avLst/>
          </a:prstGeom>
          <a:solidFill>
            <a:schemeClr val="accent1"/>
          </a:solidFill>
          <a:ln w="50800" cap="flat" cmpd="sng" algn="ctr">
            <a:solidFill>
              <a:srgbClr val="007A3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Connecteur droit 16"/>
          <p:cNvCxnSpPr/>
          <p:nvPr/>
        </p:nvCxnSpPr>
        <p:spPr bwMode="auto">
          <a:xfrm rot="10800000">
            <a:off x="928148" y="4066969"/>
            <a:ext cx="1188132" cy="0"/>
          </a:xfrm>
          <a:prstGeom prst="line">
            <a:avLst/>
          </a:prstGeom>
          <a:solidFill>
            <a:schemeClr val="accent1"/>
          </a:solidFill>
          <a:ln w="50800" cap="flat" cmpd="sng" algn="ctr">
            <a:solidFill>
              <a:srgbClr val="007A3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 name="Connecteur droit 17"/>
          <p:cNvCxnSpPr/>
          <p:nvPr/>
        </p:nvCxnSpPr>
        <p:spPr bwMode="auto">
          <a:xfrm flipH="1">
            <a:off x="1504361" y="3132606"/>
            <a:ext cx="1519448" cy="1538782"/>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Connecteur droit 18"/>
          <p:cNvCxnSpPr/>
          <p:nvPr/>
        </p:nvCxnSpPr>
        <p:spPr bwMode="auto">
          <a:xfrm flipH="1">
            <a:off x="928150" y="4206231"/>
            <a:ext cx="900382" cy="4754"/>
          </a:xfrm>
          <a:prstGeom prst="line">
            <a:avLst/>
          </a:prstGeom>
          <a:solidFill>
            <a:schemeClr val="accent1"/>
          </a:solidFill>
          <a:ln w="50800" cap="flat" cmpd="sng" algn="ctr">
            <a:solidFill>
              <a:srgbClr val="007A3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0" name="Connecteur droit 19"/>
          <p:cNvCxnSpPr/>
          <p:nvPr/>
        </p:nvCxnSpPr>
        <p:spPr bwMode="auto">
          <a:xfrm flipH="1" flipV="1">
            <a:off x="783629" y="2520538"/>
            <a:ext cx="2283805" cy="199"/>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1" name="Triangle isocèle 20"/>
          <p:cNvSpPr/>
          <p:nvPr/>
        </p:nvSpPr>
        <p:spPr bwMode="auto">
          <a:xfrm rot="16200000">
            <a:off x="7187511" y="3259963"/>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22" name="Triangle isocèle 21"/>
          <p:cNvSpPr/>
          <p:nvPr/>
        </p:nvSpPr>
        <p:spPr bwMode="auto">
          <a:xfrm rot="5400000" flipH="1">
            <a:off x="7223515" y="2455497"/>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23" name="Connecteur droit 22"/>
          <p:cNvCxnSpPr/>
          <p:nvPr/>
        </p:nvCxnSpPr>
        <p:spPr bwMode="auto">
          <a:xfrm rot="10800000">
            <a:off x="5171287" y="3012508"/>
            <a:ext cx="3204356" cy="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 name="Connecteur droit 23"/>
          <p:cNvCxnSpPr/>
          <p:nvPr/>
        </p:nvCxnSpPr>
        <p:spPr bwMode="auto">
          <a:xfrm rot="10800000" flipV="1">
            <a:off x="5171287" y="2850778"/>
            <a:ext cx="3204356" cy="5366"/>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5" name="Connecteur droit 24"/>
          <p:cNvCxnSpPr/>
          <p:nvPr/>
        </p:nvCxnSpPr>
        <p:spPr bwMode="auto">
          <a:xfrm rot="10800000">
            <a:off x="5783355" y="2856145"/>
            <a:ext cx="180020" cy="144016"/>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6" name="Connecteur droit 25"/>
          <p:cNvCxnSpPr/>
          <p:nvPr/>
        </p:nvCxnSpPr>
        <p:spPr bwMode="auto">
          <a:xfrm rot="10800000" flipV="1">
            <a:off x="5803457" y="2856145"/>
            <a:ext cx="180020" cy="144016"/>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7" name="Connecteur droit 26"/>
          <p:cNvCxnSpPr/>
          <p:nvPr/>
        </p:nvCxnSpPr>
        <p:spPr bwMode="auto">
          <a:xfrm rot="10800000">
            <a:off x="5171287" y="2970095"/>
            <a:ext cx="0" cy="7804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8" name="Connecteur droit 27"/>
          <p:cNvCxnSpPr/>
          <p:nvPr/>
        </p:nvCxnSpPr>
        <p:spPr bwMode="auto">
          <a:xfrm rot="10800000">
            <a:off x="5171287" y="2811757"/>
            <a:ext cx="0" cy="7804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9" name="Triangle isocèle 28"/>
          <p:cNvSpPr/>
          <p:nvPr/>
        </p:nvSpPr>
        <p:spPr bwMode="auto">
          <a:xfrm rot="16200000">
            <a:off x="3875143" y="3384634"/>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30" name="Triangle isocèle 29"/>
          <p:cNvSpPr/>
          <p:nvPr/>
        </p:nvSpPr>
        <p:spPr bwMode="auto">
          <a:xfrm rot="5400000" flipH="1">
            <a:off x="4886419" y="2457067"/>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32" name="Connecteur droit 31"/>
          <p:cNvCxnSpPr/>
          <p:nvPr/>
        </p:nvCxnSpPr>
        <p:spPr bwMode="auto">
          <a:xfrm>
            <a:off x="2606265" y="2171066"/>
            <a:ext cx="688622" cy="1235"/>
          </a:xfrm>
          <a:prstGeom prst="line">
            <a:avLst/>
          </a:prstGeom>
          <a:solidFill>
            <a:schemeClr val="accent1"/>
          </a:solidFill>
          <a:ln w="50800" cap="flat" cmpd="sng" algn="ctr">
            <a:solidFill>
              <a:srgbClr val="007A37"/>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Connecteur droit 32"/>
          <p:cNvCxnSpPr/>
          <p:nvPr/>
        </p:nvCxnSpPr>
        <p:spPr bwMode="auto">
          <a:xfrm flipV="1">
            <a:off x="2473402" y="2148448"/>
            <a:ext cx="124204" cy="138573"/>
          </a:xfrm>
          <a:prstGeom prst="line">
            <a:avLst/>
          </a:prstGeom>
          <a:solidFill>
            <a:schemeClr val="accent1"/>
          </a:solidFill>
          <a:ln w="50800" cap="flat" cmpd="sng" algn="ctr">
            <a:solidFill>
              <a:srgbClr val="007A37"/>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4" name="Rectangle 33"/>
          <p:cNvSpPr/>
          <p:nvPr/>
        </p:nvSpPr>
        <p:spPr bwMode="auto">
          <a:xfrm rot="10800000">
            <a:off x="5551429" y="3342548"/>
            <a:ext cx="1080120" cy="108012"/>
          </a:xfrm>
          <a:prstGeom prst="rect">
            <a:avLst/>
          </a:prstGeom>
          <a:solidFill>
            <a:schemeClr val="bg1">
              <a:lumMod val="6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35" name="Rectangle 34"/>
          <p:cNvSpPr/>
          <p:nvPr/>
        </p:nvSpPr>
        <p:spPr bwMode="auto">
          <a:xfrm rot="10800000">
            <a:off x="5559380" y="2204864"/>
            <a:ext cx="1080120" cy="108012"/>
          </a:xfrm>
          <a:prstGeom prst="rect">
            <a:avLst/>
          </a:prstGeom>
          <a:solidFill>
            <a:schemeClr val="bg1">
              <a:lumMod val="6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36" name="Connecteur droit 35"/>
          <p:cNvCxnSpPr/>
          <p:nvPr/>
        </p:nvCxnSpPr>
        <p:spPr bwMode="auto">
          <a:xfrm rot="10800000" flipV="1">
            <a:off x="6707308" y="3295967"/>
            <a:ext cx="144016" cy="180019"/>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Connecteur droit 36"/>
          <p:cNvCxnSpPr/>
          <p:nvPr/>
        </p:nvCxnSpPr>
        <p:spPr bwMode="auto">
          <a:xfrm rot="10800000">
            <a:off x="6707308" y="2338777"/>
            <a:ext cx="144016" cy="170727"/>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Connecteur droit 38"/>
          <p:cNvCxnSpPr/>
          <p:nvPr/>
        </p:nvCxnSpPr>
        <p:spPr bwMode="auto">
          <a:xfrm rot="10800000">
            <a:off x="5468371" y="2338777"/>
            <a:ext cx="1250357" cy="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Connecteur droit 39"/>
          <p:cNvCxnSpPr/>
          <p:nvPr/>
        </p:nvCxnSpPr>
        <p:spPr bwMode="auto">
          <a:xfrm rot="10800000" flipV="1">
            <a:off x="5327391" y="2338777"/>
            <a:ext cx="155784" cy="170727"/>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2" name="Connecteur droit 41"/>
          <p:cNvCxnSpPr/>
          <p:nvPr/>
        </p:nvCxnSpPr>
        <p:spPr bwMode="auto">
          <a:xfrm flipH="1">
            <a:off x="3119060" y="3508094"/>
            <a:ext cx="277719" cy="0"/>
          </a:xfrm>
          <a:prstGeom prst="line">
            <a:avLst/>
          </a:prstGeom>
          <a:solidFill>
            <a:schemeClr val="accent1"/>
          </a:solidFill>
          <a:ln w="50800" cap="flat" cmpd="sng" algn="ctr">
            <a:solidFill>
              <a:srgbClr val="007A37"/>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3" name="Connecteur droit 42"/>
          <p:cNvCxnSpPr/>
          <p:nvPr/>
        </p:nvCxnSpPr>
        <p:spPr bwMode="auto">
          <a:xfrm flipH="1">
            <a:off x="2339752" y="3527567"/>
            <a:ext cx="779308" cy="830206"/>
          </a:xfrm>
          <a:prstGeom prst="line">
            <a:avLst/>
          </a:prstGeom>
          <a:solidFill>
            <a:schemeClr val="accent1"/>
          </a:solidFill>
          <a:ln w="50800" cap="flat" cmpd="sng" algn="ctr">
            <a:solidFill>
              <a:srgbClr val="007A37"/>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5" name="ZoneTexte 44"/>
          <p:cNvSpPr txBox="1"/>
          <p:nvPr/>
        </p:nvSpPr>
        <p:spPr>
          <a:xfrm>
            <a:off x="8159619" y="3477148"/>
            <a:ext cx="576064" cy="430887"/>
          </a:xfrm>
          <a:prstGeom prst="rect">
            <a:avLst/>
          </a:prstGeom>
          <a:noFill/>
        </p:spPr>
        <p:txBody>
          <a:bodyPr wrap="square" rtlCol="0">
            <a:spAutoFit/>
          </a:bodyPr>
          <a:lstStyle/>
          <a:p>
            <a:pPr algn="ctr"/>
            <a:r>
              <a:rPr lang="fr-FR" sz="1100" dirty="0" smtClean="0"/>
              <a:t>Vers Paris</a:t>
            </a:r>
            <a:endParaRPr lang="fr-FR" sz="1100" dirty="0"/>
          </a:p>
        </p:txBody>
      </p:sp>
      <p:sp>
        <p:nvSpPr>
          <p:cNvPr id="46" name="ZoneTexte 45"/>
          <p:cNvSpPr txBox="1"/>
          <p:nvPr/>
        </p:nvSpPr>
        <p:spPr>
          <a:xfrm>
            <a:off x="899592" y="4737048"/>
            <a:ext cx="1209539" cy="600164"/>
          </a:xfrm>
          <a:prstGeom prst="rect">
            <a:avLst/>
          </a:prstGeom>
          <a:noFill/>
        </p:spPr>
        <p:txBody>
          <a:bodyPr wrap="square" rtlCol="0">
            <a:spAutoFit/>
          </a:bodyPr>
          <a:lstStyle/>
          <a:p>
            <a:pPr algn="ctr"/>
            <a:r>
              <a:rPr lang="fr-FR" sz="1100" dirty="0" smtClean="0"/>
              <a:t>Vers Evreux, Caen, ligne existante</a:t>
            </a:r>
            <a:endParaRPr lang="fr-FR" sz="1100" dirty="0"/>
          </a:p>
        </p:txBody>
      </p:sp>
      <p:sp>
        <p:nvSpPr>
          <p:cNvPr id="47" name="ZoneTexte 46"/>
          <p:cNvSpPr txBox="1"/>
          <p:nvPr/>
        </p:nvSpPr>
        <p:spPr>
          <a:xfrm>
            <a:off x="71500" y="3609020"/>
            <a:ext cx="1008112" cy="430887"/>
          </a:xfrm>
          <a:prstGeom prst="rect">
            <a:avLst/>
          </a:prstGeom>
          <a:noFill/>
        </p:spPr>
        <p:txBody>
          <a:bodyPr wrap="square" rtlCol="0">
            <a:spAutoFit/>
          </a:bodyPr>
          <a:lstStyle/>
          <a:p>
            <a:pPr algn="ctr"/>
            <a:r>
              <a:rPr lang="fr-FR" sz="1100" dirty="0">
                <a:solidFill>
                  <a:srgbClr val="C00000"/>
                </a:solidFill>
              </a:rPr>
              <a:t>L</a:t>
            </a:r>
            <a:r>
              <a:rPr lang="fr-FR" sz="1100" dirty="0" smtClean="0">
                <a:solidFill>
                  <a:srgbClr val="C00000"/>
                </a:solidFill>
              </a:rPr>
              <a:t>igne nouvelle</a:t>
            </a:r>
            <a:endParaRPr lang="fr-FR" sz="1100" dirty="0">
              <a:solidFill>
                <a:srgbClr val="C00000"/>
              </a:solidFill>
            </a:endParaRPr>
          </a:p>
        </p:txBody>
      </p:sp>
      <p:cxnSp>
        <p:nvCxnSpPr>
          <p:cNvPr id="48" name="Connecteur droit 47"/>
          <p:cNvCxnSpPr/>
          <p:nvPr/>
        </p:nvCxnSpPr>
        <p:spPr bwMode="auto">
          <a:xfrm rot="10800000">
            <a:off x="7835583" y="2520737"/>
            <a:ext cx="540060" cy="0"/>
          </a:xfrm>
          <a:prstGeom prst="line">
            <a:avLst/>
          </a:prstGeom>
          <a:solidFill>
            <a:schemeClr val="accent1"/>
          </a:solidFill>
          <a:ln w="50800" cap="flat" cmpd="sng" algn="ctr">
            <a:solidFill>
              <a:schemeClr val="accent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0" name="ZoneTexte 49"/>
          <p:cNvSpPr txBox="1"/>
          <p:nvPr/>
        </p:nvSpPr>
        <p:spPr>
          <a:xfrm>
            <a:off x="7547551" y="1848366"/>
            <a:ext cx="686544" cy="600164"/>
          </a:xfrm>
          <a:prstGeom prst="rect">
            <a:avLst/>
          </a:prstGeom>
          <a:noFill/>
        </p:spPr>
        <p:txBody>
          <a:bodyPr wrap="square" rtlCol="0">
            <a:spAutoFit/>
          </a:bodyPr>
          <a:lstStyle/>
          <a:p>
            <a:r>
              <a:rPr lang="fr-FR" sz="1100" dirty="0" smtClean="0">
                <a:solidFill>
                  <a:srgbClr val="C00000"/>
                </a:solidFill>
              </a:rPr>
              <a:t>4</a:t>
            </a:r>
            <a:r>
              <a:rPr lang="fr-FR" sz="1100" baseline="30000" dirty="0" smtClean="0">
                <a:solidFill>
                  <a:srgbClr val="C00000"/>
                </a:solidFill>
              </a:rPr>
              <a:t>e</a:t>
            </a:r>
            <a:r>
              <a:rPr lang="fr-FR" sz="1100" dirty="0" smtClean="0">
                <a:solidFill>
                  <a:srgbClr val="C00000"/>
                </a:solidFill>
              </a:rPr>
              <a:t> voie Mantes Epône</a:t>
            </a:r>
            <a:endParaRPr lang="fr-FR" sz="1100" dirty="0">
              <a:solidFill>
                <a:srgbClr val="C00000"/>
              </a:solidFill>
            </a:endParaRPr>
          </a:p>
        </p:txBody>
      </p:sp>
      <p:cxnSp>
        <p:nvCxnSpPr>
          <p:cNvPr id="51" name="Connecteur droit 50"/>
          <p:cNvCxnSpPr/>
          <p:nvPr/>
        </p:nvCxnSpPr>
        <p:spPr bwMode="auto">
          <a:xfrm rot="10800000" flipV="1">
            <a:off x="8364953" y="2426376"/>
            <a:ext cx="82698" cy="94162"/>
          </a:xfrm>
          <a:prstGeom prst="line">
            <a:avLst/>
          </a:prstGeom>
          <a:solidFill>
            <a:schemeClr val="accent1"/>
          </a:solidFill>
          <a:ln w="508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2" name="ZoneTexte 51"/>
          <p:cNvSpPr txBox="1"/>
          <p:nvPr/>
        </p:nvSpPr>
        <p:spPr>
          <a:xfrm>
            <a:off x="8051607" y="1873627"/>
            <a:ext cx="789620" cy="430887"/>
          </a:xfrm>
          <a:prstGeom prst="rect">
            <a:avLst/>
          </a:prstGeom>
          <a:noFill/>
        </p:spPr>
        <p:txBody>
          <a:bodyPr wrap="square" rtlCol="0">
            <a:spAutoFit/>
          </a:bodyPr>
          <a:lstStyle/>
          <a:p>
            <a:pPr algn="ctr"/>
            <a:r>
              <a:rPr lang="fr-FR" sz="1100" dirty="0">
                <a:solidFill>
                  <a:srgbClr val="C00000"/>
                </a:solidFill>
              </a:rPr>
              <a:t>L</a:t>
            </a:r>
            <a:r>
              <a:rPr lang="fr-FR" sz="1100" dirty="0" smtClean="0">
                <a:solidFill>
                  <a:srgbClr val="C00000"/>
                </a:solidFill>
              </a:rPr>
              <a:t>igne nouvelle</a:t>
            </a:r>
            <a:endParaRPr lang="fr-FR" sz="1100" dirty="0">
              <a:solidFill>
                <a:srgbClr val="C00000"/>
              </a:solidFill>
            </a:endParaRPr>
          </a:p>
        </p:txBody>
      </p:sp>
      <p:cxnSp>
        <p:nvCxnSpPr>
          <p:cNvPr id="53" name="Connecteur droit 52"/>
          <p:cNvCxnSpPr/>
          <p:nvPr/>
        </p:nvCxnSpPr>
        <p:spPr bwMode="auto">
          <a:xfrm rot="10800000" flipV="1">
            <a:off x="4181516" y="3291281"/>
            <a:ext cx="161679" cy="134396"/>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4" name="Triangle isocèle 53"/>
          <p:cNvSpPr/>
          <p:nvPr/>
        </p:nvSpPr>
        <p:spPr bwMode="auto">
          <a:xfrm rot="16200000">
            <a:off x="7187511" y="2971931"/>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55" name="Triangle isocèle 54"/>
          <p:cNvSpPr/>
          <p:nvPr/>
        </p:nvSpPr>
        <p:spPr bwMode="auto">
          <a:xfrm rot="5400000" flipH="1">
            <a:off x="7223515" y="2808570"/>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56" name="Triangle isocèle 55"/>
          <p:cNvSpPr/>
          <p:nvPr/>
        </p:nvSpPr>
        <p:spPr bwMode="auto">
          <a:xfrm rot="13500000" flipH="1">
            <a:off x="2772652" y="3570809"/>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57" name="Triangle isocèle 56"/>
          <p:cNvSpPr/>
          <p:nvPr/>
        </p:nvSpPr>
        <p:spPr bwMode="auto">
          <a:xfrm rot="2700000">
            <a:off x="2628636" y="3407005"/>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58" name="Connecteur droit 57"/>
          <p:cNvCxnSpPr/>
          <p:nvPr/>
        </p:nvCxnSpPr>
        <p:spPr bwMode="auto">
          <a:xfrm flipH="1" flipV="1">
            <a:off x="3011047" y="3132608"/>
            <a:ext cx="2101013" cy="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9" name="Connecteur droit 58"/>
          <p:cNvCxnSpPr/>
          <p:nvPr/>
        </p:nvCxnSpPr>
        <p:spPr bwMode="auto">
          <a:xfrm>
            <a:off x="3023809" y="2520737"/>
            <a:ext cx="372970" cy="451193"/>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0" name="Connecteur droit 59"/>
          <p:cNvCxnSpPr/>
          <p:nvPr/>
        </p:nvCxnSpPr>
        <p:spPr bwMode="auto">
          <a:xfrm rot="10800000" flipH="1" flipV="1">
            <a:off x="3669888" y="3335144"/>
            <a:ext cx="73799" cy="9817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61" name="Triangle isocèle 60"/>
          <p:cNvSpPr/>
          <p:nvPr/>
        </p:nvSpPr>
        <p:spPr bwMode="auto">
          <a:xfrm rot="18900000" flipH="1">
            <a:off x="3210317" y="2759382"/>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62" name="Triangle isocèle 61"/>
          <p:cNvSpPr/>
          <p:nvPr/>
        </p:nvSpPr>
        <p:spPr bwMode="auto">
          <a:xfrm rot="16200000">
            <a:off x="4864553" y="3250143"/>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63" name="Triangle isocèle 62"/>
          <p:cNvSpPr/>
          <p:nvPr/>
        </p:nvSpPr>
        <p:spPr bwMode="auto">
          <a:xfrm rot="2700000">
            <a:off x="3541517" y="2731291"/>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64" name="ZoneTexte 63"/>
          <p:cNvSpPr txBox="1"/>
          <p:nvPr/>
        </p:nvSpPr>
        <p:spPr>
          <a:xfrm>
            <a:off x="5593136" y="3564654"/>
            <a:ext cx="1038413" cy="276999"/>
          </a:xfrm>
          <a:prstGeom prst="rect">
            <a:avLst/>
          </a:prstGeom>
          <a:noFill/>
        </p:spPr>
        <p:txBody>
          <a:bodyPr wrap="square" rtlCol="0">
            <a:spAutoFit/>
          </a:bodyPr>
          <a:lstStyle/>
          <a:p>
            <a:pPr algn="ctr"/>
            <a:r>
              <a:rPr lang="fr-FR" sz="1200" i="1" dirty="0" smtClean="0"/>
              <a:t>Sens impair</a:t>
            </a:r>
            <a:endParaRPr lang="fr-FR" sz="1200" i="1" dirty="0"/>
          </a:p>
        </p:txBody>
      </p:sp>
      <p:sp>
        <p:nvSpPr>
          <p:cNvPr id="65" name="ZoneTexte 64"/>
          <p:cNvSpPr txBox="1"/>
          <p:nvPr/>
        </p:nvSpPr>
        <p:spPr>
          <a:xfrm>
            <a:off x="5559380" y="1880828"/>
            <a:ext cx="1038413" cy="276999"/>
          </a:xfrm>
          <a:prstGeom prst="rect">
            <a:avLst/>
          </a:prstGeom>
          <a:noFill/>
        </p:spPr>
        <p:txBody>
          <a:bodyPr wrap="square" rtlCol="0">
            <a:spAutoFit/>
          </a:bodyPr>
          <a:lstStyle/>
          <a:p>
            <a:pPr algn="ctr"/>
            <a:r>
              <a:rPr lang="fr-FR" sz="1200" i="1" dirty="0" smtClean="0"/>
              <a:t>Sens pair</a:t>
            </a:r>
            <a:endParaRPr lang="fr-FR" sz="1200" i="1" dirty="0"/>
          </a:p>
        </p:txBody>
      </p:sp>
      <p:sp>
        <p:nvSpPr>
          <p:cNvPr id="66" name="Flèche droite 65"/>
          <p:cNvSpPr/>
          <p:nvPr/>
        </p:nvSpPr>
        <p:spPr bwMode="auto">
          <a:xfrm rot="10800000">
            <a:off x="5783355" y="3874333"/>
            <a:ext cx="648072" cy="166735"/>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67" name="Flèche droite 66"/>
          <p:cNvSpPr/>
          <p:nvPr/>
        </p:nvSpPr>
        <p:spPr bwMode="auto">
          <a:xfrm>
            <a:off x="5767453" y="1700808"/>
            <a:ext cx="648072" cy="166735"/>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68" name="Triangle isocèle 67"/>
          <p:cNvSpPr/>
          <p:nvPr/>
        </p:nvSpPr>
        <p:spPr bwMode="auto">
          <a:xfrm rot="16200000">
            <a:off x="1414202" y="4154013"/>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69" name="Triangle isocèle 68"/>
          <p:cNvSpPr/>
          <p:nvPr/>
        </p:nvSpPr>
        <p:spPr bwMode="auto">
          <a:xfrm rot="5400000" flipH="1">
            <a:off x="1450206" y="3990652"/>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70" name="Triangle isocèle 69"/>
          <p:cNvSpPr/>
          <p:nvPr/>
        </p:nvSpPr>
        <p:spPr bwMode="auto">
          <a:xfrm rot="16200000">
            <a:off x="1444873" y="2456892"/>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71" name="Triangle isocèle 70"/>
          <p:cNvSpPr/>
          <p:nvPr/>
        </p:nvSpPr>
        <p:spPr bwMode="auto">
          <a:xfrm rot="5400000" flipH="1">
            <a:off x="1480877" y="2304925"/>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72" name="Connecteur droit 71"/>
          <p:cNvCxnSpPr/>
          <p:nvPr/>
        </p:nvCxnSpPr>
        <p:spPr bwMode="auto">
          <a:xfrm flipH="1">
            <a:off x="1115616" y="2617068"/>
            <a:ext cx="1147758" cy="1432928"/>
          </a:xfrm>
          <a:prstGeom prst="line">
            <a:avLst/>
          </a:prstGeom>
          <a:solidFill>
            <a:schemeClr val="accent1"/>
          </a:solidFill>
          <a:ln w="50800" cap="flat" cmpd="sng" algn="ctr">
            <a:solidFill>
              <a:srgbClr val="007A37"/>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73" name="Triangle isocèle 72"/>
          <p:cNvSpPr/>
          <p:nvPr/>
        </p:nvSpPr>
        <p:spPr bwMode="auto">
          <a:xfrm rot="2700000">
            <a:off x="1698149" y="3225523"/>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74" name="Triangle isocèle 73"/>
          <p:cNvSpPr/>
          <p:nvPr/>
        </p:nvSpPr>
        <p:spPr bwMode="auto">
          <a:xfrm rot="5400000" flipH="1">
            <a:off x="3669888" y="2304925"/>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77" name="Connecteur droit 76"/>
          <p:cNvCxnSpPr/>
          <p:nvPr/>
        </p:nvCxnSpPr>
        <p:spPr bwMode="auto">
          <a:xfrm flipH="1">
            <a:off x="4135909" y="2346952"/>
            <a:ext cx="1323410" cy="7205"/>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80" name="Rectangle 79"/>
          <p:cNvSpPr/>
          <p:nvPr/>
        </p:nvSpPr>
        <p:spPr bwMode="auto">
          <a:xfrm rot="10800000">
            <a:off x="5567331" y="2545772"/>
            <a:ext cx="1080120" cy="108012"/>
          </a:xfrm>
          <a:prstGeom prst="rect">
            <a:avLst/>
          </a:prstGeom>
          <a:solidFill>
            <a:schemeClr val="bg1">
              <a:lumMod val="6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86" name="Connecteur droit 85"/>
          <p:cNvCxnSpPr/>
          <p:nvPr/>
        </p:nvCxnSpPr>
        <p:spPr bwMode="auto">
          <a:xfrm flipH="1">
            <a:off x="3329401" y="2166230"/>
            <a:ext cx="1323410" cy="7205"/>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8" name="Connecteur droit 87"/>
          <p:cNvCxnSpPr/>
          <p:nvPr/>
        </p:nvCxnSpPr>
        <p:spPr bwMode="auto">
          <a:xfrm flipH="1" flipV="1">
            <a:off x="4652811" y="2148766"/>
            <a:ext cx="170014" cy="20539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00" name="Triangle isocèle 99"/>
          <p:cNvSpPr/>
          <p:nvPr/>
        </p:nvSpPr>
        <p:spPr bwMode="auto">
          <a:xfrm rot="16200000">
            <a:off x="4870653" y="3076911"/>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114" name="Connecteur droit 113"/>
          <p:cNvCxnSpPr/>
          <p:nvPr/>
        </p:nvCxnSpPr>
        <p:spPr bwMode="auto">
          <a:xfrm flipH="1">
            <a:off x="3387954" y="3317665"/>
            <a:ext cx="138858" cy="174981"/>
          </a:xfrm>
          <a:prstGeom prst="line">
            <a:avLst/>
          </a:prstGeom>
          <a:solidFill>
            <a:schemeClr val="accent1"/>
          </a:solidFill>
          <a:ln w="50800" cap="flat" cmpd="sng" algn="ctr">
            <a:solidFill>
              <a:srgbClr val="007A37"/>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7" name="Connecteur droit 116"/>
          <p:cNvCxnSpPr/>
          <p:nvPr/>
        </p:nvCxnSpPr>
        <p:spPr bwMode="auto">
          <a:xfrm rot="10800000">
            <a:off x="5099526" y="3124129"/>
            <a:ext cx="167932" cy="18002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8" name="Connecteur droit 117"/>
          <p:cNvCxnSpPr/>
          <p:nvPr/>
        </p:nvCxnSpPr>
        <p:spPr bwMode="auto">
          <a:xfrm rot="10800000">
            <a:off x="5095272" y="3306543"/>
            <a:ext cx="167932" cy="18002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9" name="Connecteur droit 118"/>
          <p:cNvCxnSpPr/>
          <p:nvPr/>
        </p:nvCxnSpPr>
        <p:spPr bwMode="auto">
          <a:xfrm flipH="1">
            <a:off x="5263204" y="3488749"/>
            <a:ext cx="1455525" cy="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21" name="Connecteur droit 120"/>
          <p:cNvCxnSpPr/>
          <p:nvPr/>
        </p:nvCxnSpPr>
        <p:spPr bwMode="auto">
          <a:xfrm rot="10800000" flipH="1" flipV="1">
            <a:off x="3457383" y="3014664"/>
            <a:ext cx="73799" cy="9817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22" name="Connecteur droit 121"/>
          <p:cNvCxnSpPr/>
          <p:nvPr/>
        </p:nvCxnSpPr>
        <p:spPr bwMode="auto">
          <a:xfrm flipH="1">
            <a:off x="3329401" y="3128226"/>
            <a:ext cx="138858" cy="174981"/>
          </a:xfrm>
          <a:prstGeom prst="line">
            <a:avLst/>
          </a:prstGeom>
          <a:solidFill>
            <a:schemeClr val="accent1"/>
          </a:solidFill>
          <a:ln w="50800" cap="flat" cmpd="sng" algn="ctr">
            <a:solidFill>
              <a:srgbClr val="007A37"/>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25" name="Connecteur droit 124"/>
          <p:cNvCxnSpPr/>
          <p:nvPr/>
        </p:nvCxnSpPr>
        <p:spPr bwMode="auto">
          <a:xfrm rot="10800000" flipV="1">
            <a:off x="4641830" y="3119975"/>
            <a:ext cx="155784" cy="170727"/>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26" name="Triangle isocèle 125"/>
          <p:cNvSpPr/>
          <p:nvPr/>
        </p:nvSpPr>
        <p:spPr bwMode="auto">
          <a:xfrm rot="13500000" flipH="1">
            <a:off x="2893445" y="3667395"/>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127" name="Triangle isocèle 126"/>
          <p:cNvSpPr/>
          <p:nvPr/>
        </p:nvSpPr>
        <p:spPr bwMode="auto">
          <a:xfrm rot="5400000" flipH="1">
            <a:off x="3679170" y="2109003"/>
            <a:ext cx="108012" cy="10801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128" name="Connecteur droit 127"/>
          <p:cNvCxnSpPr/>
          <p:nvPr/>
        </p:nvCxnSpPr>
        <p:spPr bwMode="auto">
          <a:xfrm rot="10800000" flipV="1">
            <a:off x="3181413" y="2166097"/>
            <a:ext cx="155784" cy="170727"/>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32" name="Connecteur en angle 131"/>
          <p:cNvCxnSpPr>
            <a:stCxn id="73" idx="1"/>
            <a:endCxn id="136" idx="1"/>
          </p:cNvCxnSpPr>
          <p:nvPr/>
        </p:nvCxnSpPr>
        <p:spPr bwMode="auto">
          <a:xfrm rot="5400000" flipH="1" flipV="1">
            <a:off x="1147192" y="1995888"/>
            <a:ext cx="1850417" cy="678679"/>
          </a:xfrm>
          <a:prstGeom prst="bentConnector2">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36" name="ZoneTexte 135"/>
          <p:cNvSpPr txBox="1"/>
          <p:nvPr/>
        </p:nvSpPr>
        <p:spPr>
          <a:xfrm>
            <a:off x="2411740" y="1179185"/>
            <a:ext cx="2176822"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fr-FR" sz="1200" dirty="0" smtClean="0"/>
              <a:t>Ajout d’un raccordement,</a:t>
            </a:r>
          </a:p>
          <a:p>
            <a:pPr algn="ctr"/>
            <a:r>
              <a:rPr lang="fr-FR" sz="1200" dirty="0" smtClean="0"/>
              <a:t> à confirmer</a:t>
            </a:r>
            <a:endParaRPr lang="fr-FR" sz="1200" dirty="0"/>
          </a:p>
        </p:txBody>
      </p:sp>
      <p:sp>
        <p:nvSpPr>
          <p:cNvPr id="140" name="ZoneTexte 139"/>
          <p:cNvSpPr txBox="1"/>
          <p:nvPr/>
        </p:nvSpPr>
        <p:spPr>
          <a:xfrm>
            <a:off x="3649406" y="3749991"/>
            <a:ext cx="1534085"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fr-FR" sz="1200" dirty="0" smtClean="0"/>
              <a:t>Ajout d’une voie sur ligne vers Evreux,</a:t>
            </a:r>
          </a:p>
          <a:p>
            <a:r>
              <a:rPr lang="fr-FR" sz="1200" dirty="0" smtClean="0"/>
              <a:t> à confirmer</a:t>
            </a:r>
            <a:endParaRPr lang="fr-FR" sz="1200" dirty="0"/>
          </a:p>
        </p:txBody>
      </p:sp>
      <p:cxnSp>
        <p:nvCxnSpPr>
          <p:cNvPr id="142" name="Connecteur en angle 141"/>
          <p:cNvCxnSpPr>
            <a:endCxn id="140" idx="1"/>
          </p:cNvCxnSpPr>
          <p:nvPr/>
        </p:nvCxnSpPr>
        <p:spPr bwMode="auto">
          <a:xfrm>
            <a:off x="3067434" y="3735833"/>
            <a:ext cx="581972" cy="337324"/>
          </a:xfrm>
          <a:prstGeom prst="bentConnector3">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92" name="Rectangle 2"/>
          <p:cNvSpPr>
            <a:spLocks noGrp="1" noChangeArrowheads="1"/>
          </p:cNvSpPr>
          <p:nvPr>
            <p:ph type="title"/>
          </p:nvPr>
        </p:nvSpPr>
        <p:spPr>
          <a:xfrm>
            <a:off x="1065213" y="0"/>
            <a:ext cx="7392987" cy="838200"/>
          </a:xfrm>
        </p:spPr>
        <p:txBody>
          <a:bodyPr/>
          <a:lstStyle/>
          <a:p>
            <a:r>
              <a:rPr lang="fr-FR" dirty="0"/>
              <a:t>Secteur C1 – éclairages fonctionnels</a:t>
            </a:r>
          </a:p>
        </p:txBody>
      </p:sp>
      <p:sp>
        <p:nvSpPr>
          <p:cNvPr id="93" name="Rectangle 3"/>
          <p:cNvSpPr txBox="1">
            <a:spLocks noChangeArrowheads="1"/>
          </p:cNvSpPr>
          <p:nvPr/>
        </p:nvSpPr>
        <p:spPr bwMode="gray">
          <a:xfrm>
            <a:off x="-113350" y="895518"/>
            <a:ext cx="8962528" cy="376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0" fontAlgn="base" hangingPunct="0">
              <a:spcBef>
                <a:spcPct val="20000"/>
              </a:spcBef>
              <a:spcAft>
                <a:spcPct val="35000"/>
              </a:spcAft>
              <a:buSzPct val="90000"/>
              <a:buFont typeface="Wingdings" charset="0"/>
              <a:defRPr sz="2000" b="1">
                <a:solidFill>
                  <a:schemeClr val="accent1"/>
                </a:solidFill>
                <a:latin typeface="+mn-lt"/>
                <a:ea typeface="+mn-ea"/>
                <a:cs typeface="+mn-cs"/>
              </a:defRPr>
            </a:lvl1pPr>
            <a:lvl2pPr marL="550863" indent="-238125" algn="l" rtl="0" eaLnBrk="0" fontAlgn="base" hangingPunct="0">
              <a:lnSpc>
                <a:spcPct val="95000"/>
              </a:lnSpc>
              <a:spcBef>
                <a:spcPct val="50000"/>
              </a:spcBef>
              <a:spcAft>
                <a:spcPct val="10000"/>
              </a:spcAft>
              <a:buClr>
                <a:schemeClr val="accent1"/>
              </a:buClr>
              <a:buSzPct val="90000"/>
              <a:buFont typeface="Wingdings" charset="0"/>
              <a:buChar char="n"/>
              <a:defRPr sz="1800" b="1">
                <a:solidFill>
                  <a:schemeClr val="tx1"/>
                </a:solidFill>
                <a:latin typeface="+mn-lt"/>
                <a:ea typeface="+mn-ea"/>
              </a:defRPr>
            </a:lvl2pPr>
            <a:lvl3pPr marL="1139825" indent="-296863" algn="l" rtl="0" eaLnBrk="0" fontAlgn="base" hangingPunct="0">
              <a:spcBef>
                <a:spcPct val="30000"/>
              </a:spcBef>
              <a:spcAft>
                <a:spcPct val="0"/>
              </a:spcAft>
              <a:buFont typeface="Symbol" charset="0"/>
              <a:buChar char="¾"/>
              <a:defRPr sz="1600">
                <a:solidFill>
                  <a:schemeClr val="tx1"/>
                </a:solidFill>
                <a:latin typeface="+mn-lt"/>
                <a:ea typeface="+mn-ea"/>
              </a:defRPr>
            </a:lvl3pPr>
            <a:lvl4pPr marL="1427163" indent="-285750" algn="l" rtl="0" eaLnBrk="0" fontAlgn="base" hangingPunct="0">
              <a:spcBef>
                <a:spcPct val="20000"/>
              </a:spcBef>
              <a:spcAft>
                <a:spcPct val="0"/>
              </a:spcAft>
              <a:buClr>
                <a:schemeClr val="accent1"/>
              </a:buClr>
              <a:buFont typeface="Arial" panose="020B0604020202020204" pitchFamily="34" charset="0"/>
              <a:buChar char="•"/>
              <a:defRPr sz="1600">
                <a:solidFill>
                  <a:schemeClr val="tx1"/>
                </a:solidFill>
                <a:latin typeface="+mn-lt"/>
                <a:ea typeface="+mn-ea"/>
              </a:defRPr>
            </a:lvl4pPr>
            <a:lvl5pPr marL="1428750" indent="-285750" algn="l" rtl="0" eaLnBrk="0" fontAlgn="base" hangingPunct="0">
              <a:spcBef>
                <a:spcPct val="20000"/>
              </a:spcBef>
              <a:spcAft>
                <a:spcPct val="0"/>
              </a:spcAft>
              <a:buClr>
                <a:schemeClr val="accent1"/>
              </a:buClr>
              <a:buFont typeface="Wingdings" panose="05000000000000000000" pitchFamily="2" charset="2"/>
              <a:buChar char="ü"/>
              <a:defRPr sz="1400">
                <a:solidFill>
                  <a:schemeClr val="tx1"/>
                </a:solidFill>
                <a:latin typeface="+mn-lt"/>
                <a:ea typeface="+mn-ea"/>
              </a:defRPr>
            </a:lvl5pPr>
            <a:lvl6pPr marL="1600200" algn="l" rtl="0" eaLnBrk="0" fontAlgn="base" hangingPunct="0">
              <a:spcBef>
                <a:spcPct val="20000"/>
              </a:spcBef>
              <a:spcAft>
                <a:spcPct val="0"/>
              </a:spcAft>
              <a:defRPr sz="1200">
                <a:solidFill>
                  <a:schemeClr val="tx1"/>
                </a:solidFill>
                <a:latin typeface="+mn-lt"/>
                <a:ea typeface="+mn-ea"/>
              </a:defRPr>
            </a:lvl6pPr>
            <a:lvl7pPr marL="2057400" algn="l" rtl="0" eaLnBrk="0" fontAlgn="base" hangingPunct="0">
              <a:spcBef>
                <a:spcPct val="20000"/>
              </a:spcBef>
              <a:spcAft>
                <a:spcPct val="0"/>
              </a:spcAft>
              <a:defRPr sz="1600">
                <a:solidFill>
                  <a:schemeClr val="tx1"/>
                </a:solidFill>
                <a:latin typeface="+mn-lt"/>
                <a:ea typeface="+mn-ea"/>
              </a:defRPr>
            </a:lvl7pPr>
            <a:lvl8pPr marL="2514600" algn="l" rtl="0" eaLnBrk="0" fontAlgn="base" hangingPunct="0">
              <a:spcBef>
                <a:spcPct val="20000"/>
              </a:spcBef>
              <a:spcAft>
                <a:spcPct val="0"/>
              </a:spcAft>
              <a:defRPr sz="1600">
                <a:solidFill>
                  <a:schemeClr val="tx1"/>
                </a:solidFill>
                <a:latin typeface="+mn-lt"/>
                <a:ea typeface="+mn-ea"/>
              </a:defRPr>
            </a:lvl8pPr>
            <a:lvl9pPr marL="2971800" algn="l" rtl="0" eaLnBrk="0" fontAlgn="base" hangingPunct="0">
              <a:spcBef>
                <a:spcPct val="20000"/>
              </a:spcBef>
              <a:spcAft>
                <a:spcPct val="0"/>
              </a:spcAft>
              <a:defRPr sz="1600">
                <a:solidFill>
                  <a:schemeClr val="tx1"/>
                </a:solidFill>
                <a:latin typeface="+mn-lt"/>
                <a:ea typeface="+mn-ea"/>
              </a:defRPr>
            </a:lvl9pPr>
          </a:lstStyle>
          <a:p>
            <a:pPr marL="312738" lvl="1" indent="0" algn="just">
              <a:buNone/>
            </a:pPr>
            <a:r>
              <a:rPr lang="fr-FR" sz="1600" kern="0" dirty="0" smtClean="0">
                <a:solidFill>
                  <a:schemeClr val="accent1"/>
                </a:solidFill>
              </a:rPr>
              <a:t> </a:t>
            </a:r>
            <a:r>
              <a:rPr lang="fr-FR" kern="0" dirty="0" smtClean="0">
                <a:solidFill>
                  <a:schemeClr val="accent1"/>
                </a:solidFill>
              </a:rPr>
              <a:t>Zoom sur les raccordements à l’ouest de Mantes – </a:t>
            </a:r>
            <a:r>
              <a:rPr lang="fr-FR" sz="1400" kern="0" dirty="0" smtClean="0">
                <a:solidFill>
                  <a:schemeClr val="accent1"/>
                </a:solidFill>
              </a:rPr>
              <a:t>Scénario LN + L</a:t>
            </a:r>
            <a:r>
              <a:rPr lang="fr-FR" sz="1400" kern="0" dirty="0">
                <a:solidFill>
                  <a:schemeClr val="accent1"/>
                </a:solidFill>
              </a:rPr>
              <a:t>. </a:t>
            </a:r>
            <a:r>
              <a:rPr lang="fr-FR" sz="1400" kern="0" dirty="0" err="1">
                <a:solidFill>
                  <a:schemeClr val="accent1"/>
                </a:solidFill>
              </a:rPr>
              <a:t>exist</a:t>
            </a:r>
            <a:r>
              <a:rPr lang="fr-FR" sz="1400" kern="0" dirty="0">
                <a:solidFill>
                  <a:schemeClr val="accent1"/>
                </a:solidFill>
              </a:rPr>
              <a:t> </a:t>
            </a:r>
            <a:r>
              <a:rPr lang="fr-FR" sz="1400" kern="0" dirty="0" smtClean="0">
                <a:solidFill>
                  <a:schemeClr val="accent1"/>
                </a:solidFill>
              </a:rPr>
              <a:t>vers Evreux</a:t>
            </a:r>
          </a:p>
        </p:txBody>
      </p:sp>
      <p:sp>
        <p:nvSpPr>
          <p:cNvPr id="95" name="ZoneTexte 94"/>
          <p:cNvSpPr txBox="1"/>
          <p:nvPr/>
        </p:nvSpPr>
        <p:spPr>
          <a:xfrm>
            <a:off x="8117781" y="2811757"/>
            <a:ext cx="1038413" cy="276999"/>
          </a:xfrm>
          <a:prstGeom prst="rect">
            <a:avLst/>
          </a:prstGeom>
          <a:noFill/>
        </p:spPr>
        <p:txBody>
          <a:bodyPr wrap="square" rtlCol="0">
            <a:spAutoFit/>
          </a:bodyPr>
          <a:lstStyle/>
          <a:p>
            <a:pPr algn="ctr"/>
            <a:r>
              <a:rPr lang="fr-FR" sz="1200" b="1" i="1" dirty="0" smtClean="0"/>
              <a:t>EOLE</a:t>
            </a:r>
            <a:endParaRPr lang="fr-FR" sz="1200" b="1" i="1" dirty="0"/>
          </a:p>
        </p:txBody>
      </p:sp>
      <p:sp>
        <p:nvSpPr>
          <p:cNvPr id="96" name="Ellipse 95"/>
          <p:cNvSpPr/>
          <p:nvPr/>
        </p:nvSpPr>
        <p:spPr bwMode="auto">
          <a:xfrm>
            <a:off x="3649405" y="4869160"/>
            <a:ext cx="1755877" cy="972108"/>
          </a:xfrm>
          <a:prstGeom prst="ellipse">
            <a:avLst/>
          </a:prstGeom>
          <a:noFill/>
          <a:ln w="57150" cap="flat" cmpd="sng" algn="ctr">
            <a:solidFill>
              <a:srgbClr val="94A5BE"/>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
        <p:nvSpPr>
          <p:cNvPr id="97" name="ZoneTexte 96"/>
          <p:cNvSpPr txBox="1"/>
          <p:nvPr/>
        </p:nvSpPr>
        <p:spPr>
          <a:xfrm>
            <a:off x="75883" y="1340768"/>
            <a:ext cx="1209539" cy="600164"/>
          </a:xfrm>
          <a:prstGeom prst="rect">
            <a:avLst/>
          </a:prstGeom>
          <a:noFill/>
        </p:spPr>
        <p:txBody>
          <a:bodyPr wrap="square" rtlCol="0">
            <a:spAutoFit/>
          </a:bodyPr>
          <a:lstStyle/>
          <a:p>
            <a:pPr algn="ctr"/>
            <a:r>
              <a:rPr lang="fr-FR" sz="1100" dirty="0" smtClean="0"/>
              <a:t>Vers Rouen, Le Havre ligne existante</a:t>
            </a:r>
            <a:endParaRPr lang="fr-FR" sz="1100" dirty="0"/>
          </a:p>
        </p:txBody>
      </p:sp>
    </p:spTree>
    <p:extLst>
      <p:ext uri="{BB962C8B-B14F-4D97-AF65-F5344CB8AC3E}">
        <p14:creationId xmlns:p14="http://schemas.microsoft.com/office/powerpoint/2010/main" val="7186502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1"/>
          <p:cNvSpPr>
            <a:spLocks noGrp="1" noChangeArrowheads="1"/>
          </p:cNvSpPr>
          <p:nvPr>
            <p:ph type="sldNum" sz="quarter" idx="4294967295"/>
          </p:nvPr>
        </p:nvSpPr>
        <p:spPr>
          <a:xfrm>
            <a:off x="4319588" y="6172200"/>
            <a:ext cx="503237" cy="457200"/>
          </a:xfrm>
          <a:prstGeom prst="rect">
            <a:avLst/>
          </a:prstGeom>
          <a:extLst>
            <a:ext uri="{FAA26D3D-D897-4be2-8F04-BA451C77F1D7}">
              <ma14:placeholderFlag xmlns="" xmlns:ma14="http://schemas.microsoft.com/office/mac/drawingml/2011/main" val="1"/>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B89A5D2-FA15-441B-8DB0-95B15212B81D}" type="slidenum">
              <a:rPr lang="fr-FR" altLang="fr-FR" sz="1200"/>
              <a:pPr/>
              <a:t>22</a:t>
            </a:fld>
            <a:endParaRPr lang="fr-FR" altLang="fr-FR" sz="1200"/>
          </a:p>
        </p:txBody>
      </p:sp>
      <p:sp>
        <p:nvSpPr>
          <p:cNvPr id="4098" name="Rectangle 2"/>
          <p:cNvSpPr>
            <a:spLocks noGrp="1" noChangeArrowheads="1"/>
          </p:cNvSpPr>
          <p:nvPr>
            <p:ph type="ctrTitle"/>
          </p:nvPr>
        </p:nvSpPr>
        <p:spPr>
          <a:xfrm>
            <a:off x="1065213" y="1387475"/>
            <a:ext cx="7251203" cy="3284538"/>
          </a:xfrm>
          <a:extLst>
            <a:ext uri="{FAA26D3D-D897-4be2-8F04-BA451C77F1D7}">
              <ma14:placeholderFlag xmlns="" xmlns:ma14="http://schemas.microsoft.com/office/mac/drawingml/2011/main" val="1"/>
            </a:ext>
          </a:extLst>
        </p:spPr>
        <p:txBody>
          <a:bodyPr/>
          <a:lstStyle/>
          <a:p>
            <a:pPr>
              <a:defRPr/>
            </a:pPr>
            <a:r>
              <a:rPr lang="fr-FR" dirty="0" smtClean="0"/>
              <a:t>Détail des ZP – Secteur C1</a:t>
            </a:r>
            <a:endParaRPr lang="fr-FR" dirty="0"/>
          </a:p>
        </p:txBody>
      </p:sp>
      <p:sp>
        <p:nvSpPr>
          <p:cNvPr id="5" name="Rectangle 3"/>
          <p:cNvSpPr>
            <a:spLocks noGrp="1" noChangeArrowheads="1"/>
          </p:cNvSpPr>
          <p:nvPr>
            <p:ph type="subTitle" idx="1"/>
          </p:nvPr>
        </p:nvSpPr>
        <p:spPr>
          <a:xfrm>
            <a:off x="1060450" y="0"/>
            <a:ext cx="7392988" cy="1193800"/>
          </a:xfrm>
          <a:extLst>
            <a:ext uri="{FAA26D3D-D897-4be2-8F04-BA451C77F1D7}">
              <ma14:placeholderFlag xmlns="" xmlns:ma14="http://schemas.microsoft.com/office/mac/drawingml/2011/main" val="1"/>
            </a:ext>
          </a:extLst>
        </p:spPr>
        <p:txBody>
          <a:bodyPr/>
          <a:lstStyle/>
          <a:p>
            <a:pPr marL="0" indent="0">
              <a:buFont typeface="Wingdings" charset="0"/>
              <a:buNone/>
              <a:defRPr/>
            </a:pPr>
            <a:endParaRPr lang="fr-FR" dirty="0" smtClean="0">
              <a:solidFill>
                <a:schemeClr val="bg1"/>
              </a:solidFill>
            </a:endParaRPr>
          </a:p>
        </p:txBody>
      </p:sp>
    </p:spTree>
    <p:extLst>
      <p:ext uri="{BB962C8B-B14F-4D97-AF65-F5344CB8AC3E}">
        <p14:creationId xmlns:p14="http://schemas.microsoft.com/office/powerpoint/2010/main" val="35458999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1A531D4F-7E27-4E46-9E23-64F501DFF915}" type="slidenum">
              <a:rPr lang="fr-FR"/>
              <a:pPr/>
              <a:t>23</a:t>
            </a:fld>
            <a:endParaRPr lang="fr-FR" dirty="0"/>
          </a:p>
        </p:txBody>
      </p:sp>
      <p:sp>
        <p:nvSpPr>
          <p:cNvPr id="5122" name="Rectangle 2"/>
          <p:cNvSpPr>
            <a:spLocks noGrp="1" noChangeArrowheads="1"/>
          </p:cNvSpPr>
          <p:nvPr>
            <p:ph type="title"/>
          </p:nvPr>
        </p:nvSpPr>
        <p:spPr/>
        <p:txBody>
          <a:bodyPr/>
          <a:lstStyle/>
          <a:p>
            <a:r>
              <a:rPr lang="fr-FR" dirty="0" smtClean="0"/>
              <a:t>Les zones de passage C1 Nord</a:t>
            </a:r>
            <a:br>
              <a:rPr lang="fr-FR" dirty="0" smtClean="0"/>
            </a:br>
            <a:r>
              <a:rPr lang="fr-FR" dirty="0" smtClean="0"/>
              <a:t>et les communes concernées</a:t>
            </a:r>
            <a:endParaRPr lang="fr-FR" dirty="0"/>
          </a:p>
        </p:txBody>
      </p:sp>
      <p:sp>
        <p:nvSpPr>
          <p:cNvPr id="5123" name="Rectangle 3"/>
          <p:cNvSpPr>
            <a:spLocks noGrp="1" noChangeArrowheads="1"/>
          </p:cNvSpPr>
          <p:nvPr>
            <p:ph type="body" idx="1"/>
          </p:nvPr>
        </p:nvSpPr>
        <p:spPr>
          <a:xfrm>
            <a:off x="467544" y="1124744"/>
            <a:ext cx="8208912" cy="4896544"/>
          </a:xfrm>
        </p:spPr>
        <p:txBody>
          <a:bodyPr/>
          <a:lstStyle/>
          <a:p>
            <a:pPr marL="608013" lvl="1" indent="0">
              <a:spcBef>
                <a:spcPts val="0"/>
              </a:spcBef>
              <a:spcAft>
                <a:spcPts val="600"/>
              </a:spcAft>
              <a:buNone/>
            </a:pPr>
            <a:endParaRPr lang="fr-FR" sz="1600" dirty="0">
              <a:solidFill>
                <a:srgbClr val="FF0000"/>
              </a:solidFill>
            </a:endParaRPr>
          </a:p>
          <a:p>
            <a:pPr marL="312738" lvl="1" indent="0" algn="just">
              <a:buNone/>
            </a:pPr>
            <a:r>
              <a:rPr lang="fr-FR" sz="1600" dirty="0" smtClean="0">
                <a:solidFill>
                  <a:schemeClr val="accent1"/>
                </a:solidFill>
              </a:rPr>
              <a:t> </a:t>
            </a:r>
          </a:p>
        </p:txBody>
      </p:sp>
      <p:pic>
        <p:nvPicPr>
          <p:cNvPr id="3" name="Image 2"/>
          <p:cNvPicPr>
            <a:picLocks noChangeAspect="1"/>
          </p:cNvPicPr>
          <p:nvPr/>
        </p:nvPicPr>
        <p:blipFill rotWithShape="1">
          <a:blip r:embed="rId3" cstate="print">
            <a:extLst>
              <a:ext uri="{28A0092B-C50C-407E-A947-70E740481C1C}">
                <a14:useLocalDpi xmlns:a14="http://schemas.microsoft.com/office/drawing/2010/main"/>
              </a:ext>
            </a:extLst>
          </a:blip>
          <a:srcRect r="16230"/>
          <a:stretch/>
        </p:blipFill>
        <p:spPr>
          <a:xfrm>
            <a:off x="1" y="980727"/>
            <a:ext cx="6192180" cy="5643697"/>
          </a:xfrm>
          <a:prstGeom prst="rect">
            <a:avLst/>
          </a:prstGeom>
        </p:spPr>
      </p:pic>
      <p:graphicFrame>
        <p:nvGraphicFramePr>
          <p:cNvPr id="5" name="Tableau 4"/>
          <p:cNvGraphicFramePr>
            <a:graphicFrameLocks noGrp="1"/>
          </p:cNvGraphicFramePr>
          <p:nvPr>
            <p:extLst>
              <p:ext uri="{D42A27DB-BD31-4B8C-83A1-F6EECF244321}">
                <p14:modId xmlns:p14="http://schemas.microsoft.com/office/powerpoint/2010/main" val="3949129273"/>
              </p:ext>
            </p:extLst>
          </p:nvPr>
        </p:nvGraphicFramePr>
        <p:xfrm>
          <a:off x="6192180" y="8620"/>
          <a:ext cx="2916324" cy="6904164"/>
        </p:xfrm>
        <a:graphic>
          <a:graphicData uri="http://schemas.openxmlformats.org/drawingml/2006/table">
            <a:tbl>
              <a:tblPr firstRow="1" bandRow="1">
                <a:tableStyleId>{5C22544A-7EE6-4342-B048-85BDC9FD1C3A}</a:tableStyleId>
              </a:tblPr>
              <a:tblGrid>
                <a:gridCol w="1296144"/>
                <a:gridCol w="540060"/>
                <a:gridCol w="540060"/>
                <a:gridCol w="540060"/>
              </a:tblGrid>
              <a:tr h="432048">
                <a:tc>
                  <a:txBody>
                    <a:bodyPr/>
                    <a:lstStyle/>
                    <a:p>
                      <a:r>
                        <a:rPr lang="fr-FR" sz="1200" dirty="0" smtClean="0"/>
                        <a:t>Communes</a:t>
                      </a:r>
                      <a:endParaRPr lang="fr-FR" sz="1200" dirty="0"/>
                    </a:p>
                  </a:txBody>
                  <a:tcPr anchor="ctr"/>
                </a:tc>
                <a:tc>
                  <a:txBody>
                    <a:bodyPr/>
                    <a:lstStyle/>
                    <a:p>
                      <a:pPr algn="ctr"/>
                      <a:r>
                        <a:rPr lang="fr-FR" sz="1200" dirty="0" smtClean="0"/>
                        <a:t>C1N</a:t>
                      </a:r>
                      <a:r>
                        <a:rPr lang="fr-FR" dirty="0" smtClean="0"/>
                        <a:t>A</a:t>
                      </a:r>
                      <a:endParaRPr lang="fr-FR" dirty="0"/>
                    </a:p>
                  </a:txBody>
                  <a:tcPr>
                    <a:solidFill>
                      <a:schemeClr val="accent1">
                        <a:lumMod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200" dirty="0" smtClean="0"/>
                        <a:t>C1N</a:t>
                      </a:r>
                      <a:r>
                        <a:rPr lang="fr-FR" dirty="0" smtClean="0"/>
                        <a:t>B</a:t>
                      </a:r>
                    </a:p>
                  </a:txBody>
                  <a:tcPr>
                    <a:solidFill>
                      <a:srgbClr val="FF000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200" dirty="0" smtClean="0"/>
                        <a:t>C1N</a:t>
                      </a:r>
                      <a:r>
                        <a:rPr lang="fr-FR" dirty="0" smtClean="0"/>
                        <a:t>C</a:t>
                      </a:r>
                      <a:endParaRPr lang="fr-FR" dirty="0"/>
                    </a:p>
                  </a:txBody>
                  <a:tcPr>
                    <a:solidFill>
                      <a:srgbClr val="FFC000"/>
                    </a:solidFill>
                  </a:tcPr>
                </a:tc>
              </a:tr>
              <a:tr h="254336">
                <a:tc>
                  <a:txBody>
                    <a:bodyPr/>
                    <a:lstStyle/>
                    <a:p>
                      <a:r>
                        <a:rPr lang="fr-FR" sz="1050" dirty="0" smtClean="0"/>
                        <a:t>Mantes-La-Jolie</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Buchelay</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smtClean="0"/>
                        <a:t>Rosny / Seine</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Rolleboise</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Bonnières</a:t>
                      </a:r>
                      <a:r>
                        <a:rPr lang="fr-FR" sz="1050" dirty="0" smtClean="0"/>
                        <a:t> / Seine</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123896">
                <a:tc>
                  <a:txBody>
                    <a:bodyPr/>
                    <a:lstStyle/>
                    <a:p>
                      <a:r>
                        <a:rPr lang="fr-FR" sz="1050" dirty="0" err="1" smtClean="0"/>
                        <a:t>Jeufosse</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endParaRPr lang="fr-FR" sz="1050" b="1" dirty="0">
                        <a:solidFill>
                          <a:schemeClr val="bg1"/>
                        </a:solidFill>
                      </a:endParaRPr>
                    </a:p>
                  </a:txBody>
                  <a:tcPr>
                    <a:solidFill>
                      <a:srgbClr val="FF0000"/>
                    </a:solidFill>
                  </a:tcPr>
                </a:tc>
                <a:tc>
                  <a:txBody>
                    <a:bodyPr/>
                    <a:lstStyle/>
                    <a:p>
                      <a:pPr algn="ctr"/>
                      <a:endParaRPr lang="fr-FR" sz="1050" b="1" dirty="0">
                        <a:solidFill>
                          <a:schemeClr val="bg1"/>
                        </a:solidFill>
                      </a:endParaRPr>
                    </a:p>
                  </a:txBody>
                  <a:tcPr>
                    <a:solidFill>
                      <a:srgbClr val="FFC000"/>
                    </a:solidFill>
                  </a:tcPr>
                </a:tc>
              </a:tr>
              <a:tr h="254336">
                <a:tc>
                  <a:txBody>
                    <a:bodyPr/>
                    <a:lstStyle/>
                    <a:p>
                      <a:r>
                        <a:rPr lang="fr-FR" sz="1050" dirty="0" smtClean="0"/>
                        <a:t>La Villeneuve</a:t>
                      </a:r>
                      <a:r>
                        <a:rPr lang="fr-FR" sz="900" dirty="0" smtClean="0"/>
                        <a:t>-en-C</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Lommoye</a:t>
                      </a:r>
                      <a:endParaRPr lang="fr-FR" sz="1050" dirty="0"/>
                    </a:p>
                  </a:txBody>
                  <a:tcPr/>
                </a:tc>
                <a:tc>
                  <a:txBody>
                    <a:bodyPr/>
                    <a:lstStyle/>
                    <a:p>
                      <a:pPr algn="ct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Blaru</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smtClean="0"/>
                        <a:t>Chaufour-lès-B</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Cravent</a:t>
                      </a:r>
                      <a:endParaRPr lang="fr-FR" sz="1050" dirty="0"/>
                    </a:p>
                  </a:txBody>
                  <a:tcPr/>
                </a:tc>
                <a:tc>
                  <a:txBody>
                    <a:bodyPr/>
                    <a:lstStyle/>
                    <a:p>
                      <a:pPr algn="ct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Villegats</a:t>
                      </a:r>
                      <a:endParaRPr lang="fr-FR" sz="1050" dirty="0"/>
                    </a:p>
                  </a:txBody>
                  <a:tcPr/>
                </a:tc>
                <a:tc>
                  <a:txBody>
                    <a:bodyPr/>
                    <a:lstStyle/>
                    <a:p>
                      <a:pPr algn="ct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Chaignes</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Douains</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endParaRPr lang="fr-FR" sz="1050" b="1" dirty="0">
                        <a:solidFill>
                          <a:schemeClr val="bg1"/>
                        </a:solidFill>
                      </a:endParaRPr>
                    </a:p>
                  </a:txBody>
                  <a:tcPr>
                    <a:solidFill>
                      <a:srgbClr val="FF0000"/>
                    </a:solidFill>
                  </a:tcPr>
                </a:tc>
                <a:tc>
                  <a:txBody>
                    <a:bodyPr/>
                    <a:lstStyle/>
                    <a:p>
                      <a:pPr algn="ctr"/>
                      <a:endParaRPr lang="fr-FR" sz="1050" b="1" dirty="0">
                        <a:solidFill>
                          <a:schemeClr val="bg1"/>
                        </a:solidFill>
                      </a:endParaRPr>
                    </a:p>
                  </a:txBody>
                  <a:tcPr>
                    <a:solidFill>
                      <a:srgbClr val="FFC000"/>
                    </a:solidFill>
                  </a:tcPr>
                </a:tc>
              </a:tr>
              <a:tr h="254336">
                <a:tc>
                  <a:txBody>
                    <a:bodyPr/>
                    <a:lstStyle/>
                    <a:p>
                      <a:r>
                        <a:rPr lang="fr-FR" sz="1050" dirty="0" smtClean="0"/>
                        <a:t>Pacy-sur-Eure</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endParaRPr lang="fr-FR" sz="1050" b="1" dirty="0">
                        <a:solidFill>
                          <a:schemeClr val="bg1"/>
                        </a:solidFill>
                      </a:endParaRPr>
                    </a:p>
                  </a:txBody>
                  <a:tcPr>
                    <a:solidFill>
                      <a:srgbClr val="FFC000"/>
                    </a:solidFill>
                  </a:tcPr>
                </a:tc>
              </a:tr>
              <a:tr h="254336">
                <a:tc>
                  <a:txBody>
                    <a:bodyPr/>
                    <a:lstStyle/>
                    <a:p>
                      <a:r>
                        <a:rPr lang="fr-FR" sz="1050" dirty="0" err="1" smtClean="0"/>
                        <a:t>Ménilles</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endParaRPr lang="fr-FR" sz="1050" b="1" dirty="0">
                        <a:solidFill>
                          <a:schemeClr val="bg1"/>
                        </a:solidFill>
                      </a:endParaRPr>
                    </a:p>
                  </a:txBody>
                  <a:tcPr>
                    <a:solidFill>
                      <a:srgbClr val="FF0000"/>
                    </a:solidFill>
                  </a:tcPr>
                </a:tc>
                <a:tc>
                  <a:txBody>
                    <a:bodyPr/>
                    <a:lstStyle/>
                    <a:p>
                      <a:pPr algn="ctr"/>
                      <a:endParaRPr lang="fr-FR" sz="1050" b="1" dirty="0">
                        <a:solidFill>
                          <a:schemeClr val="bg1"/>
                        </a:solidFill>
                      </a:endParaRPr>
                    </a:p>
                  </a:txBody>
                  <a:tcPr>
                    <a:solidFill>
                      <a:srgbClr val="FFC000"/>
                    </a:solidFill>
                  </a:tcPr>
                </a:tc>
              </a:tr>
              <a:tr h="254336">
                <a:tc>
                  <a:txBody>
                    <a:bodyPr/>
                    <a:lstStyle/>
                    <a:p>
                      <a:r>
                        <a:rPr lang="fr-FR" sz="1050" dirty="0" err="1" smtClean="0"/>
                        <a:t>Aigleville</a:t>
                      </a:r>
                      <a:endParaRPr lang="fr-FR" sz="1050" dirty="0"/>
                    </a:p>
                  </a:txBody>
                  <a:tcPr/>
                </a:tc>
                <a:tc>
                  <a:txBody>
                    <a:bodyPr/>
                    <a:lstStyle/>
                    <a:p>
                      <a:pPr algn="ct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Hécourt</a:t>
                      </a:r>
                      <a:endParaRPr lang="fr-FR" sz="1050" dirty="0"/>
                    </a:p>
                  </a:txBody>
                  <a:tcPr/>
                </a:tc>
                <a:tc>
                  <a:txBody>
                    <a:bodyPr/>
                    <a:lstStyle/>
                    <a:p>
                      <a:pPr algn="ct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Gadencourt</a:t>
                      </a:r>
                      <a:endParaRPr lang="fr-FR" sz="1050" dirty="0"/>
                    </a:p>
                  </a:txBody>
                  <a:tcPr/>
                </a:tc>
                <a:tc>
                  <a:txBody>
                    <a:bodyPr/>
                    <a:lstStyle/>
                    <a:p>
                      <a:pPr algn="ctr"/>
                      <a:endParaRPr lang="fr-FR" sz="1050" b="1" dirty="0">
                        <a:solidFill>
                          <a:schemeClr val="bg1"/>
                        </a:solidFill>
                      </a:endParaRPr>
                    </a:p>
                  </a:txBody>
                  <a:tcPr>
                    <a:solidFill>
                      <a:schemeClr val="accent1">
                        <a:lumMod val="75000"/>
                      </a:schemeClr>
                    </a:solidFill>
                  </a:tcPr>
                </a:tc>
                <a:tc>
                  <a:txBody>
                    <a:bodyPr/>
                    <a:lstStyle/>
                    <a:p>
                      <a:pPr algn="ct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Fains</a:t>
                      </a:r>
                      <a:endParaRPr lang="fr-FR" sz="1050" dirty="0"/>
                    </a:p>
                  </a:txBody>
                  <a:tcPr/>
                </a:tc>
                <a:tc>
                  <a:txBody>
                    <a:bodyPr/>
                    <a:lstStyle/>
                    <a:p>
                      <a:pPr algn="ct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smtClean="0"/>
                        <a:t>St-Aquilin-de-</a:t>
                      </a:r>
                      <a:r>
                        <a:rPr lang="fr-FR" sz="1050" dirty="0" err="1" smtClean="0"/>
                        <a:t>Pacy</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smtClean="0"/>
                        <a:t>Le Plessis-Hébert</a:t>
                      </a:r>
                      <a:endParaRPr lang="fr-FR" sz="1050" dirty="0"/>
                    </a:p>
                  </a:txBody>
                  <a:tcPr/>
                </a:tc>
                <a:tc>
                  <a:txBody>
                    <a:bodyPr/>
                    <a:lstStyle/>
                    <a:p>
                      <a:pPr algn="ct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r h="254336">
                <a:tc>
                  <a:txBody>
                    <a:bodyPr/>
                    <a:lstStyle/>
                    <a:p>
                      <a:r>
                        <a:rPr lang="fr-FR" sz="1050" dirty="0" err="1" smtClean="0"/>
                        <a:t>Croisy</a:t>
                      </a:r>
                      <a:r>
                        <a:rPr lang="fr-FR" sz="1050" dirty="0" smtClean="0"/>
                        <a:t> / Eure</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endParaRPr lang="fr-FR" sz="1050" b="1" dirty="0">
                        <a:solidFill>
                          <a:schemeClr val="bg1"/>
                        </a:solidFill>
                      </a:endParaRPr>
                    </a:p>
                  </a:txBody>
                  <a:tcPr>
                    <a:solidFill>
                      <a:srgbClr val="FF0000"/>
                    </a:solidFill>
                  </a:tcPr>
                </a:tc>
                <a:tc>
                  <a:txBody>
                    <a:bodyPr/>
                    <a:lstStyle/>
                    <a:p>
                      <a:pPr algn="ctr"/>
                      <a:endParaRPr lang="fr-FR" sz="1050" b="1" dirty="0">
                        <a:solidFill>
                          <a:schemeClr val="bg1"/>
                        </a:solidFill>
                      </a:endParaRPr>
                    </a:p>
                  </a:txBody>
                  <a:tcPr>
                    <a:solidFill>
                      <a:srgbClr val="FFC000"/>
                    </a:solidFill>
                  </a:tcPr>
                </a:tc>
              </a:tr>
              <a:tr h="254336">
                <a:tc>
                  <a:txBody>
                    <a:bodyPr/>
                    <a:lstStyle/>
                    <a:p>
                      <a:r>
                        <a:rPr lang="fr-FR" sz="1050" dirty="0" smtClean="0"/>
                        <a:t>Vaux</a:t>
                      </a:r>
                      <a:r>
                        <a:rPr lang="fr-FR" sz="1050" baseline="0" dirty="0" smtClean="0"/>
                        <a:t> / Eure</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endParaRPr lang="fr-FR" sz="1050" b="1" dirty="0">
                        <a:solidFill>
                          <a:schemeClr val="bg1"/>
                        </a:solidFill>
                      </a:endParaRPr>
                    </a:p>
                  </a:txBody>
                  <a:tcPr>
                    <a:solidFill>
                      <a:srgbClr val="FF0000"/>
                    </a:solidFill>
                  </a:tcPr>
                </a:tc>
                <a:tc>
                  <a:txBody>
                    <a:bodyPr/>
                    <a:lstStyle/>
                    <a:p>
                      <a:pPr algn="ctr"/>
                      <a:endParaRPr lang="fr-FR" sz="1050" b="1" dirty="0">
                        <a:solidFill>
                          <a:schemeClr val="bg1"/>
                        </a:solidFill>
                      </a:endParaRPr>
                    </a:p>
                  </a:txBody>
                  <a:tcPr>
                    <a:solidFill>
                      <a:srgbClr val="FFC000"/>
                    </a:solidFill>
                  </a:tcPr>
                </a:tc>
              </a:tr>
              <a:tr h="254336">
                <a:tc>
                  <a:txBody>
                    <a:bodyPr/>
                    <a:lstStyle/>
                    <a:p>
                      <a:r>
                        <a:rPr lang="fr-FR" sz="1050" dirty="0" err="1" smtClean="0"/>
                        <a:t>Caillouet-Orgeville</a:t>
                      </a:r>
                      <a:endParaRPr lang="fr-FR" sz="1050" dirty="0"/>
                    </a:p>
                  </a:txBody>
                  <a:tcPr/>
                </a:tc>
                <a:tc>
                  <a:txBody>
                    <a:bodyPr/>
                    <a:lstStyle/>
                    <a:p>
                      <a:pPr algn="ctr"/>
                      <a:r>
                        <a:rPr lang="fr-FR" sz="1050" b="1" dirty="0" smtClean="0">
                          <a:solidFill>
                            <a:schemeClr val="bg1"/>
                          </a:solidFill>
                        </a:rPr>
                        <a:t>X</a:t>
                      </a:r>
                      <a:endParaRPr lang="fr-FR" sz="1050" b="1" dirty="0">
                        <a:solidFill>
                          <a:schemeClr val="bg1"/>
                        </a:solidFill>
                      </a:endParaRPr>
                    </a:p>
                  </a:txBody>
                  <a:tcPr>
                    <a:solidFill>
                      <a:schemeClr val="accent1">
                        <a:lumMod val="75000"/>
                      </a:schemeClr>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0000"/>
                    </a:solidFill>
                  </a:tcPr>
                </a:tc>
                <a:tc>
                  <a:txBody>
                    <a:bodyPr/>
                    <a:lstStyle/>
                    <a:p>
                      <a:pPr algn="ctr"/>
                      <a:r>
                        <a:rPr lang="fr-FR" sz="1050" b="1" dirty="0" smtClean="0">
                          <a:solidFill>
                            <a:schemeClr val="bg1"/>
                          </a:solidFill>
                        </a:rPr>
                        <a:t>X</a:t>
                      </a:r>
                      <a:endParaRPr lang="fr-FR" sz="1050" b="1" dirty="0">
                        <a:solidFill>
                          <a:schemeClr val="bg1"/>
                        </a:solidFill>
                      </a:endParaRPr>
                    </a:p>
                  </a:txBody>
                  <a:tcPr>
                    <a:solidFill>
                      <a:srgbClr val="FFC000"/>
                    </a:solidFill>
                  </a:tcPr>
                </a:tc>
              </a:tr>
            </a:tbl>
          </a:graphicData>
        </a:graphic>
      </p:graphicFrame>
    </p:spTree>
    <p:extLst>
      <p:ext uri="{BB962C8B-B14F-4D97-AF65-F5344CB8AC3E}">
        <p14:creationId xmlns:p14="http://schemas.microsoft.com/office/powerpoint/2010/main" val="14602379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Enjeux </a:t>
            </a:r>
            <a:r>
              <a:rPr lang="fr-FR" dirty="0" smtClean="0"/>
              <a:t>environnementaux des zones de passage</a:t>
            </a:r>
            <a:endParaRPr lang="fr-FR" dirty="0"/>
          </a:p>
        </p:txBody>
      </p:sp>
      <p:sp>
        <p:nvSpPr>
          <p:cNvPr id="3" name="Espace réservé du contenu 2"/>
          <p:cNvSpPr>
            <a:spLocks noGrp="1"/>
          </p:cNvSpPr>
          <p:nvPr>
            <p:ph idx="1"/>
          </p:nvPr>
        </p:nvSpPr>
        <p:spPr/>
        <p:txBody>
          <a:bodyPr/>
          <a:lstStyle/>
          <a:p>
            <a:r>
              <a:rPr lang="fr-FR" dirty="0" smtClean="0">
                <a:solidFill>
                  <a:schemeClr val="tx1"/>
                </a:solidFill>
              </a:rPr>
              <a:t>Deux enjeux communs </a:t>
            </a:r>
            <a:r>
              <a:rPr lang="fr-FR" dirty="0">
                <a:solidFill>
                  <a:schemeClr val="tx1"/>
                </a:solidFill>
              </a:rPr>
              <a:t>à l’ensemble des ZP </a:t>
            </a:r>
            <a:r>
              <a:rPr lang="fr-FR" dirty="0" smtClean="0">
                <a:solidFill>
                  <a:schemeClr val="tx1"/>
                </a:solidFill>
              </a:rPr>
              <a:t>:</a:t>
            </a:r>
          </a:p>
          <a:p>
            <a:endParaRPr lang="fr-FR" dirty="0" smtClean="0">
              <a:solidFill>
                <a:schemeClr val="tx1"/>
              </a:solidFill>
            </a:endParaRPr>
          </a:p>
          <a:p>
            <a:pPr marL="1438275" lvl="1" indent="-361950">
              <a:buFont typeface="Wingdings" panose="05000000000000000000" pitchFamily="2" charset="2"/>
              <a:buChar char="Ø"/>
            </a:pPr>
            <a:r>
              <a:rPr lang="fr-FR" b="0" dirty="0"/>
              <a:t> les terres </a:t>
            </a:r>
            <a:r>
              <a:rPr lang="fr-FR" b="0" dirty="0" smtClean="0"/>
              <a:t>agricoles</a:t>
            </a:r>
            <a:endParaRPr lang="fr-FR" b="0" dirty="0"/>
          </a:p>
          <a:p>
            <a:pPr marL="1438275" lvl="1" indent="-361950">
              <a:buFont typeface="Wingdings" panose="05000000000000000000" pitchFamily="2" charset="2"/>
              <a:buChar char="Ø"/>
            </a:pPr>
            <a:r>
              <a:rPr lang="fr-FR" b="0" dirty="0"/>
              <a:t> Les réservoirs de biodiversité et les corridors (SRCE</a:t>
            </a:r>
            <a:r>
              <a:rPr lang="fr-FR" sz="1600" b="0" dirty="0"/>
              <a:t>)</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24</a:t>
            </a:fld>
            <a:endParaRPr lang="fr-FR"/>
          </a:p>
        </p:txBody>
      </p:sp>
    </p:spTree>
    <p:extLst>
      <p:ext uri="{BB962C8B-B14F-4D97-AF65-F5344CB8AC3E}">
        <p14:creationId xmlns:p14="http://schemas.microsoft.com/office/powerpoint/2010/main" val="3880471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00563" y="833900"/>
            <a:ext cx="7959158" cy="6024099"/>
          </a:xfrm>
          <a:prstGeom prst="rect">
            <a:avLst/>
          </a:prstGeom>
        </p:spPr>
      </p:pic>
      <p:sp>
        <p:nvSpPr>
          <p:cNvPr id="4" name="Espace réservé du numéro de diapositive 3"/>
          <p:cNvSpPr>
            <a:spLocks noGrp="1"/>
          </p:cNvSpPr>
          <p:nvPr>
            <p:ph type="sldNum" sz="quarter" idx="10"/>
          </p:nvPr>
        </p:nvSpPr>
        <p:spPr/>
        <p:txBody>
          <a:bodyPr/>
          <a:lstStyle/>
          <a:p>
            <a:fld id="{1A531D4F-7E27-4E46-9E23-64F501DFF915}" type="slidenum">
              <a:rPr lang="fr-FR"/>
              <a:pPr/>
              <a:t>25</a:t>
            </a:fld>
            <a:endParaRPr lang="fr-FR" dirty="0"/>
          </a:p>
        </p:txBody>
      </p:sp>
      <p:sp>
        <p:nvSpPr>
          <p:cNvPr id="5122" name="Rectangle 2"/>
          <p:cNvSpPr>
            <a:spLocks noGrp="1" noChangeArrowheads="1"/>
          </p:cNvSpPr>
          <p:nvPr>
            <p:ph type="title"/>
          </p:nvPr>
        </p:nvSpPr>
        <p:spPr/>
        <p:txBody>
          <a:bodyPr/>
          <a:lstStyle/>
          <a:p>
            <a:r>
              <a:rPr lang="fr-FR" dirty="0" smtClean="0"/>
              <a:t>La zone de passage C1 </a:t>
            </a:r>
            <a:r>
              <a:rPr lang="fr-FR" dirty="0"/>
              <a:t>Nord </a:t>
            </a:r>
            <a:r>
              <a:rPr lang="fr-FR" dirty="0" smtClean="0"/>
              <a:t>A</a:t>
            </a:r>
            <a:br>
              <a:rPr lang="fr-FR" dirty="0" smtClean="0"/>
            </a:br>
            <a:r>
              <a:rPr lang="fr-FR" dirty="0" smtClean="0"/>
              <a:t>Enjeux environnementaux</a:t>
            </a:r>
            <a:endParaRPr lang="fr-FR" dirty="0"/>
          </a:p>
        </p:txBody>
      </p:sp>
      <p:sp>
        <p:nvSpPr>
          <p:cNvPr id="5123" name="Rectangle 3"/>
          <p:cNvSpPr>
            <a:spLocks noGrp="1" noChangeArrowheads="1"/>
          </p:cNvSpPr>
          <p:nvPr>
            <p:ph type="body" idx="1"/>
          </p:nvPr>
        </p:nvSpPr>
        <p:spPr>
          <a:xfrm>
            <a:off x="467544" y="1124744"/>
            <a:ext cx="8208912" cy="4896544"/>
          </a:xfrm>
        </p:spPr>
        <p:txBody>
          <a:bodyPr/>
          <a:lstStyle/>
          <a:p>
            <a:pPr marL="608013" lvl="1" indent="0">
              <a:spcBef>
                <a:spcPts val="0"/>
              </a:spcBef>
              <a:spcAft>
                <a:spcPts val="600"/>
              </a:spcAft>
              <a:buNone/>
            </a:pPr>
            <a:endParaRPr lang="fr-FR" sz="1600" dirty="0">
              <a:solidFill>
                <a:srgbClr val="FF0000"/>
              </a:solidFill>
            </a:endParaRPr>
          </a:p>
          <a:p>
            <a:pPr marL="312738" lvl="1" indent="0" algn="just">
              <a:buNone/>
            </a:pPr>
            <a:r>
              <a:rPr lang="fr-FR" sz="1600" dirty="0" smtClean="0">
                <a:solidFill>
                  <a:schemeClr val="accent1"/>
                </a:solidFill>
              </a:rPr>
              <a:t> </a:t>
            </a:r>
          </a:p>
        </p:txBody>
      </p:sp>
      <p:sp>
        <p:nvSpPr>
          <p:cNvPr id="11" name="ZoneTexte 10"/>
          <p:cNvSpPr txBox="1"/>
          <p:nvPr/>
        </p:nvSpPr>
        <p:spPr>
          <a:xfrm>
            <a:off x="5130062" y="1635023"/>
            <a:ext cx="2124236" cy="738664"/>
          </a:xfrm>
          <a:prstGeom prst="rect">
            <a:avLst/>
          </a:prstGeom>
          <a:noFill/>
        </p:spPr>
        <p:txBody>
          <a:bodyPr wrap="square" rtlCol="0">
            <a:spAutoFit/>
          </a:bodyPr>
          <a:lstStyle/>
          <a:p>
            <a:r>
              <a:rPr lang="fr-FR" sz="1400" dirty="0" smtClean="0"/>
              <a:t>Raccordement au réseau existant de Mantes par le nord</a:t>
            </a:r>
            <a:endParaRPr lang="fr-FR" sz="1400" dirty="0"/>
          </a:p>
        </p:txBody>
      </p:sp>
      <p:cxnSp>
        <p:nvCxnSpPr>
          <p:cNvPr id="12" name="Connecteur droit avec flèche 11"/>
          <p:cNvCxnSpPr/>
          <p:nvPr/>
        </p:nvCxnSpPr>
        <p:spPr bwMode="auto">
          <a:xfrm flipH="1">
            <a:off x="5468112" y="2373687"/>
            <a:ext cx="292020" cy="54449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3" name="ZoneTexte 12"/>
          <p:cNvSpPr txBox="1"/>
          <p:nvPr/>
        </p:nvSpPr>
        <p:spPr>
          <a:xfrm>
            <a:off x="4587499" y="4649731"/>
            <a:ext cx="1423988" cy="1169551"/>
          </a:xfrm>
          <a:prstGeom prst="rect">
            <a:avLst/>
          </a:prstGeom>
          <a:noFill/>
        </p:spPr>
        <p:txBody>
          <a:bodyPr wrap="square" rtlCol="0">
            <a:spAutoFit/>
          </a:bodyPr>
          <a:lstStyle/>
          <a:p>
            <a:r>
              <a:rPr lang="fr-FR" sz="1400" dirty="0" smtClean="0"/>
              <a:t>Evitement au maximum de la zone </a:t>
            </a:r>
            <a:r>
              <a:rPr lang="fr-FR" sz="1400" dirty="0" err="1" smtClean="0"/>
              <a:t>Natura</a:t>
            </a:r>
            <a:r>
              <a:rPr lang="fr-FR" sz="1400" dirty="0" smtClean="0"/>
              <a:t> 2000 de la forêt de Rosny</a:t>
            </a:r>
            <a:endParaRPr lang="fr-FR" sz="1400" dirty="0"/>
          </a:p>
        </p:txBody>
      </p:sp>
      <p:cxnSp>
        <p:nvCxnSpPr>
          <p:cNvPr id="14" name="Connecteur droit avec flèche 13"/>
          <p:cNvCxnSpPr/>
          <p:nvPr/>
        </p:nvCxnSpPr>
        <p:spPr bwMode="auto">
          <a:xfrm flipV="1">
            <a:off x="5078114" y="2959891"/>
            <a:ext cx="128036" cy="168240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ZoneTexte 14"/>
          <p:cNvSpPr txBox="1"/>
          <p:nvPr/>
        </p:nvSpPr>
        <p:spPr>
          <a:xfrm>
            <a:off x="3162161" y="3305821"/>
            <a:ext cx="1588716" cy="954107"/>
          </a:xfrm>
          <a:prstGeom prst="rect">
            <a:avLst/>
          </a:prstGeom>
          <a:noFill/>
        </p:spPr>
        <p:txBody>
          <a:bodyPr wrap="square" rtlCol="0">
            <a:spAutoFit/>
          </a:bodyPr>
          <a:lstStyle/>
          <a:p>
            <a:r>
              <a:rPr lang="fr-FR" sz="1400" dirty="0" smtClean="0"/>
              <a:t>Recherche de Jumelage ou passage au nord de l’ A13</a:t>
            </a:r>
            <a:endParaRPr lang="fr-FR" sz="1400" dirty="0"/>
          </a:p>
        </p:txBody>
      </p:sp>
      <p:cxnSp>
        <p:nvCxnSpPr>
          <p:cNvPr id="16" name="Connecteur droit avec flèche 15"/>
          <p:cNvCxnSpPr/>
          <p:nvPr/>
        </p:nvCxnSpPr>
        <p:spPr bwMode="auto">
          <a:xfrm>
            <a:off x="2997434" y="2937243"/>
            <a:ext cx="1753443" cy="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Connecteur droit avec flèche 16"/>
          <p:cNvCxnSpPr/>
          <p:nvPr/>
        </p:nvCxnSpPr>
        <p:spPr bwMode="auto">
          <a:xfrm flipH="1" flipV="1">
            <a:off x="5882159" y="3385145"/>
            <a:ext cx="1210629" cy="584776"/>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8" name="ZoneTexte 17"/>
          <p:cNvSpPr txBox="1"/>
          <p:nvPr/>
        </p:nvSpPr>
        <p:spPr>
          <a:xfrm>
            <a:off x="1559235" y="3385145"/>
            <a:ext cx="1478215" cy="1169551"/>
          </a:xfrm>
          <a:prstGeom prst="rect">
            <a:avLst/>
          </a:prstGeom>
          <a:noFill/>
        </p:spPr>
        <p:txBody>
          <a:bodyPr wrap="square" rtlCol="0">
            <a:spAutoFit/>
          </a:bodyPr>
          <a:lstStyle/>
          <a:p>
            <a:r>
              <a:rPr lang="fr-FR" sz="1400" dirty="0" smtClean="0"/>
              <a:t>Passage de l’Eure dans l’une des zones de moindre enjeu </a:t>
            </a:r>
            <a:endParaRPr lang="fr-FR" sz="1400" dirty="0"/>
          </a:p>
        </p:txBody>
      </p:sp>
      <p:cxnSp>
        <p:nvCxnSpPr>
          <p:cNvPr id="19" name="Connecteur droit avec flèche 18"/>
          <p:cNvCxnSpPr/>
          <p:nvPr/>
        </p:nvCxnSpPr>
        <p:spPr bwMode="auto">
          <a:xfrm flipH="1" flipV="1">
            <a:off x="1559236" y="2547560"/>
            <a:ext cx="342482" cy="801672"/>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0" name="ZoneTexte 19"/>
          <p:cNvSpPr txBox="1"/>
          <p:nvPr/>
        </p:nvSpPr>
        <p:spPr>
          <a:xfrm>
            <a:off x="326105" y="1205274"/>
            <a:ext cx="1478215" cy="738664"/>
          </a:xfrm>
          <a:prstGeom prst="rect">
            <a:avLst/>
          </a:prstGeom>
          <a:noFill/>
        </p:spPr>
        <p:txBody>
          <a:bodyPr wrap="square" rtlCol="0">
            <a:spAutoFit/>
          </a:bodyPr>
          <a:lstStyle/>
          <a:p>
            <a:r>
              <a:rPr lang="fr-FR" sz="1400" dirty="0" smtClean="0"/>
              <a:t>Passage entre les bois de Vaux et de Préaux</a:t>
            </a:r>
            <a:endParaRPr lang="fr-FR" sz="1400" dirty="0"/>
          </a:p>
        </p:txBody>
      </p:sp>
      <p:cxnSp>
        <p:nvCxnSpPr>
          <p:cNvPr id="21" name="Connecteur droit avec flèche 20"/>
          <p:cNvCxnSpPr/>
          <p:nvPr/>
        </p:nvCxnSpPr>
        <p:spPr bwMode="auto">
          <a:xfrm>
            <a:off x="942275" y="1931308"/>
            <a:ext cx="0" cy="309667"/>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 name="ZoneTexte 21"/>
          <p:cNvSpPr txBox="1"/>
          <p:nvPr/>
        </p:nvSpPr>
        <p:spPr>
          <a:xfrm>
            <a:off x="161011" y="3482424"/>
            <a:ext cx="1478215" cy="738664"/>
          </a:xfrm>
          <a:prstGeom prst="rect">
            <a:avLst/>
          </a:prstGeom>
          <a:noFill/>
        </p:spPr>
        <p:txBody>
          <a:bodyPr wrap="square" rtlCol="0">
            <a:spAutoFit/>
          </a:bodyPr>
          <a:lstStyle/>
          <a:p>
            <a:r>
              <a:rPr lang="fr-FR" sz="1400" dirty="0" smtClean="0"/>
              <a:t>Evitement du château du Buisson de May</a:t>
            </a:r>
            <a:endParaRPr lang="fr-FR" sz="1400" dirty="0"/>
          </a:p>
        </p:txBody>
      </p:sp>
      <p:cxnSp>
        <p:nvCxnSpPr>
          <p:cNvPr id="23" name="Connecteur droit avec flèche 22"/>
          <p:cNvCxnSpPr/>
          <p:nvPr/>
        </p:nvCxnSpPr>
        <p:spPr bwMode="auto">
          <a:xfrm flipH="1" flipV="1">
            <a:off x="881092" y="2815974"/>
            <a:ext cx="19026" cy="65893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5" name="ZoneTexte 24"/>
          <p:cNvSpPr txBox="1"/>
          <p:nvPr/>
        </p:nvSpPr>
        <p:spPr>
          <a:xfrm>
            <a:off x="7092788" y="3869166"/>
            <a:ext cx="2051720" cy="954107"/>
          </a:xfrm>
          <a:prstGeom prst="rect">
            <a:avLst/>
          </a:prstGeom>
          <a:noFill/>
        </p:spPr>
        <p:txBody>
          <a:bodyPr wrap="square" rtlCol="0">
            <a:spAutoFit/>
          </a:bodyPr>
          <a:lstStyle/>
          <a:p>
            <a:r>
              <a:rPr lang="fr-FR" sz="1400" dirty="0"/>
              <a:t>P</a:t>
            </a:r>
            <a:r>
              <a:rPr lang="fr-FR" sz="1400" dirty="0" smtClean="0"/>
              <a:t>PR de captage AEP  évité hors travaux aux abords du réseau existant</a:t>
            </a:r>
            <a:endParaRPr lang="fr-FR" sz="1400" dirty="0"/>
          </a:p>
        </p:txBody>
      </p:sp>
    </p:spTree>
    <p:extLst>
      <p:ext uri="{BB962C8B-B14F-4D97-AF65-F5344CB8AC3E}">
        <p14:creationId xmlns:p14="http://schemas.microsoft.com/office/powerpoint/2010/main" val="2666186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303" y="885485"/>
            <a:ext cx="6473119" cy="5919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ZoneTexte 26"/>
          <p:cNvSpPr txBox="1"/>
          <p:nvPr/>
        </p:nvSpPr>
        <p:spPr>
          <a:xfrm>
            <a:off x="5447962" y="1631786"/>
            <a:ext cx="2520279" cy="738664"/>
          </a:xfrm>
          <a:prstGeom prst="rect">
            <a:avLst/>
          </a:prstGeom>
          <a:solidFill>
            <a:schemeClr val="accent3"/>
          </a:solidFill>
        </p:spPr>
        <p:txBody>
          <a:bodyPr wrap="square" rtlCol="0">
            <a:spAutoFit/>
          </a:bodyPr>
          <a:lstStyle/>
          <a:p>
            <a:r>
              <a:rPr lang="fr-FR" sz="1400" dirty="0" smtClean="0"/>
              <a:t>Monument historique: ruines de la tour carrée du Mesnil-Regnard</a:t>
            </a:r>
            <a:endParaRPr lang="fr-FR" sz="1400" dirty="0"/>
          </a:p>
        </p:txBody>
      </p:sp>
      <p:sp>
        <p:nvSpPr>
          <p:cNvPr id="4" name="Espace réservé du numéro de diapositive 3"/>
          <p:cNvSpPr>
            <a:spLocks noGrp="1"/>
          </p:cNvSpPr>
          <p:nvPr>
            <p:ph type="sldNum" sz="quarter" idx="10"/>
          </p:nvPr>
        </p:nvSpPr>
        <p:spPr>
          <a:xfrm>
            <a:off x="4442202" y="6213293"/>
            <a:ext cx="503237" cy="457200"/>
          </a:xfrm>
        </p:spPr>
        <p:txBody>
          <a:bodyPr/>
          <a:lstStyle/>
          <a:p>
            <a:fld id="{ECAE6C29-2596-464B-AFE2-CA9F52983E6E}" type="slidenum">
              <a:rPr lang="fr-FR" smtClean="0"/>
              <a:pPr/>
              <a:t>26</a:t>
            </a:fld>
            <a:endParaRPr lang="fr-FR"/>
          </a:p>
        </p:txBody>
      </p:sp>
      <p:sp>
        <p:nvSpPr>
          <p:cNvPr id="6" name="Rectangle 2"/>
          <p:cNvSpPr>
            <a:spLocks noGrp="1" noChangeArrowheads="1"/>
          </p:cNvSpPr>
          <p:nvPr>
            <p:ph type="title"/>
          </p:nvPr>
        </p:nvSpPr>
        <p:spPr>
          <a:xfrm>
            <a:off x="1065213" y="0"/>
            <a:ext cx="7392987" cy="838200"/>
          </a:xfrm>
        </p:spPr>
        <p:txBody>
          <a:bodyPr/>
          <a:lstStyle/>
          <a:p>
            <a:r>
              <a:rPr lang="fr-FR" dirty="0" smtClean="0"/>
              <a:t>La zone de passage C1 </a:t>
            </a:r>
            <a:r>
              <a:rPr lang="fr-FR" dirty="0"/>
              <a:t>Nord </a:t>
            </a:r>
            <a:r>
              <a:rPr lang="fr-FR" dirty="0" smtClean="0"/>
              <a:t>A</a:t>
            </a:r>
            <a:br>
              <a:rPr lang="fr-FR" dirty="0" smtClean="0"/>
            </a:br>
            <a:r>
              <a:rPr lang="fr-FR" dirty="0" smtClean="0"/>
              <a:t>Principaux éléments du diagnostic</a:t>
            </a:r>
            <a:endParaRPr lang="fr-FR" dirty="0"/>
          </a:p>
        </p:txBody>
      </p:sp>
      <p:sp>
        <p:nvSpPr>
          <p:cNvPr id="62" name="ZoneTexte 61"/>
          <p:cNvSpPr txBox="1"/>
          <p:nvPr/>
        </p:nvSpPr>
        <p:spPr>
          <a:xfrm>
            <a:off x="4860032" y="4558624"/>
            <a:ext cx="1314555" cy="307777"/>
          </a:xfrm>
          <a:prstGeom prst="rect">
            <a:avLst/>
          </a:prstGeom>
          <a:solidFill>
            <a:schemeClr val="accent3"/>
          </a:solidFill>
        </p:spPr>
        <p:txBody>
          <a:bodyPr wrap="square" rtlCol="0">
            <a:spAutoFit/>
          </a:bodyPr>
          <a:lstStyle/>
          <a:p>
            <a:r>
              <a:rPr lang="fr-FR" sz="1400" dirty="0" smtClean="0"/>
              <a:t>Autoroute A13</a:t>
            </a:r>
            <a:endParaRPr lang="fr-FR" sz="1400" dirty="0"/>
          </a:p>
        </p:txBody>
      </p:sp>
      <p:cxnSp>
        <p:nvCxnSpPr>
          <p:cNvPr id="63" name="Connecteur droit avec flèche 62"/>
          <p:cNvCxnSpPr>
            <a:stCxn id="62" idx="0"/>
          </p:cNvCxnSpPr>
          <p:nvPr/>
        </p:nvCxnSpPr>
        <p:spPr bwMode="auto">
          <a:xfrm flipH="1" flipV="1">
            <a:off x="4463988" y="3104964"/>
            <a:ext cx="1053322" cy="145366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8" name="Connecteur droit avec flèche 27"/>
          <p:cNvCxnSpPr>
            <a:stCxn id="27" idx="1"/>
          </p:cNvCxnSpPr>
          <p:nvPr/>
        </p:nvCxnSpPr>
        <p:spPr bwMode="auto">
          <a:xfrm flipH="1">
            <a:off x="4644008" y="2001118"/>
            <a:ext cx="803954" cy="995834"/>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1" name="ZoneTexte 30"/>
          <p:cNvSpPr txBox="1"/>
          <p:nvPr/>
        </p:nvSpPr>
        <p:spPr>
          <a:xfrm>
            <a:off x="1943708" y="998852"/>
            <a:ext cx="2880320" cy="738664"/>
          </a:xfrm>
          <a:prstGeom prst="rect">
            <a:avLst/>
          </a:prstGeom>
          <a:solidFill>
            <a:schemeClr val="accent3"/>
          </a:solidFill>
        </p:spPr>
        <p:txBody>
          <a:bodyPr wrap="square" rtlCol="0">
            <a:spAutoFit/>
          </a:bodyPr>
          <a:lstStyle/>
          <a:p>
            <a:r>
              <a:rPr lang="fr-FR" sz="1400" dirty="0" smtClean="0"/>
              <a:t>Réservoirs de biodiversité:</a:t>
            </a:r>
          </a:p>
          <a:p>
            <a:pPr marL="285750" indent="-285750">
              <a:buFontTx/>
              <a:buChar char="-"/>
            </a:pPr>
            <a:r>
              <a:rPr lang="fr-FR" sz="1400" dirty="0" smtClean="0"/>
              <a:t>bois </a:t>
            </a:r>
            <a:r>
              <a:rPr lang="fr-FR" sz="1400" dirty="0"/>
              <a:t>de la Roquette et </a:t>
            </a:r>
            <a:r>
              <a:rPr lang="fr-FR" sz="1400" dirty="0" err="1" smtClean="0"/>
              <a:t>Gulard</a:t>
            </a:r>
            <a:endParaRPr lang="fr-FR" sz="1400" dirty="0" smtClean="0"/>
          </a:p>
          <a:p>
            <a:pPr marL="285750" indent="-285750">
              <a:buFontTx/>
              <a:buChar char="-"/>
            </a:pPr>
            <a:r>
              <a:rPr lang="fr-FR" sz="1400" dirty="0"/>
              <a:t>f</a:t>
            </a:r>
            <a:r>
              <a:rPr lang="fr-FR" sz="1400" dirty="0" smtClean="0"/>
              <a:t>orêt de </a:t>
            </a:r>
            <a:r>
              <a:rPr lang="fr-FR" sz="1400" dirty="0" err="1" smtClean="0"/>
              <a:t>Pacy</a:t>
            </a:r>
            <a:endParaRPr lang="fr-FR" sz="1400" dirty="0"/>
          </a:p>
        </p:txBody>
      </p:sp>
      <p:cxnSp>
        <p:nvCxnSpPr>
          <p:cNvPr id="32" name="Connecteur droit avec flèche 31"/>
          <p:cNvCxnSpPr/>
          <p:nvPr/>
        </p:nvCxnSpPr>
        <p:spPr bwMode="auto">
          <a:xfrm>
            <a:off x="3400781" y="1739254"/>
            <a:ext cx="936104" cy="1157718"/>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Connecteur droit avec flèche 36"/>
          <p:cNvCxnSpPr>
            <a:stCxn id="31" idx="2"/>
          </p:cNvCxnSpPr>
          <p:nvPr/>
        </p:nvCxnSpPr>
        <p:spPr bwMode="auto">
          <a:xfrm flipH="1">
            <a:off x="2375756" y="1737516"/>
            <a:ext cx="1008112" cy="1083723"/>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5" name="ZoneTexte 44"/>
          <p:cNvSpPr txBox="1"/>
          <p:nvPr/>
        </p:nvSpPr>
        <p:spPr>
          <a:xfrm>
            <a:off x="2672244" y="3681028"/>
            <a:ext cx="1647728" cy="738664"/>
          </a:xfrm>
          <a:prstGeom prst="rect">
            <a:avLst/>
          </a:prstGeom>
          <a:solidFill>
            <a:schemeClr val="accent3"/>
          </a:solidFill>
        </p:spPr>
        <p:txBody>
          <a:bodyPr wrap="square" rtlCol="0">
            <a:spAutoFit/>
          </a:bodyPr>
          <a:lstStyle/>
          <a:p>
            <a:r>
              <a:rPr lang="fr-FR" sz="1400" dirty="0" smtClean="0"/>
              <a:t>Zone inondable de la vallée de l’Eure</a:t>
            </a:r>
            <a:endParaRPr lang="fr-FR" sz="1400" dirty="0"/>
          </a:p>
        </p:txBody>
      </p:sp>
      <p:cxnSp>
        <p:nvCxnSpPr>
          <p:cNvPr id="46" name="Connecteur droit avec flèche 45"/>
          <p:cNvCxnSpPr>
            <a:stCxn id="45" idx="0"/>
          </p:cNvCxnSpPr>
          <p:nvPr/>
        </p:nvCxnSpPr>
        <p:spPr bwMode="auto">
          <a:xfrm flipH="1" flipV="1">
            <a:off x="1799692" y="3104964"/>
            <a:ext cx="1696416" cy="576064"/>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0" name="ZoneTexte 49"/>
          <p:cNvSpPr txBox="1"/>
          <p:nvPr/>
        </p:nvSpPr>
        <p:spPr>
          <a:xfrm>
            <a:off x="178265" y="1891473"/>
            <a:ext cx="2737551" cy="307777"/>
          </a:xfrm>
          <a:prstGeom prst="rect">
            <a:avLst/>
          </a:prstGeom>
          <a:solidFill>
            <a:schemeClr val="accent3"/>
          </a:solidFill>
        </p:spPr>
        <p:txBody>
          <a:bodyPr wrap="square" rtlCol="0">
            <a:spAutoFit/>
          </a:bodyPr>
          <a:lstStyle/>
          <a:p>
            <a:r>
              <a:rPr lang="fr-FR" sz="1400" dirty="0" smtClean="0"/>
              <a:t>Captage AEP (</a:t>
            </a:r>
            <a:r>
              <a:rPr lang="fr-FR" sz="1400" dirty="0" err="1" smtClean="0"/>
              <a:t>Croisy</a:t>
            </a:r>
            <a:r>
              <a:rPr lang="fr-FR" sz="1400" dirty="0" smtClean="0"/>
              <a:t>-</a:t>
            </a:r>
            <a:r>
              <a:rPr lang="fr-FR" sz="1400" dirty="0" err="1" smtClean="0"/>
              <a:t>sur-Eure</a:t>
            </a:r>
            <a:r>
              <a:rPr lang="fr-FR" sz="1400" dirty="0" smtClean="0"/>
              <a:t>)</a:t>
            </a:r>
            <a:endParaRPr lang="fr-FR" sz="1400" dirty="0"/>
          </a:p>
        </p:txBody>
      </p:sp>
      <p:cxnSp>
        <p:nvCxnSpPr>
          <p:cNvPr id="51" name="Connecteur droit avec flèche 50"/>
          <p:cNvCxnSpPr>
            <a:stCxn id="50" idx="2"/>
          </p:cNvCxnSpPr>
          <p:nvPr/>
        </p:nvCxnSpPr>
        <p:spPr bwMode="auto">
          <a:xfrm>
            <a:off x="1547041" y="2199250"/>
            <a:ext cx="72007" cy="697722"/>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8" name="ZoneTexte 57"/>
          <p:cNvSpPr txBox="1"/>
          <p:nvPr/>
        </p:nvSpPr>
        <p:spPr>
          <a:xfrm>
            <a:off x="178265" y="4504377"/>
            <a:ext cx="2520279" cy="523220"/>
          </a:xfrm>
          <a:prstGeom prst="rect">
            <a:avLst/>
          </a:prstGeom>
          <a:solidFill>
            <a:schemeClr val="accent3"/>
          </a:solidFill>
        </p:spPr>
        <p:txBody>
          <a:bodyPr wrap="square" rtlCol="0">
            <a:spAutoFit/>
          </a:bodyPr>
          <a:lstStyle/>
          <a:p>
            <a:r>
              <a:rPr lang="fr-FR" sz="1400" dirty="0" smtClean="0"/>
              <a:t>Terres agricoles à très bon potentiel</a:t>
            </a:r>
            <a:endParaRPr lang="fr-FR" sz="1400" dirty="0"/>
          </a:p>
        </p:txBody>
      </p:sp>
      <p:cxnSp>
        <p:nvCxnSpPr>
          <p:cNvPr id="59" name="Connecteur droit avec flèche 58"/>
          <p:cNvCxnSpPr>
            <a:stCxn id="58" idx="0"/>
          </p:cNvCxnSpPr>
          <p:nvPr/>
        </p:nvCxnSpPr>
        <p:spPr bwMode="auto">
          <a:xfrm flipH="1" flipV="1">
            <a:off x="1295637" y="3379828"/>
            <a:ext cx="142768" cy="1124549"/>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103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4974" y="2226334"/>
            <a:ext cx="4976169" cy="2799628"/>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21" name="Groupe 20"/>
          <p:cNvGrpSpPr/>
          <p:nvPr/>
        </p:nvGrpSpPr>
        <p:grpSpPr>
          <a:xfrm>
            <a:off x="5368902" y="1433068"/>
            <a:ext cx="2952327" cy="2412268"/>
            <a:chOff x="5004048" y="1520788"/>
            <a:chExt cx="2952327" cy="2412268"/>
          </a:xfrm>
        </p:grpSpPr>
        <p:sp>
          <p:nvSpPr>
            <p:cNvPr id="9" name="ZoneTexte 8"/>
            <p:cNvSpPr txBox="1"/>
            <p:nvPr/>
          </p:nvSpPr>
          <p:spPr>
            <a:xfrm>
              <a:off x="5436096" y="1520788"/>
              <a:ext cx="2520279" cy="584775"/>
            </a:xfrm>
            <a:prstGeom prst="rect">
              <a:avLst/>
            </a:prstGeom>
            <a:solidFill>
              <a:schemeClr val="accent3"/>
            </a:solidFill>
          </p:spPr>
          <p:txBody>
            <a:bodyPr wrap="square" rtlCol="0">
              <a:spAutoFit/>
            </a:bodyPr>
            <a:lstStyle/>
            <a:p>
              <a:r>
                <a:rPr lang="fr-FR" sz="1600" dirty="0" smtClean="0"/>
                <a:t>Bâti dense </a:t>
              </a:r>
              <a:r>
                <a:rPr lang="fr-FR" sz="1600" dirty="0"/>
                <a:t>(</a:t>
              </a:r>
              <a:r>
                <a:rPr lang="fr-FR" sz="1600" dirty="0" smtClean="0"/>
                <a:t>Mantes-la-Jolie et Rosny-sur-Seine)</a:t>
              </a:r>
              <a:endParaRPr lang="fr-FR" sz="1600" dirty="0"/>
            </a:p>
          </p:txBody>
        </p:sp>
        <p:cxnSp>
          <p:nvCxnSpPr>
            <p:cNvPr id="8" name="Connecteur droit avec flèche 7"/>
            <p:cNvCxnSpPr/>
            <p:nvPr/>
          </p:nvCxnSpPr>
          <p:spPr bwMode="auto">
            <a:xfrm>
              <a:off x="6696235" y="2105563"/>
              <a:ext cx="648073" cy="1827493"/>
            </a:xfrm>
            <a:prstGeom prst="straightConnector1">
              <a:avLst/>
            </a:prstGeom>
            <a:solidFill>
              <a:schemeClr val="accent1"/>
            </a:solidFill>
            <a:ln w="2857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2" name="Connecteur droit avec flèche 11"/>
            <p:cNvCxnSpPr>
              <a:stCxn id="9" idx="2"/>
            </p:cNvCxnSpPr>
            <p:nvPr/>
          </p:nvCxnSpPr>
          <p:spPr bwMode="auto">
            <a:xfrm flipH="1">
              <a:off x="5004048" y="2105563"/>
              <a:ext cx="1692188" cy="1395445"/>
            </a:xfrm>
            <a:prstGeom prst="straightConnector1">
              <a:avLst/>
            </a:prstGeom>
            <a:solidFill>
              <a:schemeClr val="accent1"/>
            </a:solidFill>
            <a:ln w="2857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4" name="Groupe 23"/>
          <p:cNvGrpSpPr/>
          <p:nvPr/>
        </p:nvGrpSpPr>
        <p:grpSpPr>
          <a:xfrm>
            <a:off x="6581554" y="4133368"/>
            <a:ext cx="2520279" cy="1999324"/>
            <a:chOff x="6216700" y="4221088"/>
            <a:chExt cx="2520279" cy="1999324"/>
          </a:xfrm>
        </p:grpSpPr>
        <p:sp>
          <p:nvSpPr>
            <p:cNvPr id="5" name="ZoneTexte 4"/>
            <p:cNvSpPr txBox="1"/>
            <p:nvPr/>
          </p:nvSpPr>
          <p:spPr>
            <a:xfrm>
              <a:off x="6216700" y="5389415"/>
              <a:ext cx="2520279" cy="830997"/>
            </a:xfrm>
            <a:prstGeom prst="rect">
              <a:avLst/>
            </a:prstGeom>
            <a:solidFill>
              <a:schemeClr val="accent3"/>
            </a:solidFill>
          </p:spPr>
          <p:txBody>
            <a:bodyPr wrap="square" rtlCol="0">
              <a:spAutoFit/>
            </a:bodyPr>
            <a:lstStyle/>
            <a:p>
              <a:r>
                <a:rPr lang="fr-FR" sz="1600" dirty="0" smtClean="0"/>
                <a:t>PPR de captages AEP prioritaires SDAGE et au titre du Grenelle </a:t>
              </a:r>
              <a:endParaRPr lang="fr-FR" sz="1600" dirty="0"/>
            </a:p>
          </p:txBody>
        </p:sp>
        <p:cxnSp>
          <p:nvCxnSpPr>
            <p:cNvPr id="15" name="Connecteur droit avec flèche 14"/>
            <p:cNvCxnSpPr>
              <a:stCxn id="5" idx="0"/>
            </p:cNvCxnSpPr>
            <p:nvPr/>
          </p:nvCxnSpPr>
          <p:spPr bwMode="auto">
            <a:xfrm flipH="1" flipV="1">
              <a:off x="6588224" y="4221088"/>
              <a:ext cx="888616" cy="1168327"/>
            </a:xfrm>
            <a:prstGeom prst="straightConnector1">
              <a:avLst/>
            </a:prstGeom>
            <a:solidFill>
              <a:schemeClr val="accent1"/>
            </a:solidFill>
            <a:ln w="2857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2" name="Groupe 21"/>
          <p:cNvGrpSpPr/>
          <p:nvPr/>
        </p:nvGrpSpPr>
        <p:grpSpPr>
          <a:xfrm>
            <a:off x="4039175" y="3053248"/>
            <a:ext cx="2520279" cy="3664219"/>
            <a:chOff x="3674321" y="3140968"/>
            <a:chExt cx="2520279" cy="3664219"/>
          </a:xfrm>
        </p:grpSpPr>
        <p:cxnSp>
          <p:nvCxnSpPr>
            <p:cNvPr id="20" name="Connecteur droit avec flèche 19"/>
            <p:cNvCxnSpPr/>
            <p:nvPr/>
          </p:nvCxnSpPr>
          <p:spPr bwMode="auto">
            <a:xfrm flipV="1">
              <a:off x="4211960" y="3140968"/>
              <a:ext cx="107628" cy="2016224"/>
            </a:xfrm>
            <a:prstGeom prst="straightConnector1">
              <a:avLst/>
            </a:prstGeom>
            <a:solidFill>
              <a:schemeClr val="accent1"/>
            </a:solidFill>
            <a:ln w="2857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ZoneTexte 22"/>
            <p:cNvSpPr txBox="1"/>
            <p:nvPr/>
          </p:nvSpPr>
          <p:spPr>
            <a:xfrm>
              <a:off x="3674321" y="5389415"/>
              <a:ext cx="2520279" cy="1415772"/>
            </a:xfrm>
            <a:prstGeom prst="rect">
              <a:avLst/>
            </a:prstGeom>
            <a:solidFill>
              <a:schemeClr val="accent3"/>
            </a:solidFill>
          </p:spPr>
          <p:txBody>
            <a:bodyPr wrap="square" rtlCol="0">
              <a:spAutoFit/>
            </a:bodyPr>
            <a:lstStyle/>
            <a:p>
              <a:r>
                <a:rPr lang="fr-FR" sz="1600" dirty="0" smtClean="0"/>
                <a:t>Forêt de Rosny : </a:t>
              </a:r>
            </a:p>
            <a:p>
              <a:pPr marL="171450" indent="-171450">
                <a:buFontTx/>
                <a:buChar char="-"/>
              </a:pPr>
              <a:r>
                <a:rPr lang="fr-FR" sz="1400" dirty="0" smtClean="0"/>
                <a:t>zone </a:t>
              </a:r>
              <a:r>
                <a:rPr lang="fr-FR" sz="1400" dirty="0"/>
                <a:t>Natura </a:t>
              </a:r>
              <a:r>
                <a:rPr lang="fr-FR" sz="1400" dirty="0" smtClean="0"/>
                <a:t>2000</a:t>
              </a:r>
            </a:p>
            <a:p>
              <a:pPr marL="171450" indent="-171450">
                <a:buFontTx/>
                <a:buChar char="-"/>
              </a:pPr>
              <a:r>
                <a:rPr lang="fr-FR" sz="1400" dirty="0"/>
                <a:t>s</a:t>
              </a:r>
              <a:r>
                <a:rPr lang="fr-FR" sz="1400" dirty="0" smtClean="0"/>
                <a:t>ite inscrit</a:t>
              </a:r>
              <a:endParaRPr lang="fr-FR" sz="1400" dirty="0"/>
            </a:p>
            <a:p>
              <a:pPr marL="171450" indent="-171450">
                <a:buFontTx/>
                <a:buChar char="-"/>
              </a:pPr>
              <a:r>
                <a:rPr lang="fr-FR" sz="1400" dirty="0" smtClean="0"/>
                <a:t>réserve </a:t>
              </a:r>
              <a:r>
                <a:rPr lang="fr-FR" sz="1400" dirty="0"/>
                <a:t>de biodiversité</a:t>
              </a:r>
            </a:p>
            <a:p>
              <a:pPr marL="171450" indent="-171450">
                <a:buFontTx/>
                <a:buChar char="-"/>
              </a:pPr>
              <a:r>
                <a:rPr lang="fr-FR" sz="1400" dirty="0" smtClean="0"/>
                <a:t>site </a:t>
              </a:r>
              <a:r>
                <a:rPr lang="fr-FR" sz="1400" dirty="0"/>
                <a:t>d’intervention de l’Agence des Espaces Vert</a:t>
              </a:r>
            </a:p>
          </p:txBody>
        </p:sp>
      </p:grpSp>
      <p:sp>
        <p:nvSpPr>
          <p:cNvPr id="84" name="Rectangle 83"/>
          <p:cNvSpPr/>
          <p:nvPr/>
        </p:nvSpPr>
        <p:spPr bwMode="auto">
          <a:xfrm>
            <a:off x="2783360" y="2132856"/>
            <a:ext cx="990608" cy="315939"/>
          </a:xfrm>
          <a:prstGeom prst="wedgeRectCallout">
            <a:avLst>
              <a:gd name="adj1" fmla="val -27339"/>
              <a:gd name="adj2" fmla="val 156314"/>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1"/>
                </a:solidFill>
                <a:effectLst/>
                <a:latin typeface="Arial" charset="0"/>
                <a:ea typeface="ＭＳ Ｐゴシック" charset="0"/>
              </a:rPr>
              <a:t>C1-Nord-A</a:t>
            </a:r>
            <a:endParaRPr kumimoji="0" lang="fr-FR" sz="1200" b="0" i="0" u="none" strike="noStrike" cap="none" normalizeH="0" baseline="0" dirty="0">
              <a:ln>
                <a:noFill/>
              </a:ln>
              <a:solidFill>
                <a:schemeClr val="bg1"/>
              </a:solidFill>
              <a:effectLst/>
              <a:latin typeface="Arial" charset="0"/>
              <a:ea typeface="ＭＳ Ｐゴシック" charset="0"/>
            </a:endParaRPr>
          </a:p>
        </p:txBody>
      </p:sp>
      <p:sp>
        <p:nvSpPr>
          <p:cNvPr id="85" name="ZoneTexte 84"/>
          <p:cNvSpPr txBox="1"/>
          <p:nvPr/>
        </p:nvSpPr>
        <p:spPr>
          <a:xfrm>
            <a:off x="-24544" y="2345757"/>
            <a:ext cx="1185179" cy="523220"/>
          </a:xfrm>
          <a:prstGeom prst="rect">
            <a:avLst/>
          </a:prstGeom>
          <a:solidFill>
            <a:schemeClr val="accent3"/>
          </a:solidFill>
        </p:spPr>
        <p:txBody>
          <a:bodyPr wrap="square" rtlCol="0">
            <a:spAutoFit/>
          </a:bodyPr>
          <a:lstStyle/>
          <a:p>
            <a:pPr algn="ctr"/>
            <a:r>
              <a:rPr lang="fr-FR" sz="1400" dirty="0" smtClean="0"/>
              <a:t>Zones </a:t>
            </a:r>
          </a:p>
          <a:p>
            <a:pPr algn="ctr"/>
            <a:r>
              <a:rPr lang="fr-FR" sz="1400" dirty="0" smtClean="0"/>
              <a:t>Natura 2000</a:t>
            </a:r>
            <a:endParaRPr lang="fr-FR" sz="1400" dirty="0"/>
          </a:p>
        </p:txBody>
      </p:sp>
      <p:cxnSp>
        <p:nvCxnSpPr>
          <p:cNvPr id="93" name="Connecteur droit avec flèche 92"/>
          <p:cNvCxnSpPr>
            <a:stCxn id="85" idx="3"/>
          </p:cNvCxnSpPr>
          <p:nvPr/>
        </p:nvCxnSpPr>
        <p:spPr bwMode="auto">
          <a:xfrm>
            <a:off x="1160635" y="2607367"/>
            <a:ext cx="422409" cy="411942"/>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4187627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35"/>
                                        </p:tgtEl>
                                        <p:attrNameLst>
                                          <p:attrName>style.visibility</p:attrName>
                                        </p:attrNameLst>
                                      </p:cBhvr>
                                      <p:to>
                                        <p:strVal val="visible"/>
                                      </p:to>
                                    </p:set>
                                    <p:anim calcmode="lin" valueType="num">
                                      <p:cBhvr>
                                        <p:cTn id="7" dur="500" fill="hold"/>
                                        <p:tgtEl>
                                          <p:spTgt spid="1035"/>
                                        </p:tgtEl>
                                        <p:attrNameLst>
                                          <p:attrName>ppt_w</p:attrName>
                                        </p:attrNameLst>
                                      </p:cBhvr>
                                      <p:tavLst>
                                        <p:tav tm="0">
                                          <p:val>
                                            <p:fltVal val="0"/>
                                          </p:val>
                                        </p:tav>
                                        <p:tav tm="100000">
                                          <p:val>
                                            <p:strVal val="#ppt_w"/>
                                          </p:val>
                                        </p:tav>
                                      </p:tavLst>
                                    </p:anim>
                                    <p:anim calcmode="lin" valueType="num">
                                      <p:cBhvr>
                                        <p:cTn id="8" dur="500" fill="hold"/>
                                        <p:tgtEl>
                                          <p:spTgt spid="1035"/>
                                        </p:tgtEl>
                                        <p:attrNameLst>
                                          <p:attrName>ppt_h</p:attrName>
                                        </p:attrNameLst>
                                      </p:cBhvr>
                                      <p:tavLst>
                                        <p:tav tm="0">
                                          <p:val>
                                            <p:fltVal val="0"/>
                                          </p:val>
                                        </p:tav>
                                        <p:tav tm="100000">
                                          <p:val>
                                            <p:strVal val="#ppt_h"/>
                                          </p:val>
                                        </p:tav>
                                      </p:tavLst>
                                    </p:anim>
                                    <p:animEffect transition="in" filter="fade">
                                      <p:cBhvr>
                                        <p:cTn id="9" dur="500"/>
                                        <p:tgtEl>
                                          <p:spTgt spid="1035"/>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xit" presetSubtype="32" fill="hold" nodeType="clickEffect">
                                  <p:stCondLst>
                                    <p:cond delay="0"/>
                                  </p:stCondLst>
                                  <p:childTnLst>
                                    <p:anim calcmode="lin" valueType="num">
                                      <p:cBhvr>
                                        <p:cTn id="22" dur="500"/>
                                        <p:tgtEl>
                                          <p:spTgt spid="1035"/>
                                        </p:tgtEl>
                                        <p:attrNameLst>
                                          <p:attrName>ppt_w</p:attrName>
                                        </p:attrNameLst>
                                      </p:cBhvr>
                                      <p:tavLst>
                                        <p:tav tm="0">
                                          <p:val>
                                            <p:strVal val="ppt_w"/>
                                          </p:val>
                                        </p:tav>
                                        <p:tav tm="100000">
                                          <p:val>
                                            <p:fltVal val="0"/>
                                          </p:val>
                                        </p:tav>
                                      </p:tavLst>
                                    </p:anim>
                                    <p:anim calcmode="lin" valueType="num">
                                      <p:cBhvr>
                                        <p:cTn id="23" dur="500"/>
                                        <p:tgtEl>
                                          <p:spTgt spid="1035"/>
                                        </p:tgtEl>
                                        <p:attrNameLst>
                                          <p:attrName>ppt_h</p:attrName>
                                        </p:attrNameLst>
                                      </p:cBhvr>
                                      <p:tavLst>
                                        <p:tav tm="0">
                                          <p:val>
                                            <p:strVal val="ppt_h"/>
                                          </p:val>
                                        </p:tav>
                                        <p:tav tm="100000">
                                          <p:val>
                                            <p:fltVal val="0"/>
                                          </p:val>
                                        </p:tav>
                                      </p:tavLst>
                                    </p:anim>
                                    <p:animEffect transition="out" filter="fade">
                                      <p:cBhvr>
                                        <p:cTn id="24" dur="500"/>
                                        <p:tgtEl>
                                          <p:spTgt spid="1035"/>
                                        </p:tgtEl>
                                      </p:cBhvr>
                                    </p:animEffect>
                                    <p:set>
                                      <p:cBhvr>
                                        <p:cTn id="25" dur="1" fill="hold">
                                          <p:stCondLst>
                                            <p:cond delay="499"/>
                                          </p:stCondLst>
                                        </p:cTn>
                                        <p:tgtEl>
                                          <p:spTgt spid="1035"/>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21"/>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22"/>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24"/>
                                        </p:tgtEl>
                                        <p:attrNameLst>
                                          <p:attrName>style.visibility</p:attrName>
                                        </p:attrNameLst>
                                      </p:cBhvr>
                                      <p:to>
                                        <p:strVal val="hidden"/>
                                      </p:to>
                                    </p:se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32"/>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par>
                          <p:cTn id="47" fill="hold">
                            <p:stCondLst>
                              <p:cond delay="500"/>
                            </p:stCondLst>
                            <p:childTnLst>
                              <p:par>
                                <p:cTn id="48" presetID="1" presetClass="entr" presetSubtype="0"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childTnLst>
                                </p:cTn>
                              </p:par>
                            </p:childTnLst>
                          </p:cTn>
                        </p:par>
                        <p:par>
                          <p:cTn id="50" fill="hold">
                            <p:stCondLst>
                              <p:cond delay="500"/>
                            </p:stCondLst>
                            <p:childTnLst>
                              <p:par>
                                <p:cTn id="51" presetID="1" presetClass="entr" presetSubtype="0" fill="hold" nodeType="after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childTnLst>
                          </p:cTn>
                        </p:par>
                        <p:par>
                          <p:cTn id="53" fill="hold">
                            <p:stCondLst>
                              <p:cond delay="500"/>
                            </p:stCondLst>
                            <p:childTnLst>
                              <p:par>
                                <p:cTn id="54" presetID="1" presetClass="entr" presetSubtype="0"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childTnLst>
                                </p:cTn>
                              </p:par>
                            </p:childTnLst>
                          </p:cTn>
                        </p:par>
                        <p:par>
                          <p:cTn id="56" fill="hold">
                            <p:stCondLst>
                              <p:cond delay="500"/>
                            </p:stCondLst>
                            <p:childTnLst>
                              <p:par>
                                <p:cTn id="57" presetID="1" presetClass="entr" presetSubtype="0"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childTnLst>
                                </p:cTn>
                              </p:par>
                            </p:childTnLst>
                          </p:cTn>
                        </p:par>
                        <p:par>
                          <p:cTn id="59" fill="hold">
                            <p:stCondLst>
                              <p:cond delay="500"/>
                            </p:stCondLst>
                            <p:childTnLst>
                              <p:par>
                                <p:cTn id="60" presetID="1" presetClass="entr" presetSubtype="0" fill="hold" grpId="0" nodeType="afterEffect">
                                  <p:stCondLst>
                                    <p:cond delay="0"/>
                                  </p:stCondLst>
                                  <p:childTnLst>
                                    <p:set>
                                      <p:cBhvr>
                                        <p:cTn id="61" dur="1" fill="hold">
                                          <p:stCondLst>
                                            <p:cond delay="0"/>
                                          </p:stCondLst>
                                        </p:cTn>
                                        <p:tgtEl>
                                          <p:spTgt spid="58"/>
                                        </p:tgtEl>
                                        <p:attrNameLst>
                                          <p:attrName>style.visibility</p:attrName>
                                        </p:attrNameLst>
                                      </p:cBhvr>
                                      <p:to>
                                        <p:strVal val="visible"/>
                                      </p:to>
                                    </p:set>
                                  </p:childTnLst>
                                </p:cTn>
                              </p:par>
                            </p:childTnLst>
                          </p:cTn>
                        </p:par>
                        <p:par>
                          <p:cTn id="62" fill="hold">
                            <p:stCondLst>
                              <p:cond delay="500"/>
                            </p:stCondLst>
                            <p:childTnLst>
                              <p:par>
                                <p:cTn id="63" presetID="1" presetClass="entr" presetSubtype="0"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childTnLst>
                                </p:cTn>
                              </p:par>
                            </p:childTnLst>
                          </p:cTn>
                        </p:par>
                        <p:par>
                          <p:cTn id="65" fill="hold">
                            <p:stCondLst>
                              <p:cond delay="500"/>
                            </p:stCondLst>
                            <p:childTnLst>
                              <p:par>
                                <p:cTn id="66" presetID="1" presetClass="entr" presetSubtype="0" fill="hold" grpId="0" nodeType="afterEffect">
                                  <p:stCondLst>
                                    <p:cond delay="0"/>
                                  </p:stCondLst>
                                  <p:childTnLst>
                                    <p:set>
                                      <p:cBhvr>
                                        <p:cTn id="67" dur="1" fill="hold">
                                          <p:stCondLst>
                                            <p:cond delay="0"/>
                                          </p:stCondLst>
                                        </p:cTn>
                                        <p:tgtEl>
                                          <p:spTgt spid="62"/>
                                        </p:tgtEl>
                                        <p:attrNameLst>
                                          <p:attrName>style.visibility</p:attrName>
                                        </p:attrNameLst>
                                      </p:cBhvr>
                                      <p:to>
                                        <p:strVal val="visible"/>
                                      </p:to>
                                    </p:set>
                                  </p:childTnLst>
                                </p:cTn>
                              </p:par>
                            </p:childTnLst>
                          </p:cTn>
                        </p:par>
                        <p:par>
                          <p:cTn id="68" fill="hold">
                            <p:stCondLst>
                              <p:cond delay="500"/>
                            </p:stCondLst>
                            <p:childTnLst>
                              <p:par>
                                <p:cTn id="69" presetID="1" presetClass="entr" presetSubtype="0" fill="hold" nodeType="afterEffect">
                                  <p:stCondLst>
                                    <p:cond delay="0"/>
                                  </p:stCondLst>
                                  <p:childTnLst>
                                    <p:set>
                                      <p:cBhvr>
                                        <p:cTn id="70" dur="1" fill="hold">
                                          <p:stCondLst>
                                            <p:cond delay="0"/>
                                          </p:stCondLst>
                                        </p:cTn>
                                        <p:tgtEl>
                                          <p:spTgt spid="63"/>
                                        </p:tgtEl>
                                        <p:attrNameLst>
                                          <p:attrName>style.visibility</p:attrName>
                                        </p:attrNameLst>
                                      </p:cBhvr>
                                      <p:to>
                                        <p:strVal val="visible"/>
                                      </p:to>
                                    </p:set>
                                  </p:childTnLst>
                                </p:cTn>
                              </p:par>
                            </p:childTnLst>
                          </p:cTn>
                        </p:par>
                        <p:par>
                          <p:cTn id="71" fill="hold">
                            <p:stCondLst>
                              <p:cond delay="500"/>
                            </p:stCondLst>
                            <p:childTnLst>
                              <p:par>
                                <p:cTn id="72" presetID="1" presetClass="entr" presetSubtype="0" fill="hold" grpId="0" nodeType="afterEffect">
                                  <p:stCondLst>
                                    <p:cond delay="0"/>
                                  </p:stCondLst>
                                  <p:childTnLst>
                                    <p:set>
                                      <p:cBhvr>
                                        <p:cTn id="73" dur="1" fill="hold">
                                          <p:stCondLst>
                                            <p:cond delay="0"/>
                                          </p:stCondLst>
                                        </p:cTn>
                                        <p:tgtEl>
                                          <p:spTgt spid="85"/>
                                        </p:tgtEl>
                                        <p:attrNameLst>
                                          <p:attrName>style.visibility</p:attrName>
                                        </p:attrNameLst>
                                      </p:cBhvr>
                                      <p:to>
                                        <p:strVal val="visible"/>
                                      </p:to>
                                    </p:set>
                                  </p:childTnLst>
                                </p:cTn>
                              </p:par>
                            </p:childTnLst>
                          </p:cTn>
                        </p:par>
                        <p:par>
                          <p:cTn id="74" fill="hold">
                            <p:stCondLst>
                              <p:cond delay="500"/>
                            </p:stCondLst>
                            <p:childTnLst>
                              <p:par>
                                <p:cTn id="75" presetID="1" presetClass="entr" presetSubtype="0" fill="hold" nodeType="afterEffect">
                                  <p:stCondLst>
                                    <p:cond delay="0"/>
                                  </p:stCondLst>
                                  <p:childTnLst>
                                    <p:set>
                                      <p:cBhvr>
                                        <p:cTn id="76"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62" grpId="0" animBg="1"/>
      <p:bldP spid="31" grpId="0" animBg="1"/>
      <p:bldP spid="45" grpId="0" animBg="1"/>
      <p:bldP spid="50" grpId="0" animBg="1"/>
      <p:bldP spid="58" grpId="0" animBg="1"/>
      <p:bldP spid="8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43508" y="916117"/>
            <a:ext cx="7657788" cy="5826668"/>
          </a:xfrm>
          <a:prstGeom prst="rect">
            <a:avLst/>
          </a:prstGeom>
        </p:spPr>
      </p:pic>
      <p:sp>
        <p:nvSpPr>
          <p:cNvPr id="4" name="Espace réservé du numéro de diapositive 3"/>
          <p:cNvSpPr>
            <a:spLocks noGrp="1"/>
          </p:cNvSpPr>
          <p:nvPr>
            <p:ph type="sldNum" sz="quarter" idx="10"/>
          </p:nvPr>
        </p:nvSpPr>
        <p:spPr>
          <a:xfrm>
            <a:off x="0" y="6370424"/>
            <a:ext cx="503237" cy="457200"/>
          </a:xfrm>
        </p:spPr>
        <p:txBody>
          <a:bodyPr/>
          <a:lstStyle/>
          <a:p>
            <a:fld id="{1A531D4F-7E27-4E46-9E23-64F501DFF915}" type="slidenum">
              <a:rPr lang="fr-FR"/>
              <a:pPr/>
              <a:t>27</a:t>
            </a:fld>
            <a:endParaRPr lang="fr-FR" dirty="0"/>
          </a:p>
        </p:txBody>
      </p:sp>
      <p:sp>
        <p:nvSpPr>
          <p:cNvPr id="5122" name="Rectangle 2"/>
          <p:cNvSpPr>
            <a:spLocks noGrp="1" noChangeArrowheads="1"/>
          </p:cNvSpPr>
          <p:nvPr>
            <p:ph type="title"/>
          </p:nvPr>
        </p:nvSpPr>
        <p:spPr/>
        <p:txBody>
          <a:bodyPr/>
          <a:lstStyle/>
          <a:p>
            <a:r>
              <a:rPr lang="fr-FR" dirty="0" smtClean="0"/>
              <a:t>La zone de passage C1 </a:t>
            </a:r>
            <a:r>
              <a:rPr lang="fr-FR" dirty="0"/>
              <a:t>Nord B</a:t>
            </a:r>
            <a:r>
              <a:rPr lang="fr-FR" dirty="0" smtClean="0"/>
              <a:t/>
            </a:r>
            <a:br>
              <a:rPr lang="fr-FR" dirty="0" smtClean="0"/>
            </a:br>
            <a:r>
              <a:rPr lang="fr-FR" dirty="0" smtClean="0"/>
              <a:t>Enjeux environnementaux</a:t>
            </a:r>
            <a:endParaRPr lang="fr-FR" dirty="0"/>
          </a:p>
        </p:txBody>
      </p:sp>
      <p:sp>
        <p:nvSpPr>
          <p:cNvPr id="5123" name="Rectangle 3"/>
          <p:cNvSpPr>
            <a:spLocks noGrp="1" noChangeArrowheads="1"/>
          </p:cNvSpPr>
          <p:nvPr>
            <p:ph type="body" idx="1"/>
          </p:nvPr>
        </p:nvSpPr>
        <p:spPr>
          <a:xfrm>
            <a:off x="467544" y="1124744"/>
            <a:ext cx="8208912" cy="4896544"/>
          </a:xfrm>
        </p:spPr>
        <p:txBody>
          <a:bodyPr/>
          <a:lstStyle/>
          <a:p>
            <a:pPr marL="608013" lvl="1" indent="0">
              <a:spcBef>
                <a:spcPts val="0"/>
              </a:spcBef>
              <a:spcAft>
                <a:spcPts val="600"/>
              </a:spcAft>
              <a:buNone/>
            </a:pPr>
            <a:endParaRPr lang="fr-FR" sz="1600" dirty="0">
              <a:solidFill>
                <a:srgbClr val="FF0000"/>
              </a:solidFill>
            </a:endParaRPr>
          </a:p>
          <a:p>
            <a:pPr marL="312738" lvl="1" indent="0" algn="just">
              <a:buNone/>
            </a:pPr>
            <a:r>
              <a:rPr lang="fr-FR" sz="1600" dirty="0" smtClean="0">
                <a:solidFill>
                  <a:schemeClr val="accent1"/>
                </a:solidFill>
              </a:rPr>
              <a:t> </a:t>
            </a:r>
          </a:p>
        </p:txBody>
      </p:sp>
      <p:sp>
        <p:nvSpPr>
          <p:cNvPr id="9" name="ZoneTexte 8"/>
          <p:cNvSpPr txBox="1"/>
          <p:nvPr/>
        </p:nvSpPr>
        <p:spPr>
          <a:xfrm>
            <a:off x="6467008" y="1066821"/>
            <a:ext cx="1550312" cy="1169551"/>
          </a:xfrm>
          <a:prstGeom prst="rect">
            <a:avLst/>
          </a:prstGeom>
          <a:noFill/>
        </p:spPr>
        <p:txBody>
          <a:bodyPr wrap="square" rtlCol="0">
            <a:spAutoFit/>
          </a:bodyPr>
          <a:lstStyle/>
          <a:p>
            <a:r>
              <a:rPr lang="fr-FR" sz="1400" dirty="0" smtClean="0"/>
              <a:t>Raccordement au réseau existant de Mantes par le nord</a:t>
            </a:r>
            <a:endParaRPr lang="fr-FR" sz="1400" dirty="0"/>
          </a:p>
        </p:txBody>
      </p:sp>
      <p:sp>
        <p:nvSpPr>
          <p:cNvPr id="11" name="ZoneTexte 10"/>
          <p:cNvSpPr txBox="1"/>
          <p:nvPr/>
        </p:nvSpPr>
        <p:spPr>
          <a:xfrm>
            <a:off x="4427985" y="3789039"/>
            <a:ext cx="1423988" cy="954107"/>
          </a:xfrm>
          <a:prstGeom prst="rect">
            <a:avLst/>
          </a:prstGeom>
          <a:noFill/>
        </p:spPr>
        <p:txBody>
          <a:bodyPr wrap="square" rtlCol="0">
            <a:spAutoFit/>
          </a:bodyPr>
          <a:lstStyle/>
          <a:p>
            <a:r>
              <a:rPr lang="fr-FR" sz="1400" dirty="0" smtClean="0"/>
              <a:t>Evitement au maximum de la zone Natura 2000</a:t>
            </a:r>
            <a:endParaRPr lang="fr-FR" sz="1400" dirty="0"/>
          </a:p>
        </p:txBody>
      </p:sp>
      <p:cxnSp>
        <p:nvCxnSpPr>
          <p:cNvPr id="12" name="Connecteur droit avec flèche 11"/>
          <p:cNvCxnSpPr/>
          <p:nvPr/>
        </p:nvCxnSpPr>
        <p:spPr bwMode="auto">
          <a:xfrm flipH="1" flipV="1">
            <a:off x="4427985" y="3138872"/>
            <a:ext cx="396044" cy="653986"/>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3" name="ZoneTexte 12"/>
          <p:cNvSpPr txBox="1"/>
          <p:nvPr/>
        </p:nvSpPr>
        <p:spPr>
          <a:xfrm>
            <a:off x="2843808" y="1717648"/>
            <a:ext cx="2475329" cy="523220"/>
          </a:xfrm>
          <a:prstGeom prst="rect">
            <a:avLst/>
          </a:prstGeom>
          <a:noFill/>
        </p:spPr>
        <p:txBody>
          <a:bodyPr wrap="square" rtlCol="0">
            <a:spAutoFit/>
          </a:bodyPr>
          <a:lstStyle/>
          <a:p>
            <a:r>
              <a:rPr lang="fr-FR" sz="1400" dirty="0"/>
              <a:t>Recherche de Jumelage ou passage au </a:t>
            </a:r>
            <a:r>
              <a:rPr lang="fr-FR" sz="1400" dirty="0" smtClean="0"/>
              <a:t>sud </a:t>
            </a:r>
            <a:r>
              <a:rPr lang="fr-FR" sz="1400" dirty="0"/>
              <a:t>de l’ A13</a:t>
            </a:r>
          </a:p>
        </p:txBody>
      </p:sp>
      <p:cxnSp>
        <p:nvCxnSpPr>
          <p:cNvPr id="14" name="Connecteur droit avec flèche 13"/>
          <p:cNvCxnSpPr/>
          <p:nvPr/>
        </p:nvCxnSpPr>
        <p:spPr bwMode="auto">
          <a:xfrm>
            <a:off x="1919687" y="3248980"/>
            <a:ext cx="2040245" cy="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6" name="Connecteur droit avec flèche 15"/>
          <p:cNvCxnSpPr/>
          <p:nvPr/>
        </p:nvCxnSpPr>
        <p:spPr bwMode="auto">
          <a:xfrm flipH="1" flipV="1">
            <a:off x="5424831" y="3424690"/>
            <a:ext cx="1012702" cy="73846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7" name="ZoneTexte 16"/>
          <p:cNvSpPr txBox="1"/>
          <p:nvPr/>
        </p:nvSpPr>
        <p:spPr>
          <a:xfrm>
            <a:off x="1480853" y="916117"/>
            <a:ext cx="2583831" cy="954107"/>
          </a:xfrm>
          <a:prstGeom prst="rect">
            <a:avLst/>
          </a:prstGeom>
          <a:noFill/>
        </p:spPr>
        <p:txBody>
          <a:bodyPr wrap="square" rtlCol="0">
            <a:spAutoFit/>
          </a:bodyPr>
          <a:lstStyle/>
          <a:p>
            <a:r>
              <a:rPr lang="fr-FR" sz="1400" dirty="0" smtClean="0"/>
              <a:t>Passage de l’Eure dans l’une des zones de moindre enjeu, avec rapprochement avec la RN13 à étudier</a:t>
            </a:r>
            <a:endParaRPr lang="fr-FR" sz="1400" dirty="0"/>
          </a:p>
        </p:txBody>
      </p:sp>
      <p:cxnSp>
        <p:nvCxnSpPr>
          <p:cNvPr id="18" name="Connecteur droit avec flèche 17"/>
          <p:cNvCxnSpPr/>
          <p:nvPr/>
        </p:nvCxnSpPr>
        <p:spPr bwMode="auto">
          <a:xfrm flipH="1">
            <a:off x="1383397" y="1852811"/>
            <a:ext cx="399603" cy="811079"/>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9" name="ZoneTexte 18"/>
          <p:cNvSpPr txBox="1"/>
          <p:nvPr/>
        </p:nvSpPr>
        <p:spPr>
          <a:xfrm>
            <a:off x="143508" y="3645024"/>
            <a:ext cx="1374837" cy="954107"/>
          </a:xfrm>
          <a:prstGeom prst="rect">
            <a:avLst/>
          </a:prstGeom>
          <a:noFill/>
        </p:spPr>
        <p:txBody>
          <a:bodyPr wrap="square" rtlCol="0">
            <a:spAutoFit/>
          </a:bodyPr>
          <a:lstStyle/>
          <a:p>
            <a:r>
              <a:rPr lang="fr-FR" sz="1400" dirty="0" smtClean="0"/>
              <a:t>Evitement de Plessis-Hébert et de zones Natura 2000</a:t>
            </a:r>
            <a:endParaRPr lang="fr-FR" sz="1400" dirty="0"/>
          </a:p>
        </p:txBody>
      </p:sp>
      <p:cxnSp>
        <p:nvCxnSpPr>
          <p:cNvPr id="20" name="Connecteur droit avec flèche 19"/>
          <p:cNvCxnSpPr/>
          <p:nvPr/>
        </p:nvCxnSpPr>
        <p:spPr bwMode="auto">
          <a:xfrm flipV="1">
            <a:off x="647564" y="3320988"/>
            <a:ext cx="20836" cy="35643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1" name="ZoneTexte 20"/>
          <p:cNvSpPr txBox="1"/>
          <p:nvPr/>
        </p:nvSpPr>
        <p:spPr>
          <a:xfrm>
            <a:off x="1907704" y="3284984"/>
            <a:ext cx="2246388" cy="738664"/>
          </a:xfrm>
          <a:prstGeom prst="rect">
            <a:avLst/>
          </a:prstGeom>
          <a:noFill/>
        </p:spPr>
        <p:txBody>
          <a:bodyPr wrap="square" rtlCol="0">
            <a:spAutoFit/>
          </a:bodyPr>
          <a:lstStyle/>
          <a:p>
            <a:r>
              <a:rPr lang="fr-FR" sz="1400" dirty="0" smtClean="0"/>
              <a:t>Passage possible de part et d’autre des zones habitées</a:t>
            </a:r>
            <a:endParaRPr lang="fr-FR" sz="1400" dirty="0"/>
          </a:p>
        </p:txBody>
      </p:sp>
      <p:cxnSp>
        <p:nvCxnSpPr>
          <p:cNvPr id="22" name="Connecteur droit avec flèche 21"/>
          <p:cNvCxnSpPr/>
          <p:nvPr/>
        </p:nvCxnSpPr>
        <p:spPr bwMode="auto">
          <a:xfrm>
            <a:off x="467544" y="2283199"/>
            <a:ext cx="0" cy="461725"/>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3" name="Connecteur droit avec flèche 22"/>
          <p:cNvCxnSpPr/>
          <p:nvPr/>
        </p:nvCxnSpPr>
        <p:spPr bwMode="auto">
          <a:xfrm>
            <a:off x="2766743" y="2276814"/>
            <a:ext cx="1661242" cy="6385"/>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4" name="ZoneTexte 23"/>
          <p:cNvSpPr txBox="1"/>
          <p:nvPr/>
        </p:nvSpPr>
        <p:spPr>
          <a:xfrm>
            <a:off x="1426927" y="4346196"/>
            <a:ext cx="2155262" cy="523220"/>
          </a:xfrm>
          <a:prstGeom prst="rect">
            <a:avLst/>
          </a:prstGeom>
          <a:noFill/>
        </p:spPr>
        <p:txBody>
          <a:bodyPr wrap="square" rtlCol="0">
            <a:spAutoFit/>
          </a:bodyPr>
          <a:lstStyle/>
          <a:p>
            <a:r>
              <a:rPr lang="fr-FR" sz="1400" dirty="0" smtClean="0"/>
              <a:t>Evitement d’une continuité paysagère</a:t>
            </a:r>
            <a:endParaRPr lang="fr-FR" sz="1400" dirty="0"/>
          </a:p>
        </p:txBody>
      </p:sp>
      <p:cxnSp>
        <p:nvCxnSpPr>
          <p:cNvPr id="25" name="Connecteur droit avec flèche 24"/>
          <p:cNvCxnSpPr/>
          <p:nvPr/>
        </p:nvCxnSpPr>
        <p:spPr bwMode="auto">
          <a:xfrm flipV="1">
            <a:off x="1675362" y="3138872"/>
            <a:ext cx="0" cy="1188131"/>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 name="ZoneTexte 25"/>
          <p:cNvSpPr txBox="1"/>
          <p:nvPr/>
        </p:nvSpPr>
        <p:spPr>
          <a:xfrm>
            <a:off x="177887" y="898204"/>
            <a:ext cx="1378434" cy="1384995"/>
          </a:xfrm>
          <a:prstGeom prst="rect">
            <a:avLst/>
          </a:prstGeom>
          <a:noFill/>
        </p:spPr>
        <p:txBody>
          <a:bodyPr wrap="square" rtlCol="0">
            <a:spAutoFit/>
          </a:bodyPr>
          <a:lstStyle/>
          <a:p>
            <a:r>
              <a:rPr lang="fr-FR" sz="1400" dirty="0" smtClean="0"/>
              <a:t>Passage au sud du bois de Préaux et du </a:t>
            </a:r>
            <a:r>
              <a:rPr lang="fr-FR" sz="1400" dirty="0"/>
              <a:t>château de Buisson de </a:t>
            </a:r>
            <a:r>
              <a:rPr lang="fr-FR" sz="1400" dirty="0" smtClean="0"/>
              <a:t>May</a:t>
            </a:r>
            <a:endParaRPr lang="fr-FR" sz="1400" dirty="0"/>
          </a:p>
        </p:txBody>
      </p:sp>
      <p:sp>
        <p:nvSpPr>
          <p:cNvPr id="28" name="ZoneTexte 27"/>
          <p:cNvSpPr txBox="1"/>
          <p:nvPr/>
        </p:nvSpPr>
        <p:spPr>
          <a:xfrm>
            <a:off x="6459252" y="3976901"/>
            <a:ext cx="1677144" cy="1169551"/>
          </a:xfrm>
          <a:prstGeom prst="rect">
            <a:avLst/>
          </a:prstGeom>
          <a:noFill/>
        </p:spPr>
        <p:txBody>
          <a:bodyPr wrap="square" rtlCol="0">
            <a:spAutoFit/>
          </a:bodyPr>
          <a:lstStyle/>
          <a:p>
            <a:r>
              <a:rPr lang="fr-FR" sz="1400" dirty="0"/>
              <a:t>PPR de captage AEP  évité hors travaux aux abords du réseau existant</a:t>
            </a:r>
          </a:p>
        </p:txBody>
      </p:sp>
      <p:cxnSp>
        <p:nvCxnSpPr>
          <p:cNvPr id="29" name="Connecteur droit avec flèche 28"/>
          <p:cNvCxnSpPr/>
          <p:nvPr/>
        </p:nvCxnSpPr>
        <p:spPr bwMode="auto">
          <a:xfrm flipH="1">
            <a:off x="4824029" y="1852811"/>
            <a:ext cx="1642979" cy="1024099"/>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1804593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ECAE6C29-2596-464B-AFE2-CA9F52983E6E}" type="slidenum">
              <a:rPr lang="fr-FR" smtClean="0"/>
              <a:pPr/>
              <a:t>28</a:t>
            </a:fld>
            <a:endParaRPr lang="fr-F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975574"/>
            <a:ext cx="6444716" cy="588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2699294" y="2393738"/>
            <a:ext cx="990608" cy="315939"/>
          </a:xfrm>
          <a:prstGeom prst="wedgeRectCallout">
            <a:avLst>
              <a:gd name="adj1" fmla="val -33749"/>
              <a:gd name="adj2" fmla="val 224650"/>
            </a:avLst>
          </a:prstGeom>
          <a:solidFill>
            <a:srgbClr val="FF0000"/>
          </a:solid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1"/>
                </a:solidFill>
                <a:effectLst/>
                <a:latin typeface="Arial" charset="0"/>
                <a:ea typeface="ＭＳ Ｐゴシック" charset="0"/>
              </a:rPr>
              <a:t>C1-Nord-B</a:t>
            </a:r>
            <a:endParaRPr kumimoji="0" lang="fr-FR" sz="1200" b="0" i="0" u="none" strike="noStrike" cap="none" normalizeH="0" baseline="0" dirty="0">
              <a:ln>
                <a:noFill/>
              </a:ln>
              <a:solidFill>
                <a:schemeClr val="bg1"/>
              </a:solidFill>
              <a:effectLst/>
              <a:latin typeface="Arial" charset="0"/>
              <a:ea typeface="ＭＳ Ｐゴシック" charset="0"/>
            </a:endParaRPr>
          </a:p>
        </p:txBody>
      </p:sp>
      <p:sp>
        <p:nvSpPr>
          <p:cNvPr id="7" name="Rectangle 2"/>
          <p:cNvSpPr>
            <a:spLocks noGrp="1" noChangeArrowheads="1"/>
          </p:cNvSpPr>
          <p:nvPr>
            <p:ph type="title"/>
          </p:nvPr>
        </p:nvSpPr>
        <p:spPr>
          <a:xfrm>
            <a:off x="1065213" y="0"/>
            <a:ext cx="7392987" cy="838200"/>
          </a:xfrm>
        </p:spPr>
        <p:txBody>
          <a:bodyPr/>
          <a:lstStyle/>
          <a:p>
            <a:r>
              <a:rPr lang="fr-FR" dirty="0" smtClean="0"/>
              <a:t>La zone de passage C1 </a:t>
            </a:r>
            <a:r>
              <a:rPr lang="fr-FR" dirty="0"/>
              <a:t>Nord B</a:t>
            </a:r>
            <a:r>
              <a:rPr lang="fr-FR" dirty="0" smtClean="0"/>
              <a:t/>
            </a:r>
            <a:br>
              <a:rPr lang="fr-FR" dirty="0" smtClean="0"/>
            </a:br>
            <a:r>
              <a:rPr lang="fr-FR" dirty="0" smtClean="0"/>
              <a:t>Principaux éléments du diagnostic</a:t>
            </a:r>
            <a:endParaRPr lang="fr-FR" dirty="0"/>
          </a:p>
        </p:txBody>
      </p:sp>
      <p:sp>
        <p:nvSpPr>
          <p:cNvPr id="8" name="ZoneTexte 7"/>
          <p:cNvSpPr txBox="1"/>
          <p:nvPr/>
        </p:nvSpPr>
        <p:spPr>
          <a:xfrm>
            <a:off x="2284662" y="4285924"/>
            <a:ext cx="2520279" cy="523220"/>
          </a:xfrm>
          <a:prstGeom prst="rect">
            <a:avLst/>
          </a:prstGeom>
          <a:solidFill>
            <a:schemeClr val="accent3"/>
          </a:solidFill>
        </p:spPr>
        <p:txBody>
          <a:bodyPr wrap="square" rtlCol="0">
            <a:spAutoFit/>
          </a:bodyPr>
          <a:lstStyle/>
          <a:p>
            <a:r>
              <a:rPr lang="fr-FR" sz="1400" dirty="0" smtClean="0"/>
              <a:t>Zone inondable de la vallée de l’Eure</a:t>
            </a:r>
            <a:endParaRPr lang="fr-FR" sz="1400" dirty="0"/>
          </a:p>
        </p:txBody>
      </p:sp>
      <p:cxnSp>
        <p:nvCxnSpPr>
          <p:cNvPr id="9" name="Connecteur droit avec flèche 8"/>
          <p:cNvCxnSpPr>
            <a:stCxn id="8" idx="0"/>
          </p:cNvCxnSpPr>
          <p:nvPr/>
        </p:nvCxnSpPr>
        <p:spPr bwMode="auto">
          <a:xfrm flipH="1" flipV="1">
            <a:off x="2068638" y="3520172"/>
            <a:ext cx="1476164" cy="765752"/>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0" name="ZoneTexte 9"/>
          <p:cNvSpPr txBox="1"/>
          <p:nvPr/>
        </p:nvSpPr>
        <p:spPr>
          <a:xfrm>
            <a:off x="447211" y="5027597"/>
            <a:ext cx="2520279" cy="523220"/>
          </a:xfrm>
          <a:prstGeom prst="rect">
            <a:avLst/>
          </a:prstGeom>
          <a:solidFill>
            <a:schemeClr val="accent3"/>
          </a:solidFill>
        </p:spPr>
        <p:txBody>
          <a:bodyPr wrap="square" rtlCol="0">
            <a:spAutoFit/>
          </a:bodyPr>
          <a:lstStyle/>
          <a:p>
            <a:r>
              <a:rPr lang="fr-FR" sz="1400" dirty="0" smtClean="0"/>
              <a:t>Terres agricoles à très bon potentiel</a:t>
            </a:r>
            <a:endParaRPr lang="fr-FR" sz="1400" dirty="0"/>
          </a:p>
        </p:txBody>
      </p:sp>
      <p:cxnSp>
        <p:nvCxnSpPr>
          <p:cNvPr id="11" name="Connecteur droit avec flèche 10"/>
          <p:cNvCxnSpPr>
            <a:stCxn id="10" idx="0"/>
          </p:cNvCxnSpPr>
          <p:nvPr/>
        </p:nvCxnSpPr>
        <p:spPr bwMode="auto">
          <a:xfrm flipH="1" flipV="1">
            <a:off x="1439652" y="3609020"/>
            <a:ext cx="267699" cy="1418577"/>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3" name="ZoneTexte 12"/>
          <p:cNvSpPr txBox="1"/>
          <p:nvPr/>
        </p:nvSpPr>
        <p:spPr>
          <a:xfrm>
            <a:off x="186660" y="2757699"/>
            <a:ext cx="1185179" cy="523220"/>
          </a:xfrm>
          <a:prstGeom prst="rect">
            <a:avLst/>
          </a:prstGeom>
          <a:solidFill>
            <a:schemeClr val="accent3"/>
          </a:solidFill>
        </p:spPr>
        <p:txBody>
          <a:bodyPr wrap="square" rtlCol="0">
            <a:spAutoFit/>
          </a:bodyPr>
          <a:lstStyle/>
          <a:p>
            <a:pPr algn="ctr"/>
            <a:r>
              <a:rPr lang="fr-FR" sz="1400" dirty="0" smtClean="0"/>
              <a:t>Zones </a:t>
            </a:r>
          </a:p>
          <a:p>
            <a:pPr algn="ctr"/>
            <a:r>
              <a:rPr lang="fr-FR" sz="1400" dirty="0" smtClean="0"/>
              <a:t>Natura 2000</a:t>
            </a:r>
            <a:endParaRPr lang="fr-FR" sz="1400" dirty="0"/>
          </a:p>
        </p:txBody>
      </p:sp>
      <p:cxnSp>
        <p:nvCxnSpPr>
          <p:cNvPr id="14" name="Connecteur droit avec flèche 13"/>
          <p:cNvCxnSpPr>
            <a:stCxn id="13" idx="3"/>
          </p:cNvCxnSpPr>
          <p:nvPr/>
        </p:nvCxnSpPr>
        <p:spPr bwMode="auto">
          <a:xfrm>
            <a:off x="1371839" y="3019309"/>
            <a:ext cx="422409" cy="411942"/>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ZoneTexte 14"/>
          <p:cNvSpPr txBox="1"/>
          <p:nvPr/>
        </p:nvSpPr>
        <p:spPr>
          <a:xfrm>
            <a:off x="1953629" y="1720262"/>
            <a:ext cx="2851311" cy="307777"/>
          </a:xfrm>
          <a:prstGeom prst="rect">
            <a:avLst/>
          </a:prstGeom>
          <a:solidFill>
            <a:schemeClr val="accent3"/>
          </a:solidFill>
        </p:spPr>
        <p:txBody>
          <a:bodyPr wrap="square" rtlCol="0">
            <a:spAutoFit/>
          </a:bodyPr>
          <a:lstStyle/>
          <a:p>
            <a:pPr algn="ctr"/>
            <a:r>
              <a:rPr lang="fr-FR" sz="1400" dirty="0" smtClean="0"/>
              <a:t>Bâtis diffus (villages et hameaux)</a:t>
            </a:r>
            <a:endParaRPr lang="fr-FR" sz="1400" dirty="0"/>
          </a:p>
        </p:txBody>
      </p:sp>
    </p:spTree>
    <p:extLst>
      <p:ext uri="{BB962C8B-B14F-4D97-AF65-F5344CB8AC3E}">
        <p14:creationId xmlns:p14="http://schemas.microsoft.com/office/powerpoint/2010/main" val="148562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3"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67544" y="884644"/>
            <a:ext cx="8143791" cy="6036744"/>
          </a:xfrm>
          <a:prstGeom prst="rect">
            <a:avLst/>
          </a:prstGeom>
        </p:spPr>
      </p:pic>
      <p:sp>
        <p:nvSpPr>
          <p:cNvPr id="4" name="Espace réservé du numéro de diapositive 3"/>
          <p:cNvSpPr>
            <a:spLocks noGrp="1"/>
          </p:cNvSpPr>
          <p:nvPr>
            <p:ph type="sldNum" sz="quarter" idx="10"/>
          </p:nvPr>
        </p:nvSpPr>
        <p:spPr>
          <a:xfrm>
            <a:off x="0" y="6370424"/>
            <a:ext cx="503237" cy="457200"/>
          </a:xfrm>
        </p:spPr>
        <p:txBody>
          <a:bodyPr/>
          <a:lstStyle/>
          <a:p>
            <a:fld id="{1A531D4F-7E27-4E46-9E23-64F501DFF915}" type="slidenum">
              <a:rPr lang="fr-FR"/>
              <a:pPr/>
              <a:t>29</a:t>
            </a:fld>
            <a:endParaRPr lang="fr-FR" dirty="0"/>
          </a:p>
        </p:txBody>
      </p:sp>
      <p:sp>
        <p:nvSpPr>
          <p:cNvPr id="5122" name="Rectangle 2"/>
          <p:cNvSpPr>
            <a:spLocks noGrp="1" noChangeArrowheads="1"/>
          </p:cNvSpPr>
          <p:nvPr>
            <p:ph type="title"/>
          </p:nvPr>
        </p:nvSpPr>
        <p:spPr/>
        <p:txBody>
          <a:bodyPr/>
          <a:lstStyle/>
          <a:p>
            <a:r>
              <a:rPr lang="fr-FR" dirty="0" smtClean="0"/>
              <a:t>La zone de passage C1 </a:t>
            </a:r>
            <a:r>
              <a:rPr lang="fr-FR" dirty="0"/>
              <a:t>Nord </a:t>
            </a:r>
            <a:r>
              <a:rPr lang="fr-FR" dirty="0" smtClean="0"/>
              <a:t>C</a:t>
            </a:r>
            <a:br>
              <a:rPr lang="fr-FR" dirty="0" smtClean="0"/>
            </a:br>
            <a:r>
              <a:rPr lang="fr-FR" dirty="0" smtClean="0"/>
              <a:t>Enjeux environnementaux</a:t>
            </a:r>
            <a:endParaRPr lang="fr-FR" dirty="0"/>
          </a:p>
        </p:txBody>
      </p:sp>
      <p:sp>
        <p:nvSpPr>
          <p:cNvPr id="5123" name="Rectangle 3"/>
          <p:cNvSpPr>
            <a:spLocks noGrp="1" noChangeArrowheads="1"/>
          </p:cNvSpPr>
          <p:nvPr>
            <p:ph type="body" idx="1"/>
          </p:nvPr>
        </p:nvSpPr>
        <p:spPr>
          <a:xfrm>
            <a:off x="467544" y="1124744"/>
            <a:ext cx="8208912" cy="4896544"/>
          </a:xfrm>
        </p:spPr>
        <p:txBody>
          <a:bodyPr/>
          <a:lstStyle/>
          <a:p>
            <a:pPr marL="608013" lvl="1" indent="0">
              <a:spcBef>
                <a:spcPts val="0"/>
              </a:spcBef>
              <a:spcAft>
                <a:spcPts val="600"/>
              </a:spcAft>
              <a:buNone/>
            </a:pPr>
            <a:endParaRPr lang="fr-FR" sz="1600" dirty="0">
              <a:solidFill>
                <a:srgbClr val="FF0000"/>
              </a:solidFill>
            </a:endParaRPr>
          </a:p>
          <a:p>
            <a:pPr marL="312738" lvl="1" indent="0" algn="just">
              <a:buNone/>
            </a:pPr>
            <a:r>
              <a:rPr lang="fr-FR" sz="1600" dirty="0" smtClean="0">
                <a:solidFill>
                  <a:schemeClr val="accent1"/>
                </a:solidFill>
              </a:rPr>
              <a:t> </a:t>
            </a:r>
          </a:p>
        </p:txBody>
      </p:sp>
      <p:sp>
        <p:nvSpPr>
          <p:cNvPr id="9" name="ZoneTexte 8"/>
          <p:cNvSpPr txBox="1"/>
          <p:nvPr/>
        </p:nvSpPr>
        <p:spPr>
          <a:xfrm>
            <a:off x="5940152" y="1238080"/>
            <a:ext cx="1423988" cy="1169551"/>
          </a:xfrm>
          <a:prstGeom prst="rect">
            <a:avLst/>
          </a:prstGeom>
          <a:noFill/>
        </p:spPr>
        <p:txBody>
          <a:bodyPr wrap="square" rtlCol="0">
            <a:spAutoFit/>
          </a:bodyPr>
          <a:lstStyle/>
          <a:p>
            <a:r>
              <a:rPr lang="fr-FR" sz="1400" dirty="0" smtClean="0"/>
              <a:t>Raccordement au réseau existant de Mantes par le nord</a:t>
            </a:r>
            <a:endParaRPr lang="fr-FR" sz="1400" dirty="0"/>
          </a:p>
        </p:txBody>
      </p:sp>
      <p:cxnSp>
        <p:nvCxnSpPr>
          <p:cNvPr id="10" name="Connecteur droit avec flèche 9"/>
          <p:cNvCxnSpPr/>
          <p:nvPr/>
        </p:nvCxnSpPr>
        <p:spPr bwMode="auto">
          <a:xfrm flipH="1">
            <a:off x="5275908" y="2249287"/>
            <a:ext cx="664244" cy="561737"/>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 name="ZoneTexte 10"/>
          <p:cNvSpPr txBox="1"/>
          <p:nvPr/>
        </p:nvSpPr>
        <p:spPr>
          <a:xfrm>
            <a:off x="4438979" y="4397772"/>
            <a:ext cx="1423988" cy="954107"/>
          </a:xfrm>
          <a:prstGeom prst="rect">
            <a:avLst/>
          </a:prstGeom>
          <a:noFill/>
        </p:spPr>
        <p:txBody>
          <a:bodyPr wrap="square" rtlCol="0">
            <a:spAutoFit/>
          </a:bodyPr>
          <a:lstStyle/>
          <a:p>
            <a:r>
              <a:rPr lang="fr-FR" sz="1400" dirty="0" smtClean="0"/>
              <a:t>Evitement au maximum de la zone Natura 2000</a:t>
            </a:r>
            <a:endParaRPr lang="fr-FR" sz="1400" dirty="0"/>
          </a:p>
        </p:txBody>
      </p:sp>
      <p:cxnSp>
        <p:nvCxnSpPr>
          <p:cNvPr id="12" name="Connecteur droit avec flèche 11"/>
          <p:cNvCxnSpPr/>
          <p:nvPr/>
        </p:nvCxnSpPr>
        <p:spPr bwMode="auto">
          <a:xfrm flipV="1">
            <a:off x="4943035" y="3074924"/>
            <a:ext cx="207938" cy="1322849"/>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3" name="ZoneTexte 12"/>
          <p:cNvSpPr txBox="1"/>
          <p:nvPr/>
        </p:nvSpPr>
        <p:spPr>
          <a:xfrm>
            <a:off x="3044773" y="1520788"/>
            <a:ext cx="2106200" cy="738664"/>
          </a:xfrm>
          <a:prstGeom prst="rect">
            <a:avLst/>
          </a:prstGeom>
          <a:noFill/>
        </p:spPr>
        <p:txBody>
          <a:bodyPr wrap="square" rtlCol="0">
            <a:spAutoFit/>
          </a:bodyPr>
          <a:lstStyle/>
          <a:p>
            <a:r>
              <a:rPr lang="fr-FR" sz="1400" dirty="0"/>
              <a:t>Recherche de Jumelage ou passage au sud de l’ A13</a:t>
            </a:r>
          </a:p>
        </p:txBody>
      </p:sp>
      <p:cxnSp>
        <p:nvCxnSpPr>
          <p:cNvPr id="14" name="Connecteur droit avec flèche 13"/>
          <p:cNvCxnSpPr/>
          <p:nvPr/>
        </p:nvCxnSpPr>
        <p:spPr bwMode="auto">
          <a:xfrm>
            <a:off x="2180216" y="3573016"/>
            <a:ext cx="2163158" cy="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6" name="Connecteur droit avec flèche 15"/>
          <p:cNvCxnSpPr/>
          <p:nvPr/>
        </p:nvCxnSpPr>
        <p:spPr bwMode="auto">
          <a:xfrm flipH="1" flipV="1">
            <a:off x="5868145" y="3483008"/>
            <a:ext cx="1404155" cy="905187"/>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7" name="ZoneTexte 16"/>
          <p:cNvSpPr txBox="1"/>
          <p:nvPr/>
        </p:nvSpPr>
        <p:spPr>
          <a:xfrm>
            <a:off x="1151620" y="936298"/>
            <a:ext cx="2424736" cy="738664"/>
          </a:xfrm>
          <a:prstGeom prst="rect">
            <a:avLst/>
          </a:prstGeom>
          <a:noFill/>
        </p:spPr>
        <p:txBody>
          <a:bodyPr wrap="square" rtlCol="0">
            <a:spAutoFit/>
          </a:bodyPr>
          <a:lstStyle/>
          <a:p>
            <a:r>
              <a:rPr lang="fr-FR" sz="1400" dirty="0" smtClean="0"/>
              <a:t>Passage de l’Eure dans l’une des zones de moindre enjeu, </a:t>
            </a:r>
            <a:endParaRPr lang="fr-FR" sz="1400" dirty="0"/>
          </a:p>
        </p:txBody>
      </p:sp>
      <p:cxnSp>
        <p:nvCxnSpPr>
          <p:cNvPr id="18" name="Connecteur droit avec flèche 17"/>
          <p:cNvCxnSpPr/>
          <p:nvPr/>
        </p:nvCxnSpPr>
        <p:spPr bwMode="auto">
          <a:xfrm flipH="1">
            <a:off x="1898939" y="1448780"/>
            <a:ext cx="670760" cy="162614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9" name="ZoneTexte 18"/>
          <p:cNvSpPr txBox="1"/>
          <p:nvPr/>
        </p:nvSpPr>
        <p:spPr>
          <a:xfrm>
            <a:off x="349540" y="4280473"/>
            <a:ext cx="1692188" cy="1169551"/>
          </a:xfrm>
          <a:prstGeom prst="rect">
            <a:avLst/>
          </a:prstGeom>
          <a:noFill/>
        </p:spPr>
        <p:txBody>
          <a:bodyPr wrap="square" rtlCol="0">
            <a:spAutoFit/>
          </a:bodyPr>
          <a:lstStyle/>
          <a:p>
            <a:r>
              <a:rPr lang="fr-FR" sz="1400" dirty="0"/>
              <a:t>Evitement de </a:t>
            </a:r>
            <a:r>
              <a:rPr lang="fr-FR" sz="1400" dirty="0" smtClean="0"/>
              <a:t>la zone urbanisée du Plessis-Hébert </a:t>
            </a:r>
            <a:r>
              <a:rPr lang="fr-FR" sz="1400" dirty="0"/>
              <a:t>et de zones </a:t>
            </a:r>
            <a:r>
              <a:rPr lang="fr-FR" sz="1400" dirty="0" err="1"/>
              <a:t>Natura</a:t>
            </a:r>
            <a:r>
              <a:rPr lang="fr-FR" sz="1400" dirty="0"/>
              <a:t> 2000</a:t>
            </a:r>
          </a:p>
        </p:txBody>
      </p:sp>
      <p:cxnSp>
        <p:nvCxnSpPr>
          <p:cNvPr id="20" name="Connecteur droit avec flèche 19"/>
          <p:cNvCxnSpPr/>
          <p:nvPr/>
        </p:nvCxnSpPr>
        <p:spPr bwMode="auto">
          <a:xfrm flipV="1">
            <a:off x="812738" y="3338091"/>
            <a:ext cx="293693" cy="87037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1" name="ZoneTexte 20"/>
          <p:cNvSpPr txBox="1"/>
          <p:nvPr/>
        </p:nvSpPr>
        <p:spPr>
          <a:xfrm>
            <a:off x="2324232" y="3681028"/>
            <a:ext cx="1932909" cy="738664"/>
          </a:xfrm>
          <a:prstGeom prst="rect">
            <a:avLst/>
          </a:prstGeom>
          <a:noFill/>
        </p:spPr>
        <p:txBody>
          <a:bodyPr wrap="square" rtlCol="0">
            <a:spAutoFit/>
          </a:bodyPr>
          <a:lstStyle/>
          <a:p>
            <a:r>
              <a:rPr lang="fr-FR" sz="1400" dirty="0" smtClean="0"/>
              <a:t>Passage possible de part et d’autre des zones habitées</a:t>
            </a:r>
            <a:endParaRPr lang="fr-FR" sz="1400" dirty="0"/>
          </a:p>
        </p:txBody>
      </p:sp>
      <p:cxnSp>
        <p:nvCxnSpPr>
          <p:cNvPr id="22" name="Connecteur droit avec flèche 21"/>
          <p:cNvCxnSpPr/>
          <p:nvPr/>
        </p:nvCxnSpPr>
        <p:spPr bwMode="auto">
          <a:xfrm>
            <a:off x="719572" y="2563616"/>
            <a:ext cx="212421" cy="30661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3" name="Connecteur droit avec flèche 22"/>
          <p:cNvCxnSpPr/>
          <p:nvPr/>
        </p:nvCxnSpPr>
        <p:spPr bwMode="auto">
          <a:xfrm>
            <a:off x="3004434" y="2260902"/>
            <a:ext cx="1661242" cy="6385"/>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4" name="ZoneTexte 23"/>
          <p:cNvSpPr txBox="1"/>
          <p:nvPr/>
        </p:nvSpPr>
        <p:spPr>
          <a:xfrm>
            <a:off x="-508" y="1197783"/>
            <a:ext cx="1196142" cy="1384995"/>
          </a:xfrm>
          <a:prstGeom prst="rect">
            <a:avLst/>
          </a:prstGeom>
          <a:noFill/>
        </p:spPr>
        <p:txBody>
          <a:bodyPr wrap="square" rtlCol="0">
            <a:spAutoFit/>
          </a:bodyPr>
          <a:lstStyle/>
          <a:p>
            <a:r>
              <a:rPr lang="fr-FR" sz="1400" dirty="0" smtClean="0"/>
              <a:t>Passage au sud du bois de Préaux et du </a:t>
            </a:r>
            <a:r>
              <a:rPr lang="fr-FR" sz="1400" dirty="0"/>
              <a:t>château de Buisson de </a:t>
            </a:r>
            <a:r>
              <a:rPr lang="fr-FR" sz="1400" dirty="0" smtClean="0"/>
              <a:t>May</a:t>
            </a:r>
            <a:endParaRPr lang="fr-FR" sz="1400" dirty="0"/>
          </a:p>
        </p:txBody>
      </p:sp>
      <p:sp>
        <p:nvSpPr>
          <p:cNvPr id="28" name="ZoneTexte 27"/>
          <p:cNvSpPr txBox="1"/>
          <p:nvPr/>
        </p:nvSpPr>
        <p:spPr>
          <a:xfrm>
            <a:off x="7020271" y="4397772"/>
            <a:ext cx="1437929" cy="1384995"/>
          </a:xfrm>
          <a:prstGeom prst="rect">
            <a:avLst/>
          </a:prstGeom>
          <a:noFill/>
        </p:spPr>
        <p:txBody>
          <a:bodyPr wrap="square" rtlCol="0">
            <a:spAutoFit/>
          </a:bodyPr>
          <a:lstStyle/>
          <a:p>
            <a:r>
              <a:rPr lang="fr-FR" sz="1400" dirty="0"/>
              <a:t>PPR de captage AEP  évité hors travaux aux abords du réseau existant</a:t>
            </a:r>
          </a:p>
        </p:txBody>
      </p:sp>
    </p:spTree>
    <p:extLst>
      <p:ext uri="{BB962C8B-B14F-4D97-AF65-F5344CB8AC3E}">
        <p14:creationId xmlns:p14="http://schemas.microsoft.com/office/powerpoint/2010/main" val="35721226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ECAE6C29-2596-464B-AFE2-CA9F52983E6E}" type="slidenum">
              <a:rPr lang="fr-FR" smtClean="0"/>
              <a:pPr/>
              <a:t>30</a:t>
            </a:fld>
            <a:endParaRPr lang="fr-F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532" y="903576"/>
            <a:ext cx="6300192" cy="57670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2"/>
          <p:cNvSpPr>
            <a:spLocks noGrp="1" noChangeArrowheads="1"/>
          </p:cNvSpPr>
          <p:nvPr>
            <p:ph type="title"/>
          </p:nvPr>
        </p:nvSpPr>
        <p:spPr>
          <a:xfrm>
            <a:off x="1065213" y="0"/>
            <a:ext cx="7392987" cy="838200"/>
          </a:xfrm>
        </p:spPr>
        <p:txBody>
          <a:bodyPr/>
          <a:lstStyle/>
          <a:p>
            <a:r>
              <a:rPr lang="fr-FR" dirty="0" smtClean="0"/>
              <a:t>La zone de passage C1 </a:t>
            </a:r>
            <a:r>
              <a:rPr lang="fr-FR" dirty="0"/>
              <a:t>Nord </a:t>
            </a:r>
            <a:r>
              <a:rPr lang="fr-FR" dirty="0" smtClean="0"/>
              <a:t>C</a:t>
            </a:r>
            <a:br>
              <a:rPr lang="fr-FR" dirty="0" smtClean="0"/>
            </a:br>
            <a:r>
              <a:rPr lang="fr-FR" dirty="0" smtClean="0"/>
              <a:t>Principaux éléments du diagnostic</a:t>
            </a:r>
            <a:endParaRPr lang="fr-FR" dirty="0"/>
          </a:p>
        </p:txBody>
      </p:sp>
      <p:sp>
        <p:nvSpPr>
          <p:cNvPr id="7" name="Rectangle 6"/>
          <p:cNvSpPr/>
          <p:nvPr/>
        </p:nvSpPr>
        <p:spPr bwMode="auto">
          <a:xfrm>
            <a:off x="1429294" y="2000038"/>
            <a:ext cx="990608" cy="315939"/>
          </a:xfrm>
          <a:prstGeom prst="wedgeRectCallout">
            <a:avLst>
              <a:gd name="adj1" fmla="val 59840"/>
              <a:gd name="adj2" fmla="val 349263"/>
            </a:avLst>
          </a:prstGeom>
          <a:solidFill>
            <a:srgbClr val="FF6600"/>
          </a:solidFill>
          <a:ln w="9525" cap="flat" cmpd="sng" algn="ctr">
            <a:solidFill>
              <a:srgbClr val="FF66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1"/>
                </a:solidFill>
                <a:effectLst/>
                <a:latin typeface="Arial" charset="0"/>
                <a:ea typeface="ＭＳ Ｐゴシック" charset="0"/>
              </a:rPr>
              <a:t>C1-Nord-C</a:t>
            </a:r>
            <a:endParaRPr kumimoji="0" lang="fr-FR" sz="1200" b="0" i="0" u="none" strike="noStrike" cap="none" normalizeH="0" baseline="0" dirty="0">
              <a:ln>
                <a:noFill/>
              </a:ln>
              <a:solidFill>
                <a:schemeClr val="bg1"/>
              </a:solidFill>
              <a:effectLst/>
              <a:latin typeface="Arial" charset="0"/>
              <a:ea typeface="ＭＳ Ｐゴシック" charset="0"/>
            </a:endParaRPr>
          </a:p>
        </p:txBody>
      </p:sp>
      <p:sp>
        <p:nvSpPr>
          <p:cNvPr id="31" name="ZoneTexte 30"/>
          <p:cNvSpPr txBox="1"/>
          <p:nvPr/>
        </p:nvSpPr>
        <p:spPr>
          <a:xfrm>
            <a:off x="2448282" y="4445836"/>
            <a:ext cx="2520279" cy="523220"/>
          </a:xfrm>
          <a:prstGeom prst="rect">
            <a:avLst/>
          </a:prstGeom>
          <a:solidFill>
            <a:schemeClr val="accent3"/>
          </a:solidFill>
        </p:spPr>
        <p:txBody>
          <a:bodyPr wrap="square" rtlCol="0">
            <a:spAutoFit/>
          </a:bodyPr>
          <a:lstStyle/>
          <a:p>
            <a:r>
              <a:rPr lang="fr-FR" sz="1400" dirty="0" smtClean="0"/>
              <a:t>Zone inondable de la vallée de l’Eure</a:t>
            </a:r>
            <a:endParaRPr lang="fr-FR" sz="1400" dirty="0"/>
          </a:p>
        </p:txBody>
      </p:sp>
      <p:cxnSp>
        <p:nvCxnSpPr>
          <p:cNvPr id="32" name="Connecteur droit avec flèche 31"/>
          <p:cNvCxnSpPr>
            <a:stCxn id="31" idx="0"/>
          </p:cNvCxnSpPr>
          <p:nvPr/>
        </p:nvCxnSpPr>
        <p:spPr bwMode="auto">
          <a:xfrm flipH="1" flipV="1">
            <a:off x="2232258" y="3680084"/>
            <a:ext cx="1476164" cy="765752"/>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3" name="ZoneTexte 32"/>
          <p:cNvSpPr txBox="1"/>
          <p:nvPr/>
        </p:nvSpPr>
        <p:spPr>
          <a:xfrm>
            <a:off x="610831" y="5187509"/>
            <a:ext cx="2520279" cy="523220"/>
          </a:xfrm>
          <a:prstGeom prst="rect">
            <a:avLst/>
          </a:prstGeom>
          <a:solidFill>
            <a:schemeClr val="accent3"/>
          </a:solidFill>
        </p:spPr>
        <p:txBody>
          <a:bodyPr wrap="square" rtlCol="0">
            <a:spAutoFit/>
          </a:bodyPr>
          <a:lstStyle/>
          <a:p>
            <a:r>
              <a:rPr lang="fr-FR" sz="1400" dirty="0" smtClean="0"/>
              <a:t>Terres agricoles à très bon potentiel</a:t>
            </a:r>
            <a:endParaRPr lang="fr-FR" sz="1400" dirty="0"/>
          </a:p>
        </p:txBody>
      </p:sp>
      <p:cxnSp>
        <p:nvCxnSpPr>
          <p:cNvPr id="34" name="Connecteur droit avec flèche 33"/>
          <p:cNvCxnSpPr>
            <a:stCxn id="33" idx="0"/>
          </p:cNvCxnSpPr>
          <p:nvPr/>
        </p:nvCxnSpPr>
        <p:spPr bwMode="auto">
          <a:xfrm flipH="1" flipV="1">
            <a:off x="1259632" y="3465004"/>
            <a:ext cx="611339" cy="1722505"/>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5" name="ZoneTexte 34"/>
          <p:cNvSpPr txBox="1"/>
          <p:nvPr/>
        </p:nvSpPr>
        <p:spPr>
          <a:xfrm>
            <a:off x="359532" y="2517276"/>
            <a:ext cx="1185179" cy="523220"/>
          </a:xfrm>
          <a:prstGeom prst="rect">
            <a:avLst/>
          </a:prstGeom>
          <a:solidFill>
            <a:schemeClr val="accent3"/>
          </a:solidFill>
        </p:spPr>
        <p:txBody>
          <a:bodyPr wrap="square" rtlCol="0">
            <a:spAutoFit/>
          </a:bodyPr>
          <a:lstStyle/>
          <a:p>
            <a:pPr algn="ctr"/>
            <a:r>
              <a:rPr lang="fr-FR" sz="1400" dirty="0" smtClean="0"/>
              <a:t>Zones </a:t>
            </a:r>
          </a:p>
          <a:p>
            <a:pPr algn="ctr"/>
            <a:r>
              <a:rPr lang="fr-FR" sz="1400" dirty="0" smtClean="0"/>
              <a:t>Natura 2000</a:t>
            </a:r>
            <a:endParaRPr lang="fr-FR" sz="1400" dirty="0"/>
          </a:p>
        </p:txBody>
      </p:sp>
      <p:cxnSp>
        <p:nvCxnSpPr>
          <p:cNvPr id="36" name="Connecteur droit avec flèche 35"/>
          <p:cNvCxnSpPr>
            <a:stCxn id="35" idx="3"/>
          </p:cNvCxnSpPr>
          <p:nvPr/>
        </p:nvCxnSpPr>
        <p:spPr bwMode="auto">
          <a:xfrm>
            <a:off x="1544711" y="2778886"/>
            <a:ext cx="326260" cy="901198"/>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7" name="ZoneTexte 36"/>
          <p:cNvSpPr txBox="1"/>
          <p:nvPr/>
        </p:nvSpPr>
        <p:spPr>
          <a:xfrm>
            <a:off x="2591779" y="2162088"/>
            <a:ext cx="2851311" cy="307777"/>
          </a:xfrm>
          <a:prstGeom prst="rect">
            <a:avLst/>
          </a:prstGeom>
          <a:solidFill>
            <a:schemeClr val="accent3"/>
          </a:solidFill>
        </p:spPr>
        <p:txBody>
          <a:bodyPr wrap="square" rtlCol="0">
            <a:spAutoFit/>
          </a:bodyPr>
          <a:lstStyle/>
          <a:p>
            <a:pPr algn="ctr"/>
            <a:r>
              <a:rPr lang="fr-FR" sz="1400" dirty="0" smtClean="0"/>
              <a:t>Bâtis diffus (villages et hameaux)</a:t>
            </a:r>
            <a:endParaRPr lang="fr-FR" sz="1400" dirty="0"/>
          </a:p>
        </p:txBody>
      </p:sp>
    </p:spTree>
    <p:extLst>
      <p:ext uri="{BB962C8B-B14F-4D97-AF65-F5344CB8AC3E}">
        <p14:creationId xmlns:p14="http://schemas.microsoft.com/office/powerpoint/2010/main" val="72534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2"/>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5" grpId="0" animBg="1"/>
      <p:bldP spid="3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1A531D4F-7E27-4E46-9E23-64F501DFF915}" type="slidenum">
              <a:rPr lang="fr-FR"/>
              <a:pPr/>
              <a:t>31</a:t>
            </a:fld>
            <a:endParaRPr lang="fr-FR" dirty="0"/>
          </a:p>
        </p:txBody>
      </p:sp>
      <p:sp>
        <p:nvSpPr>
          <p:cNvPr id="5122" name="Rectangle 2"/>
          <p:cNvSpPr>
            <a:spLocks noGrp="1" noChangeArrowheads="1"/>
          </p:cNvSpPr>
          <p:nvPr>
            <p:ph type="title"/>
          </p:nvPr>
        </p:nvSpPr>
        <p:spPr/>
        <p:txBody>
          <a:bodyPr/>
          <a:lstStyle/>
          <a:p>
            <a:r>
              <a:rPr lang="fr-FR" dirty="0" smtClean="0"/>
              <a:t>Les zones de passage C1 Sud</a:t>
            </a:r>
            <a:br>
              <a:rPr lang="fr-FR" dirty="0" smtClean="0"/>
            </a:br>
            <a:r>
              <a:rPr lang="fr-FR" dirty="0" smtClean="0"/>
              <a:t>et les communes concernées</a:t>
            </a:r>
            <a:endParaRPr lang="fr-FR" dirty="0"/>
          </a:p>
        </p:txBody>
      </p:sp>
      <p:sp>
        <p:nvSpPr>
          <p:cNvPr id="5123" name="Rectangle 3"/>
          <p:cNvSpPr>
            <a:spLocks noGrp="1" noChangeArrowheads="1"/>
          </p:cNvSpPr>
          <p:nvPr>
            <p:ph type="body" idx="1"/>
          </p:nvPr>
        </p:nvSpPr>
        <p:spPr>
          <a:xfrm>
            <a:off x="467544" y="1124744"/>
            <a:ext cx="8208912" cy="4896544"/>
          </a:xfrm>
        </p:spPr>
        <p:txBody>
          <a:bodyPr/>
          <a:lstStyle/>
          <a:p>
            <a:pPr marL="608013" lvl="1" indent="0">
              <a:spcBef>
                <a:spcPts val="0"/>
              </a:spcBef>
              <a:spcAft>
                <a:spcPts val="600"/>
              </a:spcAft>
              <a:buNone/>
            </a:pPr>
            <a:endParaRPr lang="fr-FR" sz="1600" dirty="0">
              <a:solidFill>
                <a:srgbClr val="FF0000"/>
              </a:solidFill>
            </a:endParaRPr>
          </a:p>
          <a:p>
            <a:pPr marL="312738" lvl="1" indent="0" algn="just">
              <a:buNone/>
            </a:pPr>
            <a:r>
              <a:rPr lang="fr-FR" sz="1600" dirty="0" smtClean="0">
                <a:solidFill>
                  <a:schemeClr val="accent1"/>
                </a:solidFill>
              </a:rPr>
              <a:t> </a:t>
            </a:r>
          </a:p>
        </p:txBody>
      </p:sp>
      <p:pic>
        <p:nvPicPr>
          <p:cNvPr id="2" name="Image 1"/>
          <p:cNvPicPr>
            <a:picLocks noChangeAspect="1"/>
          </p:cNvPicPr>
          <p:nvPr/>
        </p:nvPicPr>
        <p:blipFill rotWithShape="1">
          <a:blip r:embed="rId3" cstate="print">
            <a:extLst>
              <a:ext uri="{28A0092B-C50C-407E-A947-70E740481C1C}">
                <a14:useLocalDpi xmlns:a14="http://schemas.microsoft.com/office/drawing/2010/main"/>
              </a:ext>
            </a:extLst>
          </a:blip>
          <a:srcRect r="16382"/>
          <a:stretch/>
        </p:blipFill>
        <p:spPr>
          <a:xfrm>
            <a:off x="-508" y="838200"/>
            <a:ext cx="6333069" cy="5823347"/>
          </a:xfrm>
          <a:prstGeom prst="rect">
            <a:avLst/>
          </a:prstGeom>
        </p:spPr>
      </p:pic>
      <p:graphicFrame>
        <p:nvGraphicFramePr>
          <p:cNvPr id="6" name="Tableau 5"/>
          <p:cNvGraphicFramePr>
            <a:graphicFrameLocks noGrp="1"/>
          </p:cNvGraphicFramePr>
          <p:nvPr>
            <p:extLst>
              <p:ext uri="{D42A27DB-BD31-4B8C-83A1-F6EECF244321}">
                <p14:modId xmlns:p14="http://schemas.microsoft.com/office/powerpoint/2010/main" val="1992287028"/>
              </p:ext>
            </p:extLst>
          </p:nvPr>
        </p:nvGraphicFramePr>
        <p:xfrm>
          <a:off x="6192180" y="8620"/>
          <a:ext cx="2916324" cy="6930201"/>
        </p:xfrm>
        <a:graphic>
          <a:graphicData uri="http://schemas.openxmlformats.org/drawingml/2006/table">
            <a:tbl>
              <a:tblPr firstRow="1" bandRow="1">
                <a:tableStyleId>{5C22544A-7EE6-4342-B048-85BDC9FD1C3A}</a:tableStyleId>
              </a:tblPr>
              <a:tblGrid>
                <a:gridCol w="1296144"/>
                <a:gridCol w="540060"/>
                <a:gridCol w="540060"/>
                <a:gridCol w="540060"/>
              </a:tblGrid>
              <a:tr h="324036">
                <a:tc>
                  <a:txBody>
                    <a:bodyPr/>
                    <a:lstStyle/>
                    <a:p>
                      <a:r>
                        <a:rPr lang="fr-FR" sz="1150" b="1" dirty="0" smtClean="0"/>
                        <a:t>Communes</a:t>
                      </a:r>
                      <a:endParaRPr lang="fr-FR" sz="1150" b="1" dirty="0"/>
                    </a:p>
                  </a:txBody>
                  <a:tcPr anchor="ctr"/>
                </a:tc>
                <a:tc>
                  <a:txBody>
                    <a:bodyPr/>
                    <a:lstStyle/>
                    <a:p>
                      <a:pPr algn="ctr"/>
                      <a:r>
                        <a:rPr lang="fr-FR" sz="1000" b="1" dirty="0" smtClean="0"/>
                        <a:t>C1S</a:t>
                      </a:r>
                    </a:p>
                    <a:p>
                      <a:pPr algn="ctr"/>
                      <a:r>
                        <a:rPr lang="fr-FR" sz="1000" b="1" dirty="0" smtClean="0"/>
                        <a:t>A</a:t>
                      </a:r>
                      <a:endParaRPr lang="fr-FR" sz="1000" b="1" dirty="0"/>
                    </a:p>
                  </a:txBody>
                  <a:tcPr>
                    <a:solidFill>
                      <a:srgbClr val="007A37"/>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smtClean="0"/>
                        <a:t>C1S</a:t>
                      </a:r>
                    </a:p>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smtClean="0"/>
                        <a:t>B</a:t>
                      </a:r>
                    </a:p>
                  </a:txBody>
                  <a:tcPr>
                    <a:solidFill>
                      <a:srgbClr val="80800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smtClean="0"/>
                        <a:t>C1S</a:t>
                      </a:r>
                    </a:p>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smtClean="0"/>
                        <a:t>C</a:t>
                      </a:r>
                      <a:endParaRPr lang="fr-FR" sz="1000" b="1" dirty="0"/>
                    </a:p>
                  </a:txBody>
                  <a:tcPr>
                    <a:solidFill>
                      <a:srgbClr val="00CC99"/>
                    </a:solidFill>
                  </a:tcPr>
                </a:tc>
              </a:tr>
              <a:tr h="225309">
                <a:tc>
                  <a:txBody>
                    <a:bodyPr/>
                    <a:lstStyle/>
                    <a:p>
                      <a:r>
                        <a:rPr lang="fr-FR" sz="800" b="1" dirty="0" smtClean="0"/>
                        <a:t>Mantes-La-Jolie</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Buchelay</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smtClean="0"/>
                        <a:t>Rosny / Seine</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smtClean="0"/>
                        <a:t>Jouy-</a:t>
                      </a:r>
                      <a:r>
                        <a:rPr lang="fr-FR" sz="800" b="1" dirty="0" err="1" smtClean="0"/>
                        <a:t>Mauvoisin</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smtClean="0"/>
                        <a:t>Fontenay-</a:t>
                      </a:r>
                      <a:r>
                        <a:rPr lang="fr-FR" sz="800" b="1" dirty="0" err="1" smtClean="0"/>
                        <a:t>Mauvoisin</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Perdreauville</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Boissy-Mauvoisin</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Ménerville</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smtClean="0"/>
                        <a:t>Le Tertre-St-Denis</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Neauphlette</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Bréval</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smtClean="0"/>
                        <a:t>St-</a:t>
                      </a:r>
                      <a:r>
                        <a:rPr lang="fr-FR" sz="800" b="1" dirty="0" err="1" smtClean="0"/>
                        <a:t>Illiers</a:t>
                      </a:r>
                      <a:r>
                        <a:rPr lang="fr-FR" sz="800" b="1" dirty="0" smtClean="0"/>
                        <a:t>-la-Ville</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smtClean="0"/>
                        <a:t>St-</a:t>
                      </a:r>
                      <a:r>
                        <a:rPr lang="fr-FR" sz="800" b="1" dirty="0" err="1" smtClean="0"/>
                        <a:t>Illiers</a:t>
                      </a:r>
                      <a:r>
                        <a:rPr lang="fr-FR" sz="800" b="1" dirty="0" smtClean="0"/>
                        <a:t>-le-Bois</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Lommoye</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smtClean="0"/>
                        <a:t>Villiers-en-</a:t>
                      </a:r>
                      <a:r>
                        <a:rPr lang="fr-FR" sz="800" b="1" dirty="0" err="1" smtClean="0"/>
                        <a:t>Désoeuvre</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Cravent</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smtClean="0"/>
                        <a:t>Chaufour-lès-Bon.</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endParaRPr lang="fr-FR" sz="800" b="1" dirty="0">
                        <a:solidFill>
                          <a:schemeClr val="bg1"/>
                        </a:solidFill>
                      </a:endParaRPr>
                    </a:p>
                  </a:txBody>
                  <a:tcPr>
                    <a:solidFill>
                      <a:srgbClr val="808000"/>
                    </a:solidFill>
                  </a:tcPr>
                </a:tc>
                <a:tc>
                  <a:txBody>
                    <a:bodyPr/>
                    <a:lstStyle/>
                    <a:p>
                      <a:pPr algn="ctr"/>
                      <a:endParaRPr lang="fr-FR" sz="800" b="1" dirty="0">
                        <a:solidFill>
                          <a:schemeClr val="bg1"/>
                        </a:solidFill>
                      </a:endParaRPr>
                    </a:p>
                  </a:txBody>
                  <a:tcPr>
                    <a:solidFill>
                      <a:srgbClr val="00CC99"/>
                    </a:solidFill>
                  </a:tcPr>
                </a:tc>
              </a:tr>
              <a:tr h="225309">
                <a:tc>
                  <a:txBody>
                    <a:bodyPr/>
                    <a:lstStyle/>
                    <a:p>
                      <a:r>
                        <a:rPr lang="fr-FR" sz="800" b="1" dirty="0" err="1" smtClean="0"/>
                        <a:t>Villegats</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endParaRPr lang="fr-FR" sz="800" b="1" dirty="0">
                        <a:solidFill>
                          <a:schemeClr val="bg1"/>
                        </a:solidFill>
                      </a:endParaRPr>
                    </a:p>
                  </a:txBody>
                  <a:tcPr>
                    <a:solidFill>
                      <a:srgbClr val="00CC99"/>
                    </a:solidFill>
                  </a:tcPr>
                </a:tc>
              </a:tr>
              <a:tr h="225309">
                <a:tc>
                  <a:txBody>
                    <a:bodyPr/>
                    <a:lstStyle/>
                    <a:p>
                      <a:r>
                        <a:rPr lang="fr-FR" sz="800" b="1" dirty="0" err="1" smtClean="0"/>
                        <a:t>Chaignes</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endParaRPr lang="fr-FR" sz="800" b="1" dirty="0">
                        <a:solidFill>
                          <a:schemeClr val="bg1"/>
                        </a:solidFill>
                      </a:endParaRPr>
                    </a:p>
                  </a:txBody>
                  <a:tcPr>
                    <a:solidFill>
                      <a:srgbClr val="00CC99"/>
                    </a:solidFill>
                  </a:tcPr>
                </a:tc>
              </a:tr>
              <a:tr h="225309">
                <a:tc>
                  <a:txBody>
                    <a:bodyPr/>
                    <a:lstStyle/>
                    <a:p>
                      <a:r>
                        <a:rPr lang="fr-FR" sz="800" b="1" dirty="0" err="1" smtClean="0"/>
                        <a:t>Breuilpont</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Aigleville</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endParaRPr lang="fr-FR" sz="800" b="1" dirty="0">
                        <a:solidFill>
                          <a:schemeClr val="bg1"/>
                        </a:solidFill>
                      </a:endParaRPr>
                    </a:p>
                  </a:txBody>
                  <a:tcPr>
                    <a:solidFill>
                      <a:srgbClr val="00CC99"/>
                    </a:solidFill>
                  </a:tcPr>
                </a:tc>
              </a:tr>
              <a:tr h="225309">
                <a:tc>
                  <a:txBody>
                    <a:bodyPr/>
                    <a:lstStyle/>
                    <a:p>
                      <a:r>
                        <a:rPr lang="fr-FR" sz="800" b="1" dirty="0" smtClean="0"/>
                        <a:t>Pacy-sur-Eure</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endParaRPr lang="fr-FR" sz="800" b="1" dirty="0">
                        <a:solidFill>
                          <a:schemeClr val="bg1"/>
                        </a:solidFill>
                      </a:endParaRPr>
                    </a:p>
                  </a:txBody>
                  <a:tcPr>
                    <a:solidFill>
                      <a:srgbClr val="808000"/>
                    </a:solidFill>
                  </a:tcPr>
                </a:tc>
                <a:tc>
                  <a:txBody>
                    <a:bodyPr/>
                    <a:lstStyle/>
                    <a:p>
                      <a:pPr algn="ctr"/>
                      <a:endParaRPr lang="fr-FR" sz="800" b="1" dirty="0">
                        <a:solidFill>
                          <a:schemeClr val="bg1"/>
                        </a:solidFill>
                      </a:endParaRPr>
                    </a:p>
                  </a:txBody>
                  <a:tcPr>
                    <a:solidFill>
                      <a:srgbClr val="00CC99"/>
                    </a:solidFill>
                  </a:tcPr>
                </a:tc>
              </a:tr>
              <a:tr h="225309">
                <a:tc>
                  <a:txBody>
                    <a:bodyPr/>
                    <a:lstStyle/>
                    <a:p>
                      <a:r>
                        <a:rPr lang="fr-FR" sz="800" b="1" dirty="0" err="1" smtClean="0"/>
                        <a:t>Hécourt</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Gadencourt</a:t>
                      </a:r>
                      <a:endParaRPr lang="fr-FR" sz="800" b="1" dirty="0"/>
                    </a:p>
                  </a:txBody>
                  <a:tcPr/>
                </a:tc>
                <a:tc>
                  <a:txBody>
                    <a:bodyPr/>
                    <a:lstStyle/>
                    <a:p>
                      <a:pPr algn="ct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Fains</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endParaRPr lang="fr-FR" sz="800" b="1" dirty="0">
                        <a:solidFill>
                          <a:schemeClr val="bg1"/>
                        </a:solidFill>
                      </a:endParaRPr>
                    </a:p>
                  </a:txBody>
                  <a:tcPr>
                    <a:solidFill>
                      <a:srgbClr val="00CC99"/>
                    </a:solidFill>
                  </a:tcPr>
                </a:tc>
              </a:tr>
              <a:tr h="225309">
                <a:tc>
                  <a:txBody>
                    <a:bodyPr/>
                    <a:lstStyle/>
                    <a:p>
                      <a:r>
                        <a:rPr lang="fr-FR" sz="800" b="1" dirty="0" smtClean="0"/>
                        <a:t>St-Aquilin-de-</a:t>
                      </a:r>
                      <a:r>
                        <a:rPr lang="fr-FR" sz="800" b="1" dirty="0" err="1" smtClean="0"/>
                        <a:t>Pacy</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800" b="1" dirty="0" err="1" smtClean="0"/>
                        <a:t>Mérey</a:t>
                      </a:r>
                      <a:endParaRPr lang="fr-FR" sz="800" b="1" dirty="0" smtClean="0"/>
                    </a:p>
                  </a:txBody>
                  <a:tcPr/>
                </a:tc>
                <a:tc>
                  <a:txBody>
                    <a:bodyPr/>
                    <a:lstStyle/>
                    <a:p>
                      <a:pPr algn="ctr"/>
                      <a:endParaRPr lang="fr-FR" sz="800" b="1" dirty="0">
                        <a:solidFill>
                          <a:schemeClr val="bg1"/>
                        </a:solidFill>
                      </a:endParaRPr>
                    </a:p>
                  </a:txBody>
                  <a:tcPr>
                    <a:solidFill>
                      <a:srgbClr val="007A37"/>
                    </a:solidFill>
                  </a:tcPr>
                </a:tc>
                <a:tc>
                  <a:txBody>
                    <a:bodyPr/>
                    <a:lstStyle/>
                    <a:p>
                      <a:pPr algn="ct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800" b="1" dirty="0" smtClean="0"/>
                        <a:t>Le Plessis-Hébert</a:t>
                      </a:r>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r h="225309">
                <a:tc>
                  <a:txBody>
                    <a:bodyPr/>
                    <a:lstStyle/>
                    <a:p>
                      <a:r>
                        <a:rPr lang="fr-FR" sz="800" b="1" dirty="0" err="1" smtClean="0"/>
                        <a:t>Caillouet-Orgeville</a:t>
                      </a:r>
                      <a:endParaRPr lang="fr-FR" sz="800" b="1" dirty="0"/>
                    </a:p>
                  </a:txBody>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7A37"/>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808000"/>
                    </a:solidFill>
                  </a:tcPr>
                </a:tc>
                <a:tc>
                  <a:txBody>
                    <a:bodyPr/>
                    <a:lstStyle/>
                    <a:p>
                      <a:pPr algn="ctr"/>
                      <a:r>
                        <a:rPr lang="fr-FR" sz="800" b="1" dirty="0" smtClean="0">
                          <a:solidFill>
                            <a:schemeClr val="bg1"/>
                          </a:solidFill>
                        </a:rPr>
                        <a:t>X</a:t>
                      </a:r>
                      <a:endParaRPr lang="fr-FR" sz="800" b="1" dirty="0">
                        <a:solidFill>
                          <a:schemeClr val="bg1"/>
                        </a:solidFill>
                      </a:endParaRPr>
                    </a:p>
                  </a:txBody>
                  <a:tcPr>
                    <a:solidFill>
                      <a:srgbClr val="00CC99"/>
                    </a:solidFill>
                  </a:tcPr>
                </a:tc>
              </a:tr>
            </a:tbl>
          </a:graphicData>
        </a:graphic>
      </p:graphicFrame>
    </p:spTree>
    <p:extLst>
      <p:ext uri="{BB962C8B-B14F-4D97-AF65-F5344CB8AC3E}">
        <p14:creationId xmlns:p14="http://schemas.microsoft.com/office/powerpoint/2010/main" val="25271815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Enjeux </a:t>
            </a:r>
            <a:r>
              <a:rPr lang="fr-FR" dirty="0" smtClean="0"/>
              <a:t>environnementaux des zones de passage</a:t>
            </a:r>
            <a:endParaRPr lang="fr-FR" dirty="0"/>
          </a:p>
        </p:txBody>
      </p:sp>
      <p:sp>
        <p:nvSpPr>
          <p:cNvPr id="3" name="Espace réservé du contenu 2"/>
          <p:cNvSpPr>
            <a:spLocks noGrp="1"/>
          </p:cNvSpPr>
          <p:nvPr>
            <p:ph idx="1"/>
          </p:nvPr>
        </p:nvSpPr>
        <p:spPr/>
        <p:txBody>
          <a:bodyPr/>
          <a:lstStyle/>
          <a:p>
            <a:r>
              <a:rPr lang="fr-FR" dirty="0" smtClean="0">
                <a:solidFill>
                  <a:schemeClr val="tx1"/>
                </a:solidFill>
              </a:rPr>
              <a:t>Deux enjeux communs </a:t>
            </a:r>
            <a:r>
              <a:rPr lang="fr-FR" dirty="0">
                <a:solidFill>
                  <a:schemeClr val="tx1"/>
                </a:solidFill>
              </a:rPr>
              <a:t>à l’ensemble des ZP </a:t>
            </a:r>
            <a:r>
              <a:rPr lang="fr-FR" dirty="0" smtClean="0">
                <a:solidFill>
                  <a:schemeClr val="tx1"/>
                </a:solidFill>
              </a:rPr>
              <a:t>:</a:t>
            </a:r>
          </a:p>
          <a:p>
            <a:endParaRPr lang="fr-FR" dirty="0" smtClean="0">
              <a:solidFill>
                <a:schemeClr val="tx1"/>
              </a:solidFill>
            </a:endParaRPr>
          </a:p>
          <a:p>
            <a:pPr marL="1438275" lvl="1" indent="-361950">
              <a:buFont typeface="Wingdings" panose="05000000000000000000" pitchFamily="2" charset="2"/>
              <a:buChar char="Ø"/>
            </a:pPr>
            <a:r>
              <a:rPr lang="fr-FR" b="0" dirty="0"/>
              <a:t> les terres </a:t>
            </a:r>
            <a:r>
              <a:rPr lang="fr-FR" b="0" dirty="0" smtClean="0"/>
              <a:t>agricoles</a:t>
            </a:r>
            <a:endParaRPr lang="fr-FR" b="0" dirty="0"/>
          </a:p>
          <a:p>
            <a:pPr marL="1438275" lvl="1" indent="-361950">
              <a:buFont typeface="Wingdings" panose="05000000000000000000" pitchFamily="2" charset="2"/>
              <a:buChar char="Ø"/>
            </a:pPr>
            <a:r>
              <a:rPr lang="fr-FR" b="0" dirty="0"/>
              <a:t> Les réservoirs de biodiversité et les corridors (SRCE</a:t>
            </a:r>
            <a:r>
              <a:rPr lang="fr-FR" sz="1600" b="0" dirty="0"/>
              <a:t>)</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32</a:t>
            </a:fld>
            <a:endParaRPr lang="fr-FR"/>
          </a:p>
        </p:txBody>
      </p:sp>
    </p:spTree>
    <p:extLst>
      <p:ext uri="{BB962C8B-B14F-4D97-AF65-F5344CB8AC3E}">
        <p14:creationId xmlns:p14="http://schemas.microsoft.com/office/powerpoint/2010/main" val="38923020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58440" y="825537"/>
            <a:ext cx="7928260" cy="6032464"/>
          </a:xfrm>
          <a:prstGeom prst="rect">
            <a:avLst/>
          </a:prstGeom>
        </p:spPr>
      </p:pic>
      <p:sp>
        <p:nvSpPr>
          <p:cNvPr id="5122" name="Rectangle 2"/>
          <p:cNvSpPr>
            <a:spLocks noGrp="1" noChangeArrowheads="1"/>
          </p:cNvSpPr>
          <p:nvPr>
            <p:ph type="title"/>
          </p:nvPr>
        </p:nvSpPr>
        <p:spPr/>
        <p:txBody>
          <a:bodyPr/>
          <a:lstStyle/>
          <a:p>
            <a:r>
              <a:rPr lang="fr-FR" dirty="0" smtClean="0"/>
              <a:t>La zone de passage C1 Sud</a:t>
            </a:r>
            <a:r>
              <a:rPr lang="fr-FR" dirty="0"/>
              <a:t> </a:t>
            </a:r>
            <a:r>
              <a:rPr lang="fr-FR" dirty="0" smtClean="0"/>
              <a:t>A</a:t>
            </a:r>
            <a:r>
              <a:rPr lang="fr-FR" dirty="0"/>
              <a:t/>
            </a:r>
            <a:br>
              <a:rPr lang="fr-FR" dirty="0"/>
            </a:br>
            <a:r>
              <a:rPr lang="fr-FR" dirty="0"/>
              <a:t>Enjeux environnementaux</a:t>
            </a:r>
          </a:p>
        </p:txBody>
      </p:sp>
      <p:sp>
        <p:nvSpPr>
          <p:cNvPr id="5123" name="Rectangle 3"/>
          <p:cNvSpPr>
            <a:spLocks noGrp="1" noChangeArrowheads="1"/>
          </p:cNvSpPr>
          <p:nvPr>
            <p:ph type="body" idx="1"/>
          </p:nvPr>
        </p:nvSpPr>
        <p:spPr>
          <a:xfrm>
            <a:off x="467544" y="1124744"/>
            <a:ext cx="8208912" cy="4896544"/>
          </a:xfrm>
        </p:spPr>
        <p:txBody>
          <a:bodyPr/>
          <a:lstStyle/>
          <a:p>
            <a:pPr marL="608013" lvl="1" indent="0">
              <a:spcBef>
                <a:spcPts val="0"/>
              </a:spcBef>
              <a:spcAft>
                <a:spcPts val="600"/>
              </a:spcAft>
              <a:buNone/>
            </a:pPr>
            <a:endParaRPr lang="fr-FR" sz="1400" dirty="0">
              <a:solidFill>
                <a:srgbClr val="FF0000"/>
              </a:solidFill>
            </a:endParaRPr>
          </a:p>
          <a:p>
            <a:pPr marL="312738" lvl="1" indent="0" algn="just">
              <a:buNone/>
            </a:pPr>
            <a:r>
              <a:rPr lang="fr-FR" sz="1400" dirty="0" smtClean="0">
                <a:solidFill>
                  <a:schemeClr val="accent1"/>
                </a:solidFill>
              </a:rPr>
              <a:t> </a:t>
            </a:r>
          </a:p>
        </p:txBody>
      </p:sp>
      <p:sp>
        <p:nvSpPr>
          <p:cNvPr id="13" name="ZoneTexte 12"/>
          <p:cNvSpPr txBox="1"/>
          <p:nvPr/>
        </p:nvSpPr>
        <p:spPr>
          <a:xfrm>
            <a:off x="7270726" y="3876754"/>
            <a:ext cx="1531265" cy="1169551"/>
          </a:xfrm>
          <a:prstGeom prst="rect">
            <a:avLst/>
          </a:prstGeom>
          <a:noFill/>
        </p:spPr>
        <p:txBody>
          <a:bodyPr wrap="square" rtlCol="0">
            <a:spAutoFit/>
          </a:bodyPr>
          <a:lstStyle/>
          <a:p>
            <a:r>
              <a:rPr lang="fr-FR" sz="1400" dirty="0" smtClean="0"/>
              <a:t>Raccordement au réseau existant de Mantes par le sud</a:t>
            </a:r>
            <a:endParaRPr lang="fr-FR" sz="1400" dirty="0"/>
          </a:p>
        </p:txBody>
      </p:sp>
      <p:cxnSp>
        <p:nvCxnSpPr>
          <p:cNvPr id="14" name="Connecteur droit avec flèche 13"/>
          <p:cNvCxnSpPr/>
          <p:nvPr/>
        </p:nvCxnSpPr>
        <p:spPr bwMode="auto">
          <a:xfrm flipH="1" flipV="1">
            <a:off x="6129236" y="3581623"/>
            <a:ext cx="1030522" cy="53285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ZoneTexte 14"/>
          <p:cNvSpPr txBox="1"/>
          <p:nvPr/>
        </p:nvSpPr>
        <p:spPr>
          <a:xfrm>
            <a:off x="5417242" y="1327186"/>
            <a:ext cx="1423988" cy="954107"/>
          </a:xfrm>
          <a:prstGeom prst="rect">
            <a:avLst/>
          </a:prstGeom>
          <a:noFill/>
        </p:spPr>
        <p:txBody>
          <a:bodyPr wrap="square" rtlCol="0">
            <a:spAutoFit/>
          </a:bodyPr>
          <a:lstStyle/>
          <a:p>
            <a:r>
              <a:rPr lang="fr-FR" sz="1400" dirty="0" smtClean="0"/>
              <a:t>Evitement au maximum de la zone Natura 2000</a:t>
            </a:r>
            <a:endParaRPr lang="fr-FR" sz="1400" dirty="0"/>
          </a:p>
        </p:txBody>
      </p:sp>
      <p:cxnSp>
        <p:nvCxnSpPr>
          <p:cNvPr id="16" name="Connecteur droit avec flèche 15"/>
          <p:cNvCxnSpPr/>
          <p:nvPr/>
        </p:nvCxnSpPr>
        <p:spPr bwMode="auto">
          <a:xfrm flipH="1">
            <a:off x="5417242" y="2102359"/>
            <a:ext cx="561958" cy="1210741"/>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Connecteur droit avec flèche 16"/>
          <p:cNvCxnSpPr/>
          <p:nvPr/>
        </p:nvCxnSpPr>
        <p:spPr bwMode="auto">
          <a:xfrm>
            <a:off x="4403237" y="5082002"/>
            <a:ext cx="1586150" cy="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8" name="ZoneTexte 17"/>
          <p:cNvSpPr txBox="1"/>
          <p:nvPr/>
        </p:nvSpPr>
        <p:spPr>
          <a:xfrm>
            <a:off x="7297539" y="855030"/>
            <a:ext cx="1733550" cy="1169551"/>
          </a:xfrm>
          <a:prstGeom prst="rect">
            <a:avLst/>
          </a:prstGeom>
          <a:noFill/>
        </p:spPr>
        <p:txBody>
          <a:bodyPr wrap="square" rtlCol="0">
            <a:spAutoFit/>
          </a:bodyPr>
          <a:lstStyle/>
          <a:p>
            <a:r>
              <a:rPr lang="fr-FR" sz="1400" dirty="0" smtClean="0"/>
              <a:t>PPR de captage AEP non évité car très étendu et raccordement à Mantes nécessaire</a:t>
            </a:r>
            <a:endParaRPr lang="fr-FR" sz="1400" dirty="0"/>
          </a:p>
        </p:txBody>
      </p:sp>
      <p:cxnSp>
        <p:nvCxnSpPr>
          <p:cNvPr id="19" name="Connecteur droit avec flèche 18"/>
          <p:cNvCxnSpPr/>
          <p:nvPr/>
        </p:nvCxnSpPr>
        <p:spPr bwMode="auto">
          <a:xfrm flipH="1">
            <a:off x="5989387" y="1688073"/>
            <a:ext cx="1296872" cy="1741647"/>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0" name="ZoneTexte 19"/>
          <p:cNvSpPr txBox="1"/>
          <p:nvPr/>
        </p:nvSpPr>
        <p:spPr>
          <a:xfrm>
            <a:off x="1580592" y="1034632"/>
            <a:ext cx="2019300" cy="738664"/>
          </a:xfrm>
          <a:prstGeom prst="rect">
            <a:avLst/>
          </a:prstGeom>
          <a:noFill/>
        </p:spPr>
        <p:txBody>
          <a:bodyPr wrap="square" rtlCol="0">
            <a:spAutoFit/>
          </a:bodyPr>
          <a:lstStyle/>
          <a:p>
            <a:r>
              <a:rPr lang="fr-FR" sz="1400" dirty="0" smtClean="0"/>
              <a:t>Passage de l’Eure dans l’une des zones de moindre enjeu, </a:t>
            </a:r>
            <a:endParaRPr lang="fr-FR" sz="1400" dirty="0"/>
          </a:p>
        </p:txBody>
      </p:sp>
      <p:cxnSp>
        <p:nvCxnSpPr>
          <p:cNvPr id="21" name="Connecteur droit avec flèche 20"/>
          <p:cNvCxnSpPr/>
          <p:nvPr/>
        </p:nvCxnSpPr>
        <p:spPr bwMode="auto">
          <a:xfrm>
            <a:off x="2033977" y="1811046"/>
            <a:ext cx="9508" cy="96006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 name="ZoneTexte 21"/>
          <p:cNvSpPr txBox="1"/>
          <p:nvPr/>
        </p:nvSpPr>
        <p:spPr>
          <a:xfrm>
            <a:off x="-508" y="3897052"/>
            <a:ext cx="1266825" cy="1600438"/>
          </a:xfrm>
          <a:prstGeom prst="rect">
            <a:avLst/>
          </a:prstGeom>
          <a:noFill/>
        </p:spPr>
        <p:txBody>
          <a:bodyPr wrap="square" rtlCol="0">
            <a:spAutoFit/>
          </a:bodyPr>
          <a:lstStyle/>
          <a:p>
            <a:r>
              <a:rPr lang="fr-FR" sz="1400" dirty="0"/>
              <a:t>Evitement de la zone urbanisée du Plessis-Hébert et de zones </a:t>
            </a:r>
            <a:r>
              <a:rPr lang="fr-FR" sz="1400" dirty="0" err="1"/>
              <a:t>Natura</a:t>
            </a:r>
            <a:r>
              <a:rPr lang="fr-FR" sz="1400" dirty="0"/>
              <a:t> 2000</a:t>
            </a:r>
          </a:p>
        </p:txBody>
      </p:sp>
      <p:cxnSp>
        <p:nvCxnSpPr>
          <p:cNvPr id="23" name="Connecteur droit avec flèche 22"/>
          <p:cNvCxnSpPr/>
          <p:nvPr/>
        </p:nvCxnSpPr>
        <p:spPr bwMode="auto">
          <a:xfrm flipV="1">
            <a:off x="875602" y="3313101"/>
            <a:ext cx="501683" cy="56365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4" name="ZoneTexte 23"/>
          <p:cNvSpPr txBox="1"/>
          <p:nvPr/>
        </p:nvSpPr>
        <p:spPr>
          <a:xfrm>
            <a:off x="4326218" y="5129283"/>
            <a:ext cx="1932909" cy="738664"/>
          </a:xfrm>
          <a:prstGeom prst="rect">
            <a:avLst/>
          </a:prstGeom>
          <a:noFill/>
        </p:spPr>
        <p:txBody>
          <a:bodyPr wrap="square" rtlCol="0">
            <a:spAutoFit/>
          </a:bodyPr>
          <a:lstStyle/>
          <a:p>
            <a:r>
              <a:rPr lang="fr-FR" sz="1400" dirty="0" smtClean="0"/>
              <a:t>Passage possible de part et d’autre des zones habitées</a:t>
            </a:r>
            <a:endParaRPr lang="fr-FR" sz="1400" dirty="0"/>
          </a:p>
        </p:txBody>
      </p:sp>
      <p:sp>
        <p:nvSpPr>
          <p:cNvPr id="25" name="ZoneTexte 24"/>
          <p:cNvSpPr txBox="1"/>
          <p:nvPr/>
        </p:nvSpPr>
        <p:spPr>
          <a:xfrm>
            <a:off x="35496" y="819289"/>
            <a:ext cx="1520825" cy="1169551"/>
          </a:xfrm>
          <a:prstGeom prst="rect">
            <a:avLst/>
          </a:prstGeom>
          <a:noFill/>
        </p:spPr>
        <p:txBody>
          <a:bodyPr wrap="square" rtlCol="0">
            <a:spAutoFit/>
          </a:bodyPr>
          <a:lstStyle/>
          <a:p>
            <a:r>
              <a:rPr lang="fr-FR" sz="1400" dirty="0" smtClean="0"/>
              <a:t>Passage au sud du bois de Préaux et du </a:t>
            </a:r>
            <a:r>
              <a:rPr lang="fr-FR" sz="1400" dirty="0"/>
              <a:t>château de Buisson de mai</a:t>
            </a:r>
          </a:p>
        </p:txBody>
      </p:sp>
      <p:cxnSp>
        <p:nvCxnSpPr>
          <p:cNvPr id="26" name="Connecteur droit avec flèche 25"/>
          <p:cNvCxnSpPr/>
          <p:nvPr/>
        </p:nvCxnSpPr>
        <p:spPr bwMode="auto">
          <a:xfrm>
            <a:off x="875602" y="1972629"/>
            <a:ext cx="276018" cy="79252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7" name="ZoneTexte 26"/>
          <p:cNvSpPr txBox="1"/>
          <p:nvPr/>
        </p:nvSpPr>
        <p:spPr>
          <a:xfrm>
            <a:off x="7313573" y="5132223"/>
            <a:ext cx="1498662" cy="1169551"/>
          </a:xfrm>
          <a:prstGeom prst="rect">
            <a:avLst/>
          </a:prstGeom>
          <a:noFill/>
        </p:spPr>
        <p:txBody>
          <a:bodyPr wrap="square" rtlCol="0">
            <a:spAutoFit/>
          </a:bodyPr>
          <a:lstStyle/>
          <a:p>
            <a:r>
              <a:rPr lang="fr-FR" sz="1400" dirty="0" smtClean="0"/>
              <a:t>Limite sud de la ZP compatible avec les objectifs transport</a:t>
            </a:r>
            <a:endParaRPr lang="fr-FR" sz="1400" dirty="0"/>
          </a:p>
        </p:txBody>
      </p:sp>
      <p:cxnSp>
        <p:nvCxnSpPr>
          <p:cNvPr id="28" name="Connecteur droit avec flèche 27"/>
          <p:cNvCxnSpPr/>
          <p:nvPr/>
        </p:nvCxnSpPr>
        <p:spPr bwMode="auto">
          <a:xfrm flipH="1" flipV="1">
            <a:off x="5652120" y="4235197"/>
            <a:ext cx="1634140" cy="94119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Connecteur droit avec flèche 28"/>
          <p:cNvCxnSpPr/>
          <p:nvPr/>
        </p:nvCxnSpPr>
        <p:spPr bwMode="auto">
          <a:xfrm flipV="1">
            <a:off x="2657170" y="4644464"/>
            <a:ext cx="1806794" cy="7197"/>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0" name="ZoneTexte 29"/>
          <p:cNvSpPr txBox="1"/>
          <p:nvPr/>
        </p:nvSpPr>
        <p:spPr>
          <a:xfrm>
            <a:off x="2680982" y="4665215"/>
            <a:ext cx="1837820" cy="738664"/>
          </a:xfrm>
          <a:prstGeom prst="rect">
            <a:avLst/>
          </a:prstGeom>
          <a:noFill/>
        </p:spPr>
        <p:txBody>
          <a:bodyPr wrap="square" rtlCol="0">
            <a:spAutoFit/>
          </a:bodyPr>
          <a:lstStyle/>
          <a:p>
            <a:r>
              <a:rPr lang="fr-FR" sz="1400" dirty="0" smtClean="0"/>
              <a:t>Evitement de plusieurs zones habitées au sud</a:t>
            </a:r>
            <a:endParaRPr lang="fr-FR" sz="1400" dirty="0"/>
          </a:p>
        </p:txBody>
      </p:sp>
      <p:sp>
        <p:nvSpPr>
          <p:cNvPr id="31" name="ZoneTexte 30"/>
          <p:cNvSpPr txBox="1"/>
          <p:nvPr/>
        </p:nvSpPr>
        <p:spPr>
          <a:xfrm>
            <a:off x="3048567" y="1688073"/>
            <a:ext cx="1644612" cy="954107"/>
          </a:xfrm>
          <a:prstGeom prst="rect">
            <a:avLst/>
          </a:prstGeom>
          <a:noFill/>
        </p:spPr>
        <p:txBody>
          <a:bodyPr wrap="square" rtlCol="0">
            <a:spAutoFit/>
          </a:bodyPr>
          <a:lstStyle/>
          <a:p>
            <a:r>
              <a:rPr lang="fr-FR" sz="1400" dirty="0" smtClean="0"/>
              <a:t>Limite nord de la ZP compatible avec les objectifs transport</a:t>
            </a:r>
            <a:endParaRPr lang="fr-FR" sz="1400" dirty="0"/>
          </a:p>
        </p:txBody>
      </p:sp>
      <p:sp>
        <p:nvSpPr>
          <p:cNvPr id="33" name="ZoneTexte 32"/>
          <p:cNvSpPr txBox="1"/>
          <p:nvPr/>
        </p:nvSpPr>
        <p:spPr>
          <a:xfrm>
            <a:off x="1377285" y="3972913"/>
            <a:ext cx="1459022" cy="738664"/>
          </a:xfrm>
          <a:prstGeom prst="rect">
            <a:avLst/>
          </a:prstGeom>
          <a:noFill/>
        </p:spPr>
        <p:txBody>
          <a:bodyPr wrap="square" rtlCol="0">
            <a:spAutoFit/>
          </a:bodyPr>
          <a:lstStyle/>
          <a:p>
            <a:r>
              <a:rPr lang="fr-FR" sz="1400" dirty="0" smtClean="0"/>
              <a:t>Evitement d’une continuité paysagère</a:t>
            </a:r>
            <a:endParaRPr lang="fr-FR" sz="1400" dirty="0"/>
          </a:p>
        </p:txBody>
      </p:sp>
      <p:cxnSp>
        <p:nvCxnSpPr>
          <p:cNvPr id="34" name="Connecteur droit avec flèche 33"/>
          <p:cNvCxnSpPr>
            <a:stCxn id="33" idx="0"/>
          </p:cNvCxnSpPr>
          <p:nvPr/>
        </p:nvCxnSpPr>
        <p:spPr bwMode="auto">
          <a:xfrm flipV="1">
            <a:off x="2106796" y="3019001"/>
            <a:ext cx="242597" cy="953912"/>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6" name="Connecteur droit avec flèche 35"/>
          <p:cNvCxnSpPr/>
          <p:nvPr/>
        </p:nvCxnSpPr>
        <p:spPr bwMode="auto">
          <a:xfrm>
            <a:off x="2985714" y="2609867"/>
            <a:ext cx="1781492" cy="644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115115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ECAE6C29-2596-464B-AFE2-CA9F52983E6E}" type="slidenum">
              <a:rPr lang="fr-FR" smtClean="0"/>
              <a:pPr/>
              <a:t>34</a:t>
            </a:fld>
            <a:endParaRPr lang="fr-F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855947"/>
            <a:ext cx="6552728" cy="5993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2"/>
          <p:cNvSpPr>
            <a:spLocks noGrp="1" noChangeArrowheads="1"/>
          </p:cNvSpPr>
          <p:nvPr>
            <p:ph type="title"/>
          </p:nvPr>
        </p:nvSpPr>
        <p:spPr>
          <a:xfrm>
            <a:off x="1065213" y="0"/>
            <a:ext cx="7392987" cy="838200"/>
          </a:xfrm>
        </p:spPr>
        <p:txBody>
          <a:bodyPr/>
          <a:lstStyle/>
          <a:p>
            <a:r>
              <a:rPr lang="fr-FR" dirty="0" smtClean="0"/>
              <a:t>La zone de passage C1 Sud A</a:t>
            </a:r>
            <a:br>
              <a:rPr lang="fr-FR" dirty="0" smtClean="0"/>
            </a:br>
            <a:r>
              <a:rPr lang="fr-FR" dirty="0" smtClean="0"/>
              <a:t>Principaux éléments du diagnostic</a:t>
            </a:r>
            <a:endParaRPr lang="fr-FR" dirty="0"/>
          </a:p>
        </p:txBody>
      </p:sp>
      <p:sp>
        <p:nvSpPr>
          <p:cNvPr id="5" name="Rectangle 4"/>
          <p:cNvSpPr/>
          <p:nvPr/>
        </p:nvSpPr>
        <p:spPr bwMode="auto">
          <a:xfrm>
            <a:off x="3997859" y="4941168"/>
            <a:ext cx="859891" cy="288032"/>
          </a:xfrm>
          <a:prstGeom prst="wedgeRectCallout">
            <a:avLst>
              <a:gd name="adj1" fmla="val -44417"/>
              <a:gd name="adj2" fmla="val -254964"/>
            </a:avLst>
          </a:prstGeom>
          <a:solidFill>
            <a:srgbClr val="007A37"/>
          </a:solidFill>
          <a:ln w="9525" cap="flat" cmpd="sng" algn="ctr">
            <a:solidFill>
              <a:srgbClr val="007A37"/>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1100" b="0" i="0" u="none" strike="noStrike" cap="none" normalizeH="0" baseline="0" dirty="0" smtClean="0">
                <a:ln>
                  <a:noFill/>
                </a:ln>
                <a:solidFill>
                  <a:schemeClr val="bg1"/>
                </a:solidFill>
                <a:effectLst/>
                <a:latin typeface="Arial" charset="0"/>
                <a:ea typeface="ＭＳ Ｐゴシック" charset="0"/>
              </a:rPr>
              <a:t>C1-Sud-A</a:t>
            </a:r>
            <a:endParaRPr kumimoji="0" lang="fr-FR" sz="1100" b="0" i="0" u="none" strike="noStrike" cap="none" normalizeH="0" baseline="0" dirty="0">
              <a:ln>
                <a:noFill/>
              </a:ln>
              <a:solidFill>
                <a:schemeClr val="bg1"/>
              </a:solidFill>
              <a:effectLst/>
              <a:latin typeface="Arial" charset="0"/>
              <a:ea typeface="ＭＳ Ｐゴシック" charset="0"/>
            </a:endParaRPr>
          </a:p>
        </p:txBody>
      </p:sp>
      <p:sp>
        <p:nvSpPr>
          <p:cNvPr id="11" name="ZoneTexte 10"/>
          <p:cNvSpPr txBox="1"/>
          <p:nvPr/>
        </p:nvSpPr>
        <p:spPr>
          <a:xfrm>
            <a:off x="1748272" y="4706848"/>
            <a:ext cx="1923628" cy="523220"/>
          </a:xfrm>
          <a:prstGeom prst="rect">
            <a:avLst/>
          </a:prstGeom>
          <a:solidFill>
            <a:schemeClr val="accent3"/>
          </a:solidFill>
        </p:spPr>
        <p:txBody>
          <a:bodyPr wrap="square" rtlCol="0">
            <a:spAutoFit/>
          </a:bodyPr>
          <a:lstStyle/>
          <a:p>
            <a:r>
              <a:rPr lang="fr-FR" sz="1400" dirty="0" smtClean="0"/>
              <a:t>Zone inondable de la vallée de l’Eure</a:t>
            </a:r>
            <a:endParaRPr lang="fr-FR" sz="1400" dirty="0"/>
          </a:p>
        </p:txBody>
      </p:sp>
      <p:cxnSp>
        <p:nvCxnSpPr>
          <p:cNvPr id="12" name="Connecteur droit avec flèche 11"/>
          <p:cNvCxnSpPr>
            <a:stCxn id="11" idx="0"/>
          </p:cNvCxnSpPr>
          <p:nvPr/>
        </p:nvCxnSpPr>
        <p:spPr bwMode="auto">
          <a:xfrm flipH="1" flipV="1">
            <a:off x="2121167" y="3521667"/>
            <a:ext cx="588919" cy="1185181"/>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3" name="ZoneTexte 12"/>
          <p:cNvSpPr txBox="1"/>
          <p:nvPr/>
        </p:nvSpPr>
        <p:spPr>
          <a:xfrm>
            <a:off x="80679" y="4151464"/>
            <a:ext cx="1709572" cy="523220"/>
          </a:xfrm>
          <a:prstGeom prst="rect">
            <a:avLst/>
          </a:prstGeom>
          <a:solidFill>
            <a:schemeClr val="accent3"/>
          </a:solidFill>
        </p:spPr>
        <p:txBody>
          <a:bodyPr wrap="square" rtlCol="0">
            <a:spAutoFit/>
          </a:bodyPr>
          <a:lstStyle/>
          <a:p>
            <a:r>
              <a:rPr lang="fr-FR" sz="1400" dirty="0" smtClean="0"/>
              <a:t>Terres agricoles à très bon potentiel</a:t>
            </a:r>
            <a:endParaRPr lang="fr-FR" sz="1400" dirty="0"/>
          </a:p>
        </p:txBody>
      </p:sp>
      <p:cxnSp>
        <p:nvCxnSpPr>
          <p:cNvPr id="14" name="Connecteur droit avec flèche 13"/>
          <p:cNvCxnSpPr>
            <a:stCxn id="13" idx="0"/>
          </p:cNvCxnSpPr>
          <p:nvPr/>
        </p:nvCxnSpPr>
        <p:spPr bwMode="auto">
          <a:xfrm flipV="1">
            <a:off x="935465" y="3521667"/>
            <a:ext cx="396175" cy="629797"/>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ZoneTexte 14"/>
          <p:cNvSpPr txBox="1"/>
          <p:nvPr/>
        </p:nvSpPr>
        <p:spPr>
          <a:xfrm>
            <a:off x="342876" y="2054366"/>
            <a:ext cx="1185179" cy="523220"/>
          </a:xfrm>
          <a:prstGeom prst="rect">
            <a:avLst/>
          </a:prstGeom>
          <a:solidFill>
            <a:schemeClr val="accent3"/>
          </a:solidFill>
        </p:spPr>
        <p:txBody>
          <a:bodyPr wrap="square" rtlCol="0">
            <a:spAutoFit/>
          </a:bodyPr>
          <a:lstStyle/>
          <a:p>
            <a:pPr algn="ctr"/>
            <a:r>
              <a:rPr lang="fr-FR" sz="1400" dirty="0" smtClean="0"/>
              <a:t>Zones </a:t>
            </a:r>
          </a:p>
          <a:p>
            <a:pPr algn="ctr"/>
            <a:r>
              <a:rPr lang="fr-FR" sz="1400" dirty="0" smtClean="0"/>
              <a:t>Natura 2000</a:t>
            </a:r>
            <a:endParaRPr lang="fr-FR" sz="1400" dirty="0"/>
          </a:p>
        </p:txBody>
      </p:sp>
      <p:cxnSp>
        <p:nvCxnSpPr>
          <p:cNvPr id="16" name="Connecteur droit avec flèche 15"/>
          <p:cNvCxnSpPr/>
          <p:nvPr/>
        </p:nvCxnSpPr>
        <p:spPr bwMode="auto">
          <a:xfrm>
            <a:off x="935465" y="2577586"/>
            <a:ext cx="812807" cy="779406"/>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7" name="ZoneTexte 16"/>
          <p:cNvSpPr txBox="1"/>
          <p:nvPr/>
        </p:nvSpPr>
        <p:spPr>
          <a:xfrm>
            <a:off x="2415378" y="2269809"/>
            <a:ext cx="2851311" cy="307777"/>
          </a:xfrm>
          <a:prstGeom prst="rect">
            <a:avLst/>
          </a:prstGeom>
          <a:solidFill>
            <a:schemeClr val="accent3"/>
          </a:solidFill>
        </p:spPr>
        <p:txBody>
          <a:bodyPr wrap="square" rtlCol="0">
            <a:spAutoFit/>
          </a:bodyPr>
          <a:lstStyle/>
          <a:p>
            <a:pPr algn="ctr"/>
            <a:r>
              <a:rPr lang="fr-FR" sz="1400" dirty="0" smtClean="0"/>
              <a:t>Bâtis diffus (villages et hameaux)</a:t>
            </a:r>
            <a:endParaRPr lang="fr-FR" sz="1400" dirty="0"/>
          </a:p>
        </p:txBody>
      </p:sp>
      <p:sp>
        <p:nvSpPr>
          <p:cNvPr id="26" name="ZoneTexte 25"/>
          <p:cNvSpPr txBox="1"/>
          <p:nvPr/>
        </p:nvSpPr>
        <p:spPr>
          <a:xfrm>
            <a:off x="4716016" y="5698103"/>
            <a:ext cx="1923628" cy="738664"/>
          </a:xfrm>
          <a:prstGeom prst="rect">
            <a:avLst/>
          </a:prstGeom>
          <a:solidFill>
            <a:schemeClr val="accent3"/>
          </a:solidFill>
        </p:spPr>
        <p:txBody>
          <a:bodyPr wrap="square" rtlCol="0">
            <a:spAutoFit/>
          </a:bodyPr>
          <a:lstStyle/>
          <a:p>
            <a:r>
              <a:rPr lang="fr-FR" sz="1400" dirty="0" smtClean="0"/>
              <a:t>Réservoir de biodiversité (parcelles agricole et bois)</a:t>
            </a:r>
            <a:endParaRPr lang="fr-FR" sz="1400" dirty="0"/>
          </a:p>
        </p:txBody>
      </p:sp>
      <p:cxnSp>
        <p:nvCxnSpPr>
          <p:cNvPr id="27" name="Connecteur droit avec flèche 26"/>
          <p:cNvCxnSpPr>
            <a:stCxn id="26" idx="0"/>
          </p:cNvCxnSpPr>
          <p:nvPr/>
        </p:nvCxnSpPr>
        <p:spPr bwMode="auto">
          <a:xfrm flipH="1" flipV="1">
            <a:off x="5088912" y="4512923"/>
            <a:ext cx="588918" cy="118518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8" name="ZoneTexte 27"/>
          <p:cNvSpPr txBox="1"/>
          <p:nvPr/>
        </p:nvSpPr>
        <p:spPr>
          <a:xfrm>
            <a:off x="4868416" y="2577586"/>
            <a:ext cx="1251756" cy="307777"/>
          </a:xfrm>
          <a:prstGeom prst="rect">
            <a:avLst/>
          </a:prstGeom>
          <a:solidFill>
            <a:schemeClr val="accent3"/>
          </a:solidFill>
        </p:spPr>
        <p:txBody>
          <a:bodyPr wrap="square" rtlCol="0">
            <a:spAutoFit/>
          </a:bodyPr>
          <a:lstStyle/>
          <a:p>
            <a:r>
              <a:rPr lang="fr-FR" sz="1400" dirty="0" smtClean="0"/>
              <a:t>Captage AEP</a:t>
            </a:r>
            <a:endParaRPr lang="fr-FR" sz="1400" dirty="0"/>
          </a:p>
        </p:txBody>
      </p:sp>
      <p:cxnSp>
        <p:nvCxnSpPr>
          <p:cNvPr id="29" name="Connecteur droit avec flèche 28"/>
          <p:cNvCxnSpPr>
            <a:stCxn id="28" idx="2"/>
          </p:cNvCxnSpPr>
          <p:nvPr/>
        </p:nvCxnSpPr>
        <p:spPr bwMode="auto">
          <a:xfrm flipH="1">
            <a:off x="4968044" y="2885363"/>
            <a:ext cx="526250" cy="1407733"/>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0984" y="2128056"/>
            <a:ext cx="5534025" cy="2705100"/>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3" name="ZoneTexte 32"/>
          <p:cNvSpPr txBox="1"/>
          <p:nvPr/>
        </p:nvSpPr>
        <p:spPr>
          <a:xfrm>
            <a:off x="6277997" y="4149907"/>
            <a:ext cx="1185179" cy="523220"/>
          </a:xfrm>
          <a:prstGeom prst="rect">
            <a:avLst/>
          </a:prstGeom>
          <a:solidFill>
            <a:schemeClr val="accent3"/>
          </a:solidFill>
        </p:spPr>
        <p:txBody>
          <a:bodyPr wrap="square" rtlCol="0">
            <a:spAutoFit/>
          </a:bodyPr>
          <a:lstStyle/>
          <a:p>
            <a:pPr algn="ctr"/>
            <a:r>
              <a:rPr lang="fr-FR" sz="1400" dirty="0" smtClean="0"/>
              <a:t>Captages AEP </a:t>
            </a:r>
            <a:endParaRPr lang="fr-FR" sz="1400" dirty="0"/>
          </a:p>
        </p:txBody>
      </p:sp>
      <p:sp>
        <p:nvSpPr>
          <p:cNvPr id="34" name="ZoneTexte 33"/>
          <p:cNvSpPr txBox="1"/>
          <p:nvPr/>
        </p:nvSpPr>
        <p:spPr>
          <a:xfrm>
            <a:off x="6360473" y="2415809"/>
            <a:ext cx="2268252" cy="307777"/>
          </a:xfrm>
          <a:prstGeom prst="rect">
            <a:avLst/>
          </a:prstGeom>
          <a:solidFill>
            <a:schemeClr val="accent3"/>
          </a:solidFill>
        </p:spPr>
        <p:txBody>
          <a:bodyPr wrap="square" rtlCol="0">
            <a:spAutoFit/>
          </a:bodyPr>
          <a:lstStyle/>
          <a:p>
            <a:pPr algn="ctr"/>
            <a:r>
              <a:rPr lang="fr-FR" sz="1400" dirty="0" smtClean="0"/>
              <a:t>PPR de captages  AEP</a:t>
            </a:r>
            <a:endParaRPr lang="fr-FR" sz="1400" dirty="0"/>
          </a:p>
        </p:txBody>
      </p:sp>
      <p:sp>
        <p:nvSpPr>
          <p:cNvPr id="35" name="ZoneTexte 34"/>
          <p:cNvSpPr txBox="1"/>
          <p:nvPr/>
        </p:nvSpPr>
        <p:spPr>
          <a:xfrm>
            <a:off x="3131840" y="1455638"/>
            <a:ext cx="2520279" cy="1415772"/>
          </a:xfrm>
          <a:prstGeom prst="rect">
            <a:avLst/>
          </a:prstGeom>
          <a:solidFill>
            <a:schemeClr val="accent3"/>
          </a:solidFill>
        </p:spPr>
        <p:txBody>
          <a:bodyPr wrap="square" rtlCol="0">
            <a:spAutoFit/>
          </a:bodyPr>
          <a:lstStyle/>
          <a:p>
            <a:r>
              <a:rPr lang="fr-FR" sz="1600" dirty="0" smtClean="0"/>
              <a:t>Forêt de Rosny : </a:t>
            </a:r>
          </a:p>
          <a:p>
            <a:pPr marL="171450" indent="-171450">
              <a:buFontTx/>
              <a:buChar char="-"/>
            </a:pPr>
            <a:r>
              <a:rPr lang="fr-FR" sz="1400" dirty="0" smtClean="0"/>
              <a:t>zone </a:t>
            </a:r>
            <a:r>
              <a:rPr lang="fr-FR" sz="1400" dirty="0"/>
              <a:t>Natura </a:t>
            </a:r>
            <a:r>
              <a:rPr lang="fr-FR" sz="1400" dirty="0" smtClean="0"/>
              <a:t>2000</a:t>
            </a:r>
          </a:p>
          <a:p>
            <a:pPr marL="171450" indent="-171450">
              <a:buFontTx/>
              <a:buChar char="-"/>
            </a:pPr>
            <a:r>
              <a:rPr lang="fr-FR" sz="1400" dirty="0"/>
              <a:t>s</a:t>
            </a:r>
            <a:r>
              <a:rPr lang="fr-FR" sz="1400" dirty="0" smtClean="0"/>
              <a:t>ite inscrit</a:t>
            </a:r>
            <a:endParaRPr lang="fr-FR" sz="1400" dirty="0"/>
          </a:p>
          <a:p>
            <a:pPr marL="171450" indent="-171450">
              <a:buFontTx/>
              <a:buChar char="-"/>
            </a:pPr>
            <a:r>
              <a:rPr lang="fr-FR" sz="1400" dirty="0" smtClean="0"/>
              <a:t>réserve </a:t>
            </a:r>
            <a:r>
              <a:rPr lang="fr-FR" sz="1400" dirty="0"/>
              <a:t>de biodiversité</a:t>
            </a:r>
          </a:p>
          <a:p>
            <a:pPr marL="171450" indent="-171450">
              <a:buFontTx/>
              <a:buChar char="-"/>
            </a:pPr>
            <a:r>
              <a:rPr lang="fr-FR" sz="1400" dirty="0" smtClean="0"/>
              <a:t>site </a:t>
            </a:r>
            <a:r>
              <a:rPr lang="fr-FR" sz="1400" dirty="0"/>
              <a:t>d’intervention de l’Agence des Espaces Vert</a:t>
            </a:r>
          </a:p>
        </p:txBody>
      </p:sp>
      <p:sp>
        <p:nvSpPr>
          <p:cNvPr id="36" name="ZoneTexte 35"/>
          <p:cNvSpPr txBox="1"/>
          <p:nvPr/>
        </p:nvSpPr>
        <p:spPr>
          <a:xfrm>
            <a:off x="7826169" y="3480606"/>
            <a:ext cx="1205284" cy="307777"/>
          </a:xfrm>
          <a:prstGeom prst="rect">
            <a:avLst/>
          </a:prstGeom>
          <a:solidFill>
            <a:schemeClr val="accent3"/>
          </a:solidFill>
        </p:spPr>
        <p:txBody>
          <a:bodyPr wrap="square" rtlCol="0">
            <a:spAutoFit/>
          </a:bodyPr>
          <a:lstStyle/>
          <a:p>
            <a:pPr algn="ctr"/>
            <a:r>
              <a:rPr lang="fr-FR" sz="1400" dirty="0" smtClean="0"/>
              <a:t>Bâti dense</a:t>
            </a:r>
            <a:endParaRPr lang="fr-FR" sz="1400" dirty="0"/>
          </a:p>
        </p:txBody>
      </p:sp>
    </p:spTree>
    <p:extLst>
      <p:ext uri="{BB962C8B-B14F-4D97-AF65-F5344CB8AC3E}">
        <p14:creationId xmlns:p14="http://schemas.microsoft.com/office/powerpoint/2010/main" val="61100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p:cTn id="7" dur="500" fill="hold"/>
                                        <p:tgtEl>
                                          <p:spTgt spid="4099"/>
                                        </p:tgtEl>
                                        <p:attrNameLst>
                                          <p:attrName>ppt_w</p:attrName>
                                        </p:attrNameLst>
                                      </p:cBhvr>
                                      <p:tavLst>
                                        <p:tav tm="0">
                                          <p:val>
                                            <p:fltVal val="0"/>
                                          </p:val>
                                        </p:tav>
                                        <p:tav tm="100000">
                                          <p:val>
                                            <p:strVal val="#ppt_w"/>
                                          </p:val>
                                        </p:tav>
                                      </p:tavLst>
                                    </p:anim>
                                    <p:anim calcmode="lin" valueType="num">
                                      <p:cBhvr>
                                        <p:cTn id="8" dur="500" fill="hold"/>
                                        <p:tgtEl>
                                          <p:spTgt spid="4099"/>
                                        </p:tgtEl>
                                        <p:attrNameLst>
                                          <p:attrName>ppt_h</p:attrName>
                                        </p:attrNameLst>
                                      </p:cBhvr>
                                      <p:tavLst>
                                        <p:tav tm="0">
                                          <p:val>
                                            <p:fltVal val="0"/>
                                          </p:val>
                                        </p:tav>
                                        <p:tav tm="100000">
                                          <p:val>
                                            <p:strVal val="#ppt_h"/>
                                          </p:val>
                                        </p:tav>
                                      </p:tavLst>
                                    </p:anim>
                                    <p:animEffect transition="in" filter="fade">
                                      <p:cBhvr>
                                        <p:cTn id="9" dur="500"/>
                                        <p:tgtEl>
                                          <p:spTgt spid="4099"/>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53" presetClass="exit" presetSubtype="32" fill="hold" nodeType="clickEffect">
                                  <p:stCondLst>
                                    <p:cond delay="0"/>
                                  </p:stCondLst>
                                  <p:childTnLst>
                                    <p:anim calcmode="lin" valueType="num">
                                      <p:cBhvr>
                                        <p:cTn id="24" dur="500"/>
                                        <p:tgtEl>
                                          <p:spTgt spid="4099"/>
                                        </p:tgtEl>
                                        <p:attrNameLst>
                                          <p:attrName>ppt_w</p:attrName>
                                        </p:attrNameLst>
                                      </p:cBhvr>
                                      <p:tavLst>
                                        <p:tav tm="0">
                                          <p:val>
                                            <p:strVal val="ppt_w"/>
                                          </p:val>
                                        </p:tav>
                                        <p:tav tm="100000">
                                          <p:val>
                                            <p:fltVal val="0"/>
                                          </p:val>
                                        </p:tav>
                                      </p:tavLst>
                                    </p:anim>
                                    <p:anim calcmode="lin" valueType="num">
                                      <p:cBhvr>
                                        <p:cTn id="25" dur="500"/>
                                        <p:tgtEl>
                                          <p:spTgt spid="4099"/>
                                        </p:tgtEl>
                                        <p:attrNameLst>
                                          <p:attrName>ppt_h</p:attrName>
                                        </p:attrNameLst>
                                      </p:cBhvr>
                                      <p:tavLst>
                                        <p:tav tm="0">
                                          <p:val>
                                            <p:strVal val="ppt_h"/>
                                          </p:val>
                                        </p:tav>
                                        <p:tav tm="100000">
                                          <p:val>
                                            <p:fltVal val="0"/>
                                          </p:val>
                                        </p:tav>
                                      </p:tavLst>
                                    </p:anim>
                                    <p:animEffect transition="out" filter="fade">
                                      <p:cBhvr>
                                        <p:cTn id="26" dur="500"/>
                                        <p:tgtEl>
                                          <p:spTgt spid="4099"/>
                                        </p:tgtEl>
                                      </p:cBhvr>
                                    </p:animEffect>
                                    <p:set>
                                      <p:cBhvr>
                                        <p:cTn id="27" dur="1" fill="hold">
                                          <p:stCondLst>
                                            <p:cond delay="499"/>
                                          </p:stCondLst>
                                        </p:cTn>
                                        <p:tgtEl>
                                          <p:spTgt spid="4099"/>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33"/>
                                        </p:tgtEl>
                                        <p:attrNameLst>
                                          <p:attrName>style.visibility</p:attrName>
                                        </p:attrNameLst>
                                      </p:cBhvr>
                                      <p:to>
                                        <p:strVal val="hidden"/>
                                      </p:to>
                                    </p:set>
                                  </p:childTnLst>
                                </p:cTn>
                              </p:par>
                              <p:par>
                                <p:cTn id="30" presetID="1" presetClass="exit" presetSubtype="0" fill="hold" grpId="1" nodeType="withEffect">
                                  <p:stCondLst>
                                    <p:cond delay="0"/>
                                  </p:stCondLst>
                                  <p:childTnLst>
                                    <p:set>
                                      <p:cBhvr>
                                        <p:cTn id="31" dur="1" fill="hold">
                                          <p:stCondLst>
                                            <p:cond delay="0"/>
                                          </p:stCondLst>
                                        </p:cTn>
                                        <p:tgtEl>
                                          <p:spTgt spid="34"/>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36"/>
                                        </p:tgtEl>
                                        <p:attrNameLst>
                                          <p:attrName>style.visibility</p:attrName>
                                        </p:attrNameLst>
                                      </p:cBhvr>
                                      <p:to>
                                        <p:strVal val="hidden"/>
                                      </p:to>
                                    </p:set>
                                  </p:childTnLst>
                                </p:cTn>
                              </p:par>
                            </p:childTnLst>
                          </p:cTn>
                        </p:par>
                        <p:par>
                          <p:cTn id="36" fill="hold">
                            <p:stCondLst>
                              <p:cond delay="500"/>
                            </p:stCondLst>
                            <p:childTnLst>
                              <p:par>
                                <p:cTn id="37" presetID="1"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par>
                          <p:cTn id="42" fill="hold">
                            <p:stCondLst>
                              <p:cond delay="500"/>
                            </p:stCondLst>
                            <p:childTnLst>
                              <p:par>
                                <p:cTn id="43" presetID="1"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par>
                          <p:cTn id="45" fill="hold">
                            <p:stCondLst>
                              <p:cond delay="500"/>
                            </p:stCondLst>
                            <p:childTnLst>
                              <p:par>
                                <p:cTn id="46" presetID="1" presetClass="entr" presetSubtype="0"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par>
                          <p:cTn id="51" fill="hold">
                            <p:stCondLst>
                              <p:cond delay="500"/>
                            </p:stCondLst>
                            <p:childTnLst>
                              <p:par>
                                <p:cTn id="52" presetID="1" presetClass="entr" presetSubtype="0"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childTnLst>
                          </p:cTn>
                        </p:par>
                        <p:par>
                          <p:cTn id="54" fill="hold">
                            <p:stCondLst>
                              <p:cond delay="500"/>
                            </p:stCondLst>
                            <p:childTnLst>
                              <p:par>
                                <p:cTn id="55" presetID="1"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childTnLst>
                          </p:cTn>
                        </p:par>
                        <p:par>
                          <p:cTn id="57" fill="hold">
                            <p:stCondLst>
                              <p:cond delay="500"/>
                            </p:stCondLst>
                            <p:childTnLst>
                              <p:par>
                                <p:cTn id="58" presetID="1"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childTnLst>
                                </p:cTn>
                              </p:par>
                            </p:childTnLst>
                          </p:cTn>
                        </p:par>
                        <p:par>
                          <p:cTn id="60" fill="hold">
                            <p:stCondLst>
                              <p:cond delay="500"/>
                            </p:stCondLst>
                            <p:childTnLst>
                              <p:par>
                                <p:cTn id="61" presetID="1" presetClass="entr" presetSubtype="0"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childTnLst>
                                </p:cTn>
                              </p:par>
                            </p:childTnLst>
                          </p:cTn>
                        </p:par>
                        <p:par>
                          <p:cTn id="63" fill="hold">
                            <p:stCondLst>
                              <p:cond delay="500"/>
                            </p:stCondLst>
                            <p:childTnLst>
                              <p:par>
                                <p:cTn id="64" presetID="1" presetClass="entr" presetSubtype="0"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childTnLst>
                                </p:cTn>
                              </p:par>
                            </p:childTnLst>
                          </p:cTn>
                        </p:par>
                        <p:par>
                          <p:cTn id="66" fill="hold">
                            <p:stCondLst>
                              <p:cond delay="500"/>
                            </p:stCondLst>
                            <p:childTnLst>
                              <p:par>
                                <p:cTn id="67" presetID="1"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7" grpId="0" animBg="1"/>
      <p:bldP spid="26" grpId="0" animBg="1"/>
      <p:bldP spid="28" grpId="0" animBg="1"/>
      <p:bldP spid="33" grpId="0" animBg="1"/>
      <p:bldP spid="33" grpId="1" animBg="1"/>
      <p:bldP spid="34" grpId="0" animBg="1"/>
      <p:bldP spid="34" grpId="1" animBg="1"/>
      <p:bldP spid="35" grpId="0" animBg="1"/>
      <p:bldP spid="35" grpId="1" animBg="1"/>
      <p:bldP spid="36" grpId="0" animBg="1"/>
      <p:bldP spid="36"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94090" y="980577"/>
            <a:ext cx="7619954" cy="5767363"/>
          </a:xfrm>
          <a:prstGeom prst="rect">
            <a:avLst/>
          </a:prstGeom>
        </p:spPr>
      </p:pic>
      <p:sp>
        <p:nvSpPr>
          <p:cNvPr id="5122" name="Rectangle 2"/>
          <p:cNvSpPr>
            <a:spLocks noGrp="1" noChangeArrowheads="1"/>
          </p:cNvSpPr>
          <p:nvPr>
            <p:ph type="title"/>
          </p:nvPr>
        </p:nvSpPr>
        <p:spPr/>
        <p:txBody>
          <a:bodyPr/>
          <a:lstStyle/>
          <a:p>
            <a:r>
              <a:rPr lang="fr-FR" dirty="0" smtClean="0"/>
              <a:t>La zone de passage C1 Sud</a:t>
            </a:r>
            <a:r>
              <a:rPr lang="fr-FR" dirty="0"/>
              <a:t> </a:t>
            </a:r>
            <a:r>
              <a:rPr lang="fr-FR" dirty="0" smtClean="0"/>
              <a:t>B</a:t>
            </a:r>
            <a:r>
              <a:rPr lang="fr-FR" dirty="0"/>
              <a:t/>
            </a:r>
            <a:br>
              <a:rPr lang="fr-FR" dirty="0"/>
            </a:br>
            <a:r>
              <a:rPr lang="fr-FR" dirty="0"/>
              <a:t>Enjeux environnementaux</a:t>
            </a:r>
          </a:p>
        </p:txBody>
      </p:sp>
      <p:sp>
        <p:nvSpPr>
          <p:cNvPr id="5123" name="Rectangle 3"/>
          <p:cNvSpPr>
            <a:spLocks noGrp="1" noChangeArrowheads="1"/>
          </p:cNvSpPr>
          <p:nvPr>
            <p:ph type="body" idx="1"/>
          </p:nvPr>
        </p:nvSpPr>
        <p:spPr>
          <a:xfrm>
            <a:off x="421447" y="1102819"/>
            <a:ext cx="8208912" cy="4896544"/>
          </a:xfrm>
        </p:spPr>
        <p:txBody>
          <a:bodyPr/>
          <a:lstStyle/>
          <a:p>
            <a:pPr marL="608013" lvl="1" indent="0">
              <a:spcBef>
                <a:spcPts val="0"/>
              </a:spcBef>
              <a:spcAft>
                <a:spcPts val="600"/>
              </a:spcAft>
              <a:buNone/>
            </a:pPr>
            <a:endParaRPr lang="fr-FR" sz="1400" dirty="0">
              <a:solidFill>
                <a:srgbClr val="FF0000"/>
              </a:solidFill>
            </a:endParaRPr>
          </a:p>
          <a:p>
            <a:pPr marL="312738" lvl="1" indent="0" algn="just">
              <a:buNone/>
            </a:pPr>
            <a:r>
              <a:rPr lang="fr-FR" sz="1400" dirty="0" smtClean="0">
                <a:solidFill>
                  <a:schemeClr val="accent1"/>
                </a:solidFill>
              </a:rPr>
              <a:t> </a:t>
            </a:r>
          </a:p>
        </p:txBody>
      </p:sp>
      <p:sp>
        <p:nvSpPr>
          <p:cNvPr id="13" name="ZoneTexte 12"/>
          <p:cNvSpPr txBox="1"/>
          <p:nvPr/>
        </p:nvSpPr>
        <p:spPr>
          <a:xfrm>
            <a:off x="6510506" y="3668896"/>
            <a:ext cx="1403538" cy="1169551"/>
          </a:xfrm>
          <a:prstGeom prst="rect">
            <a:avLst/>
          </a:prstGeom>
          <a:noFill/>
        </p:spPr>
        <p:txBody>
          <a:bodyPr wrap="square" rtlCol="0">
            <a:spAutoFit/>
          </a:bodyPr>
          <a:lstStyle/>
          <a:p>
            <a:r>
              <a:rPr lang="fr-FR" sz="1400" dirty="0" smtClean="0"/>
              <a:t>Raccordement au réseau existant de Mantes par le sud</a:t>
            </a:r>
            <a:endParaRPr lang="fr-FR" sz="1400" dirty="0"/>
          </a:p>
        </p:txBody>
      </p:sp>
      <p:cxnSp>
        <p:nvCxnSpPr>
          <p:cNvPr id="14" name="Connecteur droit avec flèche 13"/>
          <p:cNvCxnSpPr/>
          <p:nvPr/>
        </p:nvCxnSpPr>
        <p:spPr bwMode="auto">
          <a:xfrm flipH="1" flipV="1">
            <a:off x="5364083" y="3600751"/>
            <a:ext cx="1096292" cy="257291"/>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ZoneTexte 14"/>
          <p:cNvSpPr txBox="1"/>
          <p:nvPr/>
        </p:nvSpPr>
        <p:spPr>
          <a:xfrm>
            <a:off x="4495250" y="1157997"/>
            <a:ext cx="1423988" cy="954107"/>
          </a:xfrm>
          <a:prstGeom prst="rect">
            <a:avLst/>
          </a:prstGeom>
          <a:noFill/>
        </p:spPr>
        <p:txBody>
          <a:bodyPr wrap="square" rtlCol="0">
            <a:spAutoFit/>
          </a:bodyPr>
          <a:lstStyle/>
          <a:p>
            <a:r>
              <a:rPr lang="fr-FR" sz="1400" dirty="0" smtClean="0"/>
              <a:t>Evitement au maximum de la zone Natura 2000</a:t>
            </a:r>
            <a:endParaRPr lang="fr-FR" sz="1400" dirty="0"/>
          </a:p>
        </p:txBody>
      </p:sp>
      <p:cxnSp>
        <p:nvCxnSpPr>
          <p:cNvPr id="16" name="Connecteur droit avec flèche 15"/>
          <p:cNvCxnSpPr>
            <a:stCxn id="15" idx="2"/>
          </p:cNvCxnSpPr>
          <p:nvPr/>
        </p:nvCxnSpPr>
        <p:spPr bwMode="auto">
          <a:xfrm flipH="1">
            <a:off x="4805320" y="2112104"/>
            <a:ext cx="401924" cy="120888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Connecteur droit avec flèche 16"/>
          <p:cNvCxnSpPr/>
          <p:nvPr/>
        </p:nvCxnSpPr>
        <p:spPr bwMode="auto">
          <a:xfrm>
            <a:off x="3901103" y="4809635"/>
            <a:ext cx="1586150" cy="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8" name="ZoneTexte 17"/>
          <p:cNvSpPr txBox="1"/>
          <p:nvPr/>
        </p:nvSpPr>
        <p:spPr>
          <a:xfrm>
            <a:off x="6597367" y="1026306"/>
            <a:ext cx="1733550" cy="1169551"/>
          </a:xfrm>
          <a:prstGeom prst="rect">
            <a:avLst/>
          </a:prstGeom>
          <a:noFill/>
        </p:spPr>
        <p:txBody>
          <a:bodyPr wrap="square" rtlCol="0">
            <a:spAutoFit/>
          </a:bodyPr>
          <a:lstStyle/>
          <a:p>
            <a:r>
              <a:rPr lang="fr-FR" sz="1400" dirty="0" smtClean="0"/>
              <a:t>PPR de captage AEP non évité car très étendu et raccordement à Mantes nécessaire</a:t>
            </a:r>
            <a:endParaRPr lang="fr-FR" sz="1400" dirty="0"/>
          </a:p>
        </p:txBody>
      </p:sp>
      <p:cxnSp>
        <p:nvCxnSpPr>
          <p:cNvPr id="19" name="Connecteur droit avec flèche 18"/>
          <p:cNvCxnSpPr/>
          <p:nvPr/>
        </p:nvCxnSpPr>
        <p:spPr bwMode="auto">
          <a:xfrm flipH="1">
            <a:off x="5599285" y="2067730"/>
            <a:ext cx="989666" cy="1329771"/>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0" name="ZoneTexte 19"/>
          <p:cNvSpPr txBox="1"/>
          <p:nvPr/>
        </p:nvSpPr>
        <p:spPr>
          <a:xfrm>
            <a:off x="1826645" y="1241538"/>
            <a:ext cx="2019300" cy="738664"/>
          </a:xfrm>
          <a:prstGeom prst="rect">
            <a:avLst/>
          </a:prstGeom>
          <a:noFill/>
        </p:spPr>
        <p:txBody>
          <a:bodyPr wrap="square" rtlCol="0">
            <a:spAutoFit/>
          </a:bodyPr>
          <a:lstStyle/>
          <a:p>
            <a:r>
              <a:rPr lang="fr-FR" sz="1400" dirty="0" smtClean="0"/>
              <a:t>Passage de l’Eure dans l’une des zones de moindre enjeu, </a:t>
            </a:r>
            <a:endParaRPr lang="fr-FR" sz="1400" dirty="0"/>
          </a:p>
        </p:txBody>
      </p:sp>
      <p:cxnSp>
        <p:nvCxnSpPr>
          <p:cNvPr id="21" name="Connecteur droit avec flèche 20"/>
          <p:cNvCxnSpPr/>
          <p:nvPr/>
        </p:nvCxnSpPr>
        <p:spPr bwMode="auto">
          <a:xfrm flipH="1">
            <a:off x="1679636" y="2060848"/>
            <a:ext cx="551492" cy="1044116"/>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 name="ZoneTexte 21"/>
          <p:cNvSpPr txBox="1"/>
          <p:nvPr/>
        </p:nvSpPr>
        <p:spPr>
          <a:xfrm>
            <a:off x="71501" y="4113076"/>
            <a:ext cx="1608136" cy="1169551"/>
          </a:xfrm>
          <a:prstGeom prst="rect">
            <a:avLst/>
          </a:prstGeom>
          <a:noFill/>
        </p:spPr>
        <p:txBody>
          <a:bodyPr wrap="square" rtlCol="0">
            <a:spAutoFit/>
          </a:bodyPr>
          <a:lstStyle/>
          <a:p>
            <a:r>
              <a:rPr lang="fr-FR" sz="1400" dirty="0"/>
              <a:t>Evitement de la zone urbanisée du Plessis-Hébert et de zones </a:t>
            </a:r>
            <a:r>
              <a:rPr lang="fr-FR" sz="1400" dirty="0" err="1"/>
              <a:t>Natura</a:t>
            </a:r>
            <a:r>
              <a:rPr lang="fr-FR" sz="1400" dirty="0"/>
              <a:t> 2000</a:t>
            </a:r>
          </a:p>
        </p:txBody>
      </p:sp>
      <p:cxnSp>
        <p:nvCxnSpPr>
          <p:cNvPr id="23" name="Connecteur droit avec flèche 22"/>
          <p:cNvCxnSpPr>
            <a:stCxn id="22" idx="0"/>
          </p:cNvCxnSpPr>
          <p:nvPr/>
        </p:nvCxnSpPr>
        <p:spPr bwMode="auto">
          <a:xfrm flipV="1">
            <a:off x="875569" y="3349198"/>
            <a:ext cx="116871" cy="76387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4" name="ZoneTexte 23"/>
          <p:cNvSpPr txBox="1"/>
          <p:nvPr/>
        </p:nvSpPr>
        <p:spPr>
          <a:xfrm>
            <a:off x="3901103" y="4953651"/>
            <a:ext cx="1932909" cy="738664"/>
          </a:xfrm>
          <a:prstGeom prst="rect">
            <a:avLst/>
          </a:prstGeom>
          <a:noFill/>
        </p:spPr>
        <p:txBody>
          <a:bodyPr wrap="square" rtlCol="0">
            <a:spAutoFit/>
          </a:bodyPr>
          <a:lstStyle/>
          <a:p>
            <a:r>
              <a:rPr lang="fr-FR" sz="1400" dirty="0" smtClean="0"/>
              <a:t>Passage possible de part et d’autre des zones urbanisées</a:t>
            </a:r>
            <a:endParaRPr lang="fr-FR" sz="1400" dirty="0"/>
          </a:p>
        </p:txBody>
      </p:sp>
      <p:sp>
        <p:nvSpPr>
          <p:cNvPr id="25" name="ZoneTexte 24"/>
          <p:cNvSpPr txBox="1"/>
          <p:nvPr/>
        </p:nvSpPr>
        <p:spPr>
          <a:xfrm>
            <a:off x="412811" y="1054714"/>
            <a:ext cx="1280864" cy="1384995"/>
          </a:xfrm>
          <a:prstGeom prst="rect">
            <a:avLst/>
          </a:prstGeom>
          <a:noFill/>
        </p:spPr>
        <p:txBody>
          <a:bodyPr wrap="square" rtlCol="0">
            <a:spAutoFit/>
          </a:bodyPr>
          <a:lstStyle/>
          <a:p>
            <a:r>
              <a:rPr lang="fr-FR" sz="1400" dirty="0" smtClean="0"/>
              <a:t>Passage au sud du bois de Préaux et du </a:t>
            </a:r>
            <a:r>
              <a:rPr lang="fr-FR" sz="1400" dirty="0"/>
              <a:t>château de Buisson de mai</a:t>
            </a:r>
          </a:p>
        </p:txBody>
      </p:sp>
      <p:cxnSp>
        <p:nvCxnSpPr>
          <p:cNvPr id="26" name="Connecteur droit avec flèche 25"/>
          <p:cNvCxnSpPr/>
          <p:nvPr/>
        </p:nvCxnSpPr>
        <p:spPr bwMode="auto">
          <a:xfrm flipH="1">
            <a:off x="639498" y="2439709"/>
            <a:ext cx="63566" cy="37651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7" name="ZoneTexte 26"/>
          <p:cNvSpPr txBox="1"/>
          <p:nvPr/>
        </p:nvSpPr>
        <p:spPr>
          <a:xfrm>
            <a:off x="6637661" y="4854027"/>
            <a:ext cx="1568004" cy="954107"/>
          </a:xfrm>
          <a:prstGeom prst="rect">
            <a:avLst/>
          </a:prstGeom>
          <a:noFill/>
        </p:spPr>
        <p:txBody>
          <a:bodyPr wrap="square" rtlCol="0">
            <a:spAutoFit/>
          </a:bodyPr>
          <a:lstStyle/>
          <a:p>
            <a:r>
              <a:rPr lang="fr-FR" sz="1400" dirty="0" smtClean="0"/>
              <a:t>Limite sud de la ZP compatible avec les objectifs transport</a:t>
            </a:r>
            <a:endParaRPr lang="fr-FR" sz="1400" dirty="0"/>
          </a:p>
        </p:txBody>
      </p:sp>
      <p:cxnSp>
        <p:nvCxnSpPr>
          <p:cNvPr id="28" name="Connecteur droit avec flèche 27"/>
          <p:cNvCxnSpPr>
            <a:stCxn id="27" idx="1"/>
          </p:cNvCxnSpPr>
          <p:nvPr/>
        </p:nvCxnSpPr>
        <p:spPr bwMode="auto">
          <a:xfrm flipH="1" flipV="1">
            <a:off x="5177486" y="4253671"/>
            <a:ext cx="1460175" cy="107741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Connecteur droit avec flèche 28"/>
          <p:cNvCxnSpPr/>
          <p:nvPr/>
        </p:nvCxnSpPr>
        <p:spPr bwMode="auto">
          <a:xfrm>
            <a:off x="2087724" y="4600441"/>
            <a:ext cx="1758221" cy="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0" name="ZoneTexte 29"/>
          <p:cNvSpPr txBox="1"/>
          <p:nvPr/>
        </p:nvSpPr>
        <p:spPr>
          <a:xfrm>
            <a:off x="2119156" y="4689140"/>
            <a:ext cx="1686878" cy="738664"/>
          </a:xfrm>
          <a:prstGeom prst="rect">
            <a:avLst/>
          </a:prstGeom>
          <a:noFill/>
        </p:spPr>
        <p:txBody>
          <a:bodyPr wrap="square" rtlCol="0">
            <a:spAutoFit/>
          </a:bodyPr>
          <a:lstStyle/>
          <a:p>
            <a:r>
              <a:rPr lang="fr-FR" sz="1400" dirty="0" smtClean="0"/>
              <a:t>Evitement de plusieurs zones urbanisées</a:t>
            </a:r>
            <a:endParaRPr lang="fr-FR" sz="1400" dirty="0"/>
          </a:p>
        </p:txBody>
      </p:sp>
      <p:sp>
        <p:nvSpPr>
          <p:cNvPr id="31" name="ZoneTexte 30"/>
          <p:cNvSpPr txBox="1"/>
          <p:nvPr/>
        </p:nvSpPr>
        <p:spPr>
          <a:xfrm>
            <a:off x="2454978" y="2095034"/>
            <a:ext cx="1795158" cy="738664"/>
          </a:xfrm>
          <a:prstGeom prst="rect">
            <a:avLst/>
          </a:prstGeom>
          <a:noFill/>
        </p:spPr>
        <p:txBody>
          <a:bodyPr wrap="square" rtlCol="0">
            <a:spAutoFit/>
          </a:bodyPr>
          <a:lstStyle/>
          <a:p>
            <a:r>
              <a:rPr lang="fr-FR" sz="1400" dirty="0" smtClean="0"/>
              <a:t>Limite nord de la ZP compatible avec les objectifs transport</a:t>
            </a:r>
            <a:endParaRPr lang="fr-FR" sz="1400" dirty="0"/>
          </a:p>
        </p:txBody>
      </p:sp>
      <p:cxnSp>
        <p:nvCxnSpPr>
          <p:cNvPr id="42" name="Connecteur droit avec flèche 41"/>
          <p:cNvCxnSpPr/>
          <p:nvPr/>
        </p:nvCxnSpPr>
        <p:spPr bwMode="auto">
          <a:xfrm>
            <a:off x="2322575" y="2894819"/>
            <a:ext cx="1781492" cy="644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6849112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ECAE6C29-2596-464B-AFE2-CA9F52983E6E}" type="slidenum">
              <a:rPr lang="fr-FR" smtClean="0"/>
              <a:pPr/>
              <a:t>36</a:t>
            </a:fld>
            <a:endParaRPr lang="fr-F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531" y="908893"/>
            <a:ext cx="6480721" cy="5915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2"/>
          <p:cNvSpPr>
            <a:spLocks noGrp="1" noChangeArrowheads="1"/>
          </p:cNvSpPr>
          <p:nvPr>
            <p:ph type="title"/>
          </p:nvPr>
        </p:nvSpPr>
        <p:spPr>
          <a:xfrm>
            <a:off x="1065213" y="0"/>
            <a:ext cx="7392987" cy="838200"/>
          </a:xfrm>
        </p:spPr>
        <p:txBody>
          <a:bodyPr/>
          <a:lstStyle/>
          <a:p>
            <a:r>
              <a:rPr lang="fr-FR" dirty="0" smtClean="0"/>
              <a:t>La zone de passage C1 Sud B</a:t>
            </a:r>
            <a:br>
              <a:rPr lang="fr-FR" dirty="0" smtClean="0"/>
            </a:br>
            <a:r>
              <a:rPr lang="fr-FR" dirty="0" smtClean="0"/>
              <a:t>Principaux éléments du diagnostic</a:t>
            </a:r>
            <a:endParaRPr lang="fr-FR" dirty="0"/>
          </a:p>
        </p:txBody>
      </p:sp>
      <p:sp>
        <p:nvSpPr>
          <p:cNvPr id="7" name="ZoneTexte 6"/>
          <p:cNvSpPr txBox="1"/>
          <p:nvPr/>
        </p:nvSpPr>
        <p:spPr>
          <a:xfrm>
            <a:off x="708551" y="4772183"/>
            <a:ext cx="1923628" cy="523220"/>
          </a:xfrm>
          <a:prstGeom prst="rect">
            <a:avLst/>
          </a:prstGeom>
          <a:solidFill>
            <a:schemeClr val="accent3"/>
          </a:solidFill>
        </p:spPr>
        <p:txBody>
          <a:bodyPr wrap="square" rtlCol="0">
            <a:spAutoFit/>
          </a:bodyPr>
          <a:lstStyle/>
          <a:p>
            <a:r>
              <a:rPr lang="fr-FR" sz="1400" dirty="0" smtClean="0"/>
              <a:t>Zone inondable de la vallée de l’Eure</a:t>
            </a:r>
            <a:endParaRPr lang="fr-FR" sz="1400" dirty="0"/>
          </a:p>
        </p:txBody>
      </p:sp>
      <p:sp>
        <p:nvSpPr>
          <p:cNvPr id="9" name="ZoneTexte 8"/>
          <p:cNvSpPr txBox="1"/>
          <p:nvPr/>
        </p:nvSpPr>
        <p:spPr>
          <a:xfrm>
            <a:off x="80679" y="4151464"/>
            <a:ext cx="1709572" cy="523220"/>
          </a:xfrm>
          <a:prstGeom prst="rect">
            <a:avLst/>
          </a:prstGeom>
          <a:solidFill>
            <a:schemeClr val="accent3"/>
          </a:solidFill>
        </p:spPr>
        <p:txBody>
          <a:bodyPr wrap="square" rtlCol="0">
            <a:spAutoFit/>
          </a:bodyPr>
          <a:lstStyle/>
          <a:p>
            <a:r>
              <a:rPr lang="fr-FR" sz="1400" dirty="0" smtClean="0"/>
              <a:t>Terres agricoles à très bon potentiel</a:t>
            </a:r>
            <a:endParaRPr lang="fr-FR" sz="1400" dirty="0"/>
          </a:p>
        </p:txBody>
      </p:sp>
      <p:cxnSp>
        <p:nvCxnSpPr>
          <p:cNvPr id="10" name="Connecteur droit avec flèche 9"/>
          <p:cNvCxnSpPr>
            <a:stCxn id="9" idx="0"/>
          </p:cNvCxnSpPr>
          <p:nvPr/>
        </p:nvCxnSpPr>
        <p:spPr bwMode="auto">
          <a:xfrm flipV="1">
            <a:off x="935465" y="3521667"/>
            <a:ext cx="396175" cy="629797"/>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 name="ZoneTexte 10"/>
          <p:cNvSpPr txBox="1"/>
          <p:nvPr/>
        </p:nvSpPr>
        <p:spPr>
          <a:xfrm>
            <a:off x="540963" y="2315852"/>
            <a:ext cx="1185179" cy="523220"/>
          </a:xfrm>
          <a:prstGeom prst="rect">
            <a:avLst/>
          </a:prstGeom>
          <a:solidFill>
            <a:schemeClr val="accent3"/>
          </a:solidFill>
        </p:spPr>
        <p:txBody>
          <a:bodyPr wrap="square" rtlCol="0">
            <a:spAutoFit/>
          </a:bodyPr>
          <a:lstStyle/>
          <a:p>
            <a:pPr algn="ctr"/>
            <a:r>
              <a:rPr lang="fr-FR" sz="1400" dirty="0" smtClean="0"/>
              <a:t>Zones </a:t>
            </a:r>
          </a:p>
          <a:p>
            <a:pPr algn="ctr"/>
            <a:r>
              <a:rPr lang="fr-FR" sz="1400" dirty="0" smtClean="0"/>
              <a:t>Natura 2000</a:t>
            </a:r>
            <a:endParaRPr lang="fr-FR" sz="1400" dirty="0"/>
          </a:p>
        </p:txBody>
      </p:sp>
      <p:cxnSp>
        <p:nvCxnSpPr>
          <p:cNvPr id="12" name="Connecteur droit avec flèche 11"/>
          <p:cNvCxnSpPr/>
          <p:nvPr/>
        </p:nvCxnSpPr>
        <p:spPr bwMode="auto">
          <a:xfrm>
            <a:off x="1133552" y="2839072"/>
            <a:ext cx="812807" cy="779406"/>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3" name="ZoneTexte 12"/>
          <p:cNvSpPr txBox="1"/>
          <p:nvPr/>
        </p:nvSpPr>
        <p:spPr>
          <a:xfrm>
            <a:off x="2174235" y="2423573"/>
            <a:ext cx="2851311" cy="307777"/>
          </a:xfrm>
          <a:prstGeom prst="rect">
            <a:avLst/>
          </a:prstGeom>
          <a:solidFill>
            <a:schemeClr val="accent3"/>
          </a:solidFill>
        </p:spPr>
        <p:txBody>
          <a:bodyPr wrap="square" rtlCol="0">
            <a:spAutoFit/>
          </a:bodyPr>
          <a:lstStyle/>
          <a:p>
            <a:pPr algn="ctr"/>
            <a:r>
              <a:rPr lang="fr-FR" sz="1400" dirty="0" smtClean="0"/>
              <a:t>Bâtis diffus (villages et hameaux)</a:t>
            </a:r>
            <a:endParaRPr lang="fr-FR" sz="1400" dirty="0"/>
          </a:p>
        </p:txBody>
      </p:sp>
      <p:sp>
        <p:nvSpPr>
          <p:cNvPr id="14" name="ZoneTexte 13"/>
          <p:cNvSpPr txBox="1"/>
          <p:nvPr/>
        </p:nvSpPr>
        <p:spPr>
          <a:xfrm>
            <a:off x="3459743" y="5311874"/>
            <a:ext cx="1923628" cy="954107"/>
          </a:xfrm>
          <a:prstGeom prst="rect">
            <a:avLst/>
          </a:prstGeom>
          <a:solidFill>
            <a:schemeClr val="accent3"/>
          </a:solidFill>
        </p:spPr>
        <p:txBody>
          <a:bodyPr wrap="square" rtlCol="0">
            <a:spAutoFit/>
          </a:bodyPr>
          <a:lstStyle/>
          <a:p>
            <a:r>
              <a:rPr lang="fr-FR" sz="1400" dirty="0" smtClean="0"/>
              <a:t>Réservoir de biodiversité (parcelles agricole et bois / forêt d’</a:t>
            </a:r>
            <a:r>
              <a:rPr lang="fr-FR" sz="1400" dirty="0" err="1" smtClean="0"/>
              <a:t>Hécourt</a:t>
            </a:r>
            <a:r>
              <a:rPr lang="fr-FR" sz="1400" dirty="0" smtClean="0"/>
              <a:t>)</a:t>
            </a:r>
            <a:endParaRPr lang="fr-FR" sz="1400" dirty="0"/>
          </a:p>
        </p:txBody>
      </p:sp>
      <p:cxnSp>
        <p:nvCxnSpPr>
          <p:cNvPr id="15" name="Connecteur droit avec flèche 14"/>
          <p:cNvCxnSpPr>
            <a:stCxn id="14" idx="0"/>
          </p:cNvCxnSpPr>
          <p:nvPr/>
        </p:nvCxnSpPr>
        <p:spPr bwMode="auto">
          <a:xfrm flipV="1">
            <a:off x="4421557" y="4545124"/>
            <a:ext cx="546487" cy="76675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Connecteur droit avec flèche 16"/>
          <p:cNvCxnSpPr>
            <a:stCxn id="14" idx="0"/>
          </p:cNvCxnSpPr>
          <p:nvPr/>
        </p:nvCxnSpPr>
        <p:spPr bwMode="auto">
          <a:xfrm flipH="1" flipV="1">
            <a:off x="2843809" y="3717034"/>
            <a:ext cx="1577748" cy="159484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ZoneTexte 22"/>
          <p:cNvSpPr txBox="1"/>
          <p:nvPr/>
        </p:nvSpPr>
        <p:spPr>
          <a:xfrm>
            <a:off x="4572000" y="2839072"/>
            <a:ext cx="1404156" cy="307777"/>
          </a:xfrm>
          <a:prstGeom prst="rect">
            <a:avLst/>
          </a:prstGeom>
          <a:solidFill>
            <a:schemeClr val="accent3"/>
          </a:solidFill>
        </p:spPr>
        <p:txBody>
          <a:bodyPr wrap="square" rtlCol="0">
            <a:spAutoFit/>
          </a:bodyPr>
          <a:lstStyle/>
          <a:p>
            <a:r>
              <a:rPr lang="fr-FR" sz="1400" dirty="0" smtClean="0"/>
              <a:t>Captage AEP</a:t>
            </a:r>
            <a:endParaRPr lang="fr-FR" sz="1400" dirty="0"/>
          </a:p>
        </p:txBody>
      </p:sp>
      <p:cxnSp>
        <p:nvCxnSpPr>
          <p:cNvPr id="24" name="Connecteur droit avec flèche 23"/>
          <p:cNvCxnSpPr/>
          <p:nvPr/>
        </p:nvCxnSpPr>
        <p:spPr bwMode="auto">
          <a:xfrm flipH="1">
            <a:off x="4860032" y="3362292"/>
            <a:ext cx="673783" cy="930804"/>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 name="Connecteur droit avec flèche 7"/>
          <p:cNvCxnSpPr>
            <a:stCxn id="7" idx="0"/>
          </p:cNvCxnSpPr>
          <p:nvPr/>
        </p:nvCxnSpPr>
        <p:spPr bwMode="auto">
          <a:xfrm flipV="1">
            <a:off x="1670365" y="3788383"/>
            <a:ext cx="669387" cy="98380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 name="Rectangle 25"/>
          <p:cNvSpPr/>
          <p:nvPr/>
        </p:nvSpPr>
        <p:spPr bwMode="auto">
          <a:xfrm>
            <a:off x="2795266" y="4630592"/>
            <a:ext cx="859891" cy="288032"/>
          </a:xfrm>
          <a:prstGeom prst="wedgeRectCallout">
            <a:avLst>
              <a:gd name="adj1" fmla="val -47545"/>
              <a:gd name="adj2" fmla="val -310987"/>
            </a:avLst>
          </a:prstGeom>
          <a:solidFill>
            <a:srgbClr val="3EBC7D"/>
          </a:solidFill>
          <a:ln w="9525" cap="flat" cmpd="sng" algn="ctr">
            <a:solidFill>
              <a:srgbClr val="3EBC7D"/>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1100" b="0" i="0" u="none" strike="noStrike" cap="none" normalizeH="0" baseline="0" dirty="0" smtClean="0">
                <a:ln>
                  <a:noFill/>
                </a:ln>
                <a:solidFill>
                  <a:schemeClr val="bg1"/>
                </a:solidFill>
                <a:effectLst/>
                <a:latin typeface="Arial" charset="0"/>
                <a:ea typeface="ＭＳ Ｐゴシック" charset="0"/>
              </a:rPr>
              <a:t>C1-Sud-B</a:t>
            </a:r>
            <a:endParaRPr kumimoji="0" lang="fr-FR" sz="1100" b="0" i="0" u="none" strike="noStrike" cap="none" normalizeH="0" baseline="0" dirty="0">
              <a:ln>
                <a:noFill/>
              </a:ln>
              <a:solidFill>
                <a:schemeClr val="bg1"/>
              </a:solidFill>
              <a:effectLst/>
              <a:latin typeface="Arial" charset="0"/>
              <a:ea typeface="ＭＳ Ｐゴシック" charset="0"/>
            </a:endParaRPr>
          </a:p>
        </p:txBody>
      </p:sp>
    </p:spTree>
    <p:extLst>
      <p:ext uri="{BB962C8B-B14F-4D97-AF65-F5344CB8AC3E}">
        <p14:creationId xmlns:p14="http://schemas.microsoft.com/office/powerpoint/2010/main" val="325936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P spid="14" grpId="0" animBg="1"/>
      <p:bldP spid="2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79974" y="875587"/>
            <a:ext cx="7778226" cy="5981609"/>
          </a:xfrm>
          <a:prstGeom prst="rect">
            <a:avLst/>
          </a:prstGeom>
        </p:spPr>
      </p:pic>
      <p:sp>
        <p:nvSpPr>
          <p:cNvPr id="5122" name="Rectangle 2"/>
          <p:cNvSpPr>
            <a:spLocks noGrp="1" noChangeArrowheads="1"/>
          </p:cNvSpPr>
          <p:nvPr>
            <p:ph type="title"/>
          </p:nvPr>
        </p:nvSpPr>
        <p:spPr/>
        <p:txBody>
          <a:bodyPr/>
          <a:lstStyle/>
          <a:p>
            <a:r>
              <a:rPr lang="fr-FR" dirty="0" smtClean="0"/>
              <a:t>La zone de passage C1 Sud</a:t>
            </a:r>
            <a:r>
              <a:rPr lang="fr-FR" dirty="0"/>
              <a:t> </a:t>
            </a:r>
            <a:r>
              <a:rPr lang="fr-FR" dirty="0" smtClean="0"/>
              <a:t>C</a:t>
            </a:r>
            <a:r>
              <a:rPr lang="fr-FR" dirty="0"/>
              <a:t/>
            </a:r>
            <a:br>
              <a:rPr lang="fr-FR" dirty="0"/>
            </a:br>
            <a:r>
              <a:rPr lang="fr-FR" dirty="0"/>
              <a:t>Enjeux environnementaux</a:t>
            </a:r>
          </a:p>
        </p:txBody>
      </p:sp>
      <p:sp>
        <p:nvSpPr>
          <p:cNvPr id="5123" name="Rectangle 3"/>
          <p:cNvSpPr>
            <a:spLocks noGrp="1" noChangeArrowheads="1"/>
          </p:cNvSpPr>
          <p:nvPr>
            <p:ph type="body" idx="1"/>
          </p:nvPr>
        </p:nvSpPr>
        <p:spPr>
          <a:xfrm>
            <a:off x="467544" y="1124744"/>
            <a:ext cx="8208912" cy="4896544"/>
          </a:xfrm>
        </p:spPr>
        <p:txBody>
          <a:bodyPr/>
          <a:lstStyle/>
          <a:p>
            <a:pPr marL="608013" lvl="1" indent="0">
              <a:spcBef>
                <a:spcPts val="0"/>
              </a:spcBef>
              <a:spcAft>
                <a:spcPts val="600"/>
              </a:spcAft>
              <a:buNone/>
            </a:pPr>
            <a:endParaRPr lang="fr-FR" sz="1600" dirty="0">
              <a:solidFill>
                <a:srgbClr val="FF0000"/>
              </a:solidFill>
            </a:endParaRPr>
          </a:p>
          <a:p>
            <a:pPr marL="312738" lvl="1" indent="0" algn="just">
              <a:buNone/>
            </a:pPr>
            <a:r>
              <a:rPr lang="fr-FR" sz="1600" dirty="0" smtClean="0">
                <a:solidFill>
                  <a:schemeClr val="accent1"/>
                </a:solidFill>
              </a:rPr>
              <a:t> </a:t>
            </a:r>
          </a:p>
        </p:txBody>
      </p:sp>
      <p:sp>
        <p:nvSpPr>
          <p:cNvPr id="13" name="ZoneTexte 12"/>
          <p:cNvSpPr txBox="1"/>
          <p:nvPr/>
        </p:nvSpPr>
        <p:spPr>
          <a:xfrm>
            <a:off x="7177502" y="3915165"/>
            <a:ext cx="1390941" cy="1169551"/>
          </a:xfrm>
          <a:prstGeom prst="rect">
            <a:avLst/>
          </a:prstGeom>
          <a:noFill/>
        </p:spPr>
        <p:txBody>
          <a:bodyPr wrap="square" rtlCol="0">
            <a:spAutoFit/>
          </a:bodyPr>
          <a:lstStyle/>
          <a:p>
            <a:r>
              <a:rPr lang="fr-FR" sz="1400" dirty="0" smtClean="0"/>
              <a:t>Raccordement au réseau existant de Mantes par le sud</a:t>
            </a:r>
            <a:endParaRPr lang="fr-FR" sz="1400" dirty="0"/>
          </a:p>
        </p:txBody>
      </p:sp>
      <p:cxnSp>
        <p:nvCxnSpPr>
          <p:cNvPr id="14" name="Connecteur droit avec flèche 13"/>
          <p:cNvCxnSpPr/>
          <p:nvPr/>
        </p:nvCxnSpPr>
        <p:spPr bwMode="auto">
          <a:xfrm flipH="1" flipV="1">
            <a:off x="6106400" y="3575328"/>
            <a:ext cx="957505" cy="89779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ZoneTexte 14"/>
          <p:cNvSpPr txBox="1"/>
          <p:nvPr/>
        </p:nvSpPr>
        <p:spPr>
          <a:xfrm>
            <a:off x="4756418" y="1151526"/>
            <a:ext cx="1423988" cy="954107"/>
          </a:xfrm>
          <a:prstGeom prst="rect">
            <a:avLst/>
          </a:prstGeom>
          <a:noFill/>
        </p:spPr>
        <p:txBody>
          <a:bodyPr wrap="square" rtlCol="0">
            <a:spAutoFit/>
          </a:bodyPr>
          <a:lstStyle/>
          <a:p>
            <a:r>
              <a:rPr lang="fr-FR" sz="1400" dirty="0" smtClean="0"/>
              <a:t>Evitement au maximum de la zone Natura 2000</a:t>
            </a:r>
            <a:endParaRPr lang="fr-FR" sz="1400" dirty="0"/>
          </a:p>
        </p:txBody>
      </p:sp>
      <p:cxnSp>
        <p:nvCxnSpPr>
          <p:cNvPr id="16" name="Connecteur droit avec flèche 15"/>
          <p:cNvCxnSpPr/>
          <p:nvPr/>
        </p:nvCxnSpPr>
        <p:spPr bwMode="auto">
          <a:xfrm flipH="1">
            <a:off x="5285349" y="2105633"/>
            <a:ext cx="183063" cy="126195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Connecteur droit avec flèche 16"/>
          <p:cNvCxnSpPr/>
          <p:nvPr/>
        </p:nvCxnSpPr>
        <p:spPr bwMode="auto">
          <a:xfrm>
            <a:off x="4314592" y="4754840"/>
            <a:ext cx="1586150" cy="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8" name="ZoneTexte 17"/>
          <p:cNvSpPr txBox="1"/>
          <p:nvPr/>
        </p:nvSpPr>
        <p:spPr>
          <a:xfrm>
            <a:off x="6621550" y="1081097"/>
            <a:ext cx="1733550" cy="1169551"/>
          </a:xfrm>
          <a:prstGeom prst="rect">
            <a:avLst/>
          </a:prstGeom>
          <a:noFill/>
        </p:spPr>
        <p:txBody>
          <a:bodyPr wrap="square" rtlCol="0">
            <a:spAutoFit/>
          </a:bodyPr>
          <a:lstStyle/>
          <a:p>
            <a:r>
              <a:rPr lang="fr-FR" sz="1400" dirty="0" smtClean="0"/>
              <a:t>PPR de captage AEP non évité car très étendu et raccordement à Mantes nécessaire</a:t>
            </a:r>
            <a:endParaRPr lang="fr-FR" sz="1400" dirty="0"/>
          </a:p>
        </p:txBody>
      </p:sp>
      <p:cxnSp>
        <p:nvCxnSpPr>
          <p:cNvPr id="19" name="Connecteur droit avec flèche 18"/>
          <p:cNvCxnSpPr/>
          <p:nvPr/>
        </p:nvCxnSpPr>
        <p:spPr bwMode="auto">
          <a:xfrm flipH="1">
            <a:off x="5846581" y="2269342"/>
            <a:ext cx="1217323" cy="975989"/>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0" name="ZoneTexte 19"/>
          <p:cNvSpPr txBox="1"/>
          <p:nvPr/>
        </p:nvSpPr>
        <p:spPr>
          <a:xfrm>
            <a:off x="1769379" y="990853"/>
            <a:ext cx="2019300" cy="1169551"/>
          </a:xfrm>
          <a:prstGeom prst="rect">
            <a:avLst/>
          </a:prstGeom>
          <a:noFill/>
        </p:spPr>
        <p:txBody>
          <a:bodyPr wrap="square" rtlCol="0">
            <a:spAutoFit/>
          </a:bodyPr>
          <a:lstStyle/>
          <a:p>
            <a:r>
              <a:rPr lang="fr-FR" sz="1400" dirty="0" smtClean="0"/>
              <a:t>Passage de l’Eure dans l’une des zones de moindre enjeu où la vallée est la plus étroite </a:t>
            </a:r>
            <a:endParaRPr lang="fr-FR" sz="1400" dirty="0"/>
          </a:p>
        </p:txBody>
      </p:sp>
      <p:cxnSp>
        <p:nvCxnSpPr>
          <p:cNvPr id="21" name="Connecteur droit avec flèche 20"/>
          <p:cNvCxnSpPr/>
          <p:nvPr/>
        </p:nvCxnSpPr>
        <p:spPr bwMode="auto">
          <a:xfrm flipH="1">
            <a:off x="2334479" y="1955145"/>
            <a:ext cx="91212" cy="162018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 name="ZoneTexte 21"/>
          <p:cNvSpPr txBox="1"/>
          <p:nvPr/>
        </p:nvSpPr>
        <p:spPr>
          <a:xfrm>
            <a:off x="71500" y="4346520"/>
            <a:ext cx="1266825" cy="1600438"/>
          </a:xfrm>
          <a:prstGeom prst="rect">
            <a:avLst/>
          </a:prstGeom>
          <a:noFill/>
        </p:spPr>
        <p:txBody>
          <a:bodyPr wrap="square" rtlCol="0">
            <a:spAutoFit/>
          </a:bodyPr>
          <a:lstStyle/>
          <a:p>
            <a:r>
              <a:rPr lang="fr-FR" sz="1400" dirty="0"/>
              <a:t>Evitement de la zone urbanisée du Plessis-Hébert et de zones </a:t>
            </a:r>
            <a:r>
              <a:rPr lang="fr-FR" sz="1400" dirty="0" err="1"/>
              <a:t>Natura</a:t>
            </a:r>
            <a:r>
              <a:rPr lang="fr-FR" sz="1400" dirty="0"/>
              <a:t> 2000</a:t>
            </a:r>
          </a:p>
        </p:txBody>
      </p:sp>
      <p:cxnSp>
        <p:nvCxnSpPr>
          <p:cNvPr id="23" name="Connecteur droit avec flèche 22"/>
          <p:cNvCxnSpPr>
            <a:stCxn id="22" idx="0"/>
          </p:cNvCxnSpPr>
          <p:nvPr/>
        </p:nvCxnSpPr>
        <p:spPr bwMode="auto">
          <a:xfrm flipV="1">
            <a:off x="704913" y="3367586"/>
            <a:ext cx="633412" cy="97893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4" name="ZoneTexte 23"/>
          <p:cNvSpPr txBox="1"/>
          <p:nvPr/>
        </p:nvSpPr>
        <p:spPr>
          <a:xfrm>
            <a:off x="4206580" y="4970864"/>
            <a:ext cx="1932909" cy="738664"/>
          </a:xfrm>
          <a:prstGeom prst="rect">
            <a:avLst/>
          </a:prstGeom>
          <a:noFill/>
        </p:spPr>
        <p:txBody>
          <a:bodyPr wrap="square" rtlCol="0">
            <a:spAutoFit/>
          </a:bodyPr>
          <a:lstStyle/>
          <a:p>
            <a:r>
              <a:rPr lang="fr-FR" sz="1400" dirty="0" smtClean="0"/>
              <a:t>Passage possible de part et d’autre des zones urbanisées</a:t>
            </a:r>
            <a:endParaRPr lang="fr-FR" sz="1400" dirty="0"/>
          </a:p>
        </p:txBody>
      </p:sp>
      <p:sp>
        <p:nvSpPr>
          <p:cNvPr id="25" name="ZoneTexte 24"/>
          <p:cNvSpPr txBox="1"/>
          <p:nvPr/>
        </p:nvSpPr>
        <p:spPr>
          <a:xfrm>
            <a:off x="194730" y="972091"/>
            <a:ext cx="1300443" cy="1384995"/>
          </a:xfrm>
          <a:prstGeom prst="rect">
            <a:avLst/>
          </a:prstGeom>
          <a:noFill/>
        </p:spPr>
        <p:txBody>
          <a:bodyPr wrap="square" rtlCol="0">
            <a:spAutoFit/>
          </a:bodyPr>
          <a:lstStyle/>
          <a:p>
            <a:r>
              <a:rPr lang="fr-FR" sz="1400" dirty="0" smtClean="0"/>
              <a:t>Passage au sud du bois de Préaux et du </a:t>
            </a:r>
            <a:r>
              <a:rPr lang="fr-FR" sz="1400" dirty="0"/>
              <a:t>château de Buisson de M</a:t>
            </a:r>
            <a:r>
              <a:rPr lang="fr-FR" sz="1400" dirty="0" smtClean="0"/>
              <a:t>ay</a:t>
            </a:r>
            <a:endParaRPr lang="fr-FR" sz="1400" dirty="0"/>
          </a:p>
        </p:txBody>
      </p:sp>
      <p:cxnSp>
        <p:nvCxnSpPr>
          <p:cNvPr id="26" name="Connecteur droit avec flèche 25"/>
          <p:cNvCxnSpPr>
            <a:stCxn id="25" idx="2"/>
          </p:cNvCxnSpPr>
          <p:nvPr/>
        </p:nvCxnSpPr>
        <p:spPr bwMode="auto">
          <a:xfrm>
            <a:off x="844952" y="2357086"/>
            <a:ext cx="127467" cy="430232"/>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7" name="ZoneTexte 26"/>
          <p:cNvSpPr txBox="1"/>
          <p:nvPr/>
        </p:nvSpPr>
        <p:spPr>
          <a:xfrm>
            <a:off x="7182360" y="5122103"/>
            <a:ext cx="1675508" cy="954107"/>
          </a:xfrm>
          <a:prstGeom prst="rect">
            <a:avLst/>
          </a:prstGeom>
          <a:noFill/>
        </p:spPr>
        <p:txBody>
          <a:bodyPr wrap="square" rtlCol="0">
            <a:spAutoFit/>
          </a:bodyPr>
          <a:lstStyle/>
          <a:p>
            <a:r>
              <a:rPr lang="fr-FR" sz="1400" dirty="0" smtClean="0"/>
              <a:t>Limite sud de la ZP compatible avec les objectifs transport</a:t>
            </a:r>
            <a:endParaRPr lang="fr-FR" sz="1400" dirty="0"/>
          </a:p>
        </p:txBody>
      </p:sp>
      <p:cxnSp>
        <p:nvCxnSpPr>
          <p:cNvPr id="28" name="Connecteur droit avec flèche 27"/>
          <p:cNvCxnSpPr/>
          <p:nvPr/>
        </p:nvCxnSpPr>
        <p:spPr bwMode="auto">
          <a:xfrm flipH="1" flipV="1">
            <a:off x="5866722" y="4389929"/>
            <a:ext cx="1224137" cy="760686"/>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Connecteur droit avec flèche 28"/>
          <p:cNvCxnSpPr/>
          <p:nvPr/>
        </p:nvCxnSpPr>
        <p:spPr bwMode="auto">
          <a:xfrm>
            <a:off x="2493821" y="4762124"/>
            <a:ext cx="1714461" cy="16296"/>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0" name="ZoneTexte 29"/>
          <p:cNvSpPr txBox="1"/>
          <p:nvPr/>
        </p:nvSpPr>
        <p:spPr>
          <a:xfrm>
            <a:off x="2556847" y="4784178"/>
            <a:ext cx="1588408" cy="738664"/>
          </a:xfrm>
          <a:prstGeom prst="rect">
            <a:avLst/>
          </a:prstGeom>
          <a:noFill/>
        </p:spPr>
        <p:txBody>
          <a:bodyPr wrap="square" rtlCol="0">
            <a:spAutoFit/>
          </a:bodyPr>
          <a:lstStyle/>
          <a:p>
            <a:r>
              <a:rPr lang="fr-FR" sz="1400" dirty="0" smtClean="0"/>
              <a:t>Evitement de plusieurs zones urbanisées</a:t>
            </a:r>
            <a:endParaRPr lang="fr-FR" sz="1400" dirty="0"/>
          </a:p>
        </p:txBody>
      </p:sp>
      <p:sp>
        <p:nvSpPr>
          <p:cNvPr id="31" name="ZoneTexte 30"/>
          <p:cNvSpPr txBox="1"/>
          <p:nvPr/>
        </p:nvSpPr>
        <p:spPr>
          <a:xfrm>
            <a:off x="2854674" y="2271812"/>
            <a:ext cx="2099362" cy="738664"/>
          </a:xfrm>
          <a:prstGeom prst="rect">
            <a:avLst/>
          </a:prstGeom>
          <a:noFill/>
        </p:spPr>
        <p:txBody>
          <a:bodyPr wrap="square" rtlCol="0">
            <a:spAutoFit/>
          </a:bodyPr>
          <a:lstStyle/>
          <a:p>
            <a:r>
              <a:rPr lang="fr-FR" sz="1400" dirty="0" smtClean="0"/>
              <a:t>Limite nord de la ZP compatible avec les objectifs transport</a:t>
            </a:r>
            <a:endParaRPr lang="fr-FR" sz="1400" dirty="0"/>
          </a:p>
        </p:txBody>
      </p:sp>
      <p:cxnSp>
        <p:nvCxnSpPr>
          <p:cNvPr id="36" name="Connecteur droit avec flèche 35"/>
          <p:cNvCxnSpPr/>
          <p:nvPr/>
        </p:nvCxnSpPr>
        <p:spPr bwMode="auto">
          <a:xfrm>
            <a:off x="2828182" y="3107720"/>
            <a:ext cx="1781492" cy="644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530698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ECAE6C29-2596-464B-AFE2-CA9F52983E6E}" type="slidenum">
              <a:rPr lang="fr-FR" smtClean="0"/>
              <a:pPr/>
              <a:t>38</a:t>
            </a:fld>
            <a:endParaRPr lang="fr-F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524" y="872716"/>
            <a:ext cx="6466093" cy="5913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2"/>
          <p:cNvSpPr>
            <a:spLocks noGrp="1" noChangeArrowheads="1"/>
          </p:cNvSpPr>
          <p:nvPr>
            <p:ph type="title"/>
          </p:nvPr>
        </p:nvSpPr>
        <p:spPr>
          <a:xfrm>
            <a:off x="1065213" y="0"/>
            <a:ext cx="7392987" cy="838200"/>
          </a:xfrm>
        </p:spPr>
        <p:txBody>
          <a:bodyPr/>
          <a:lstStyle/>
          <a:p>
            <a:r>
              <a:rPr lang="fr-FR" dirty="0" smtClean="0"/>
              <a:t>La zone de passage C1 Sud C</a:t>
            </a:r>
            <a:br>
              <a:rPr lang="fr-FR" dirty="0" smtClean="0"/>
            </a:br>
            <a:r>
              <a:rPr lang="fr-FR" dirty="0" smtClean="0"/>
              <a:t>Principaux éléments du diagnostic</a:t>
            </a:r>
            <a:endParaRPr lang="fr-FR" dirty="0"/>
          </a:p>
        </p:txBody>
      </p:sp>
      <p:sp>
        <p:nvSpPr>
          <p:cNvPr id="7" name="ZoneTexte 6"/>
          <p:cNvSpPr txBox="1"/>
          <p:nvPr/>
        </p:nvSpPr>
        <p:spPr>
          <a:xfrm>
            <a:off x="828437" y="4843903"/>
            <a:ext cx="1923628" cy="523220"/>
          </a:xfrm>
          <a:prstGeom prst="rect">
            <a:avLst/>
          </a:prstGeom>
          <a:solidFill>
            <a:schemeClr val="accent3"/>
          </a:solidFill>
        </p:spPr>
        <p:txBody>
          <a:bodyPr wrap="square" rtlCol="0">
            <a:spAutoFit/>
          </a:bodyPr>
          <a:lstStyle/>
          <a:p>
            <a:r>
              <a:rPr lang="fr-FR" sz="1400" dirty="0" smtClean="0"/>
              <a:t>Zone inondable de la vallée de l’Eure</a:t>
            </a:r>
            <a:endParaRPr lang="fr-FR" sz="1400" dirty="0"/>
          </a:p>
        </p:txBody>
      </p:sp>
      <p:cxnSp>
        <p:nvCxnSpPr>
          <p:cNvPr id="8" name="Connecteur droit avec flèche 7"/>
          <p:cNvCxnSpPr>
            <a:stCxn id="7" idx="0"/>
          </p:cNvCxnSpPr>
          <p:nvPr/>
        </p:nvCxnSpPr>
        <p:spPr bwMode="auto">
          <a:xfrm flipV="1">
            <a:off x="1790251" y="4151464"/>
            <a:ext cx="585505" cy="692439"/>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9" name="ZoneTexte 8"/>
          <p:cNvSpPr txBox="1"/>
          <p:nvPr/>
        </p:nvSpPr>
        <p:spPr>
          <a:xfrm>
            <a:off x="80679" y="4151464"/>
            <a:ext cx="1709572" cy="523220"/>
          </a:xfrm>
          <a:prstGeom prst="rect">
            <a:avLst/>
          </a:prstGeom>
          <a:solidFill>
            <a:schemeClr val="accent3"/>
          </a:solidFill>
        </p:spPr>
        <p:txBody>
          <a:bodyPr wrap="square" rtlCol="0">
            <a:spAutoFit/>
          </a:bodyPr>
          <a:lstStyle/>
          <a:p>
            <a:r>
              <a:rPr lang="fr-FR" sz="1400" dirty="0" smtClean="0"/>
              <a:t>Terres agricoles à très bon potentiel</a:t>
            </a:r>
            <a:endParaRPr lang="fr-FR" sz="1400" dirty="0"/>
          </a:p>
        </p:txBody>
      </p:sp>
      <p:cxnSp>
        <p:nvCxnSpPr>
          <p:cNvPr id="10" name="Connecteur droit avec flèche 9"/>
          <p:cNvCxnSpPr>
            <a:stCxn id="9" idx="0"/>
          </p:cNvCxnSpPr>
          <p:nvPr/>
        </p:nvCxnSpPr>
        <p:spPr bwMode="auto">
          <a:xfrm flipV="1">
            <a:off x="935465" y="3521667"/>
            <a:ext cx="396175" cy="629797"/>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 name="ZoneTexte 10"/>
          <p:cNvSpPr txBox="1"/>
          <p:nvPr/>
        </p:nvSpPr>
        <p:spPr>
          <a:xfrm>
            <a:off x="540963" y="2315852"/>
            <a:ext cx="1185179" cy="523220"/>
          </a:xfrm>
          <a:prstGeom prst="rect">
            <a:avLst/>
          </a:prstGeom>
          <a:solidFill>
            <a:schemeClr val="accent3"/>
          </a:solidFill>
        </p:spPr>
        <p:txBody>
          <a:bodyPr wrap="square" rtlCol="0">
            <a:spAutoFit/>
          </a:bodyPr>
          <a:lstStyle/>
          <a:p>
            <a:pPr algn="ctr"/>
            <a:r>
              <a:rPr lang="fr-FR" sz="1400" dirty="0" smtClean="0"/>
              <a:t>Zones </a:t>
            </a:r>
          </a:p>
          <a:p>
            <a:pPr algn="ctr"/>
            <a:r>
              <a:rPr lang="fr-FR" sz="1400" dirty="0" smtClean="0"/>
              <a:t>Natura 2000</a:t>
            </a:r>
            <a:endParaRPr lang="fr-FR" sz="1400" dirty="0"/>
          </a:p>
        </p:txBody>
      </p:sp>
      <p:cxnSp>
        <p:nvCxnSpPr>
          <p:cNvPr id="12" name="Connecteur droit avec flèche 11"/>
          <p:cNvCxnSpPr/>
          <p:nvPr/>
        </p:nvCxnSpPr>
        <p:spPr bwMode="auto">
          <a:xfrm>
            <a:off x="1133552" y="2839072"/>
            <a:ext cx="990176" cy="1165992"/>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3" name="ZoneTexte 12"/>
          <p:cNvSpPr txBox="1"/>
          <p:nvPr/>
        </p:nvSpPr>
        <p:spPr>
          <a:xfrm>
            <a:off x="2034087" y="2476725"/>
            <a:ext cx="2851311" cy="307777"/>
          </a:xfrm>
          <a:prstGeom prst="rect">
            <a:avLst/>
          </a:prstGeom>
          <a:solidFill>
            <a:schemeClr val="accent3"/>
          </a:solidFill>
        </p:spPr>
        <p:txBody>
          <a:bodyPr wrap="square" rtlCol="0">
            <a:spAutoFit/>
          </a:bodyPr>
          <a:lstStyle/>
          <a:p>
            <a:pPr algn="ctr"/>
            <a:r>
              <a:rPr lang="fr-FR" sz="1400" dirty="0" smtClean="0"/>
              <a:t>Bâtis diffus (villages et hameaux)</a:t>
            </a:r>
            <a:endParaRPr lang="fr-FR" sz="1400" dirty="0"/>
          </a:p>
        </p:txBody>
      </p:sp>
      <p:sp>
        <p:nvSpPr>
          <p:cNvPr id="14" name="ZoneTexte 13"/>
          <p:cNvSpPr txBox="1"/>
          <p:nvPr/>
        </p:nvSpPr>
        <p:spPr>
          <a:xfrm>
            <a:off x="3459743" y="5311874"/>
            <a:ext cx="1923628" cy="954107"/>
          </a:xfrm>
          <a:prstGeom prst="rect">
            <a:avLst/>
          </a:prstGeom>
          <a:solidFill>
            <a:schemeClr val="accent3"/>
          </a:solidFill>
        </p:spPr>
        <p:txBody>
          <a:bodyPr wrap="square" rtlCol="0">
            <a:spAutoFit/>
          </a:bodyPr>
          <a:lstStyle/>
          <a:p>
            <a:r>
              <a:rPr lang="fr-FR" sz="1400" dirty="0" smtClean="0"/>
              <a:t>Réservoir de biodiversité (parcelles agricole et bois / forêt d’</a:t>
            </a:r>
            <a:r>
              <a:rPr lang="fr-FR" sz="1400" dirty="0" err="1" smtClean="0"/>
              <a:t>Hécourt</a:t>
            </a:r>
            <a:r>
              <a:rPr lang="fr-FR" sz="1400" dirty="0" smtClean="0"/>
              <a:t>)</a:t>
            </a:r>
            <a:endParaRPr lang="fr-FR" sz="1400" dirty="0"/>
          </a:p>
        </p:txBody>
      </p:sp>
      <p:cxnSp>
        <p:nvCxnSpPr>
          <p:cNvPr id="15" name="Connecteur droit avec flèche 14"/>
          <p:cNvCxnSpPr>
            <a:stCxn id="14" idx="0"/>
          </p:cNvCxnSpPr>
          <p:nvPr/>
        </p:nvCxnSpPr>
        <p:spPr bwMode="auto">
          <a:xfrm flipV="1">
            <a:off x="4421557" y="4545124"/>
            <a:ext cx="401268" cy="76675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6" name="Connecteur droit avec flèche 15"/>
          <p:cNvCxnSpPr>
            <a:stCxn id="14" idx="0"/>
          </p:cNvCxnSpPr>
          <p:nvPr/>
        </p:nvCxnSpPr>
        <p:spPr bwMode="auto">
          <a:xfrm flipH="1" flipV="1">
            <a:off x="2699792" y="4005064"/>
            <a:ext cx="1721765" cy="130681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0" name="ZoneTexte 29"/>
          <p:cNvSpPr txBox="1"/>
          <p:nvPr/>
        </p:nvSpPr>
        <p:spPr>
          <a:xfrm>
            <a:off x="2801857" y="3268178"/>
            <a:ext cx="1385552" cy="307777"/>
          </a:xfrm>
          <a:prstGeom prst="rect">
            <a:avLst/>
          </a:prstGeom>
          <a:solidFill>
            <a:schemeClr val="accent3"/>
          </a:solidFill>
        </p:spPr>
        <p:txBody>
          <a:bodyPr wrap="square" rtlCol="0">
            <a:spAutoFit/>
          </a:bodyPr>
          <a:lstStyle/>
          <a:p>
            <a:pPr algn="ctr"/>
            <a:r>
              <a:rPr lang="fr-FR" sz="1400" dirty="0" smtClean="0"/>
              <a:t>Captages AEP</a:t>
            </a:r>
            <a:endParaRPr lang="fr-FR" sz="1400" dirty="0"/>
          </a:p>
        </p:txBody>
      </p:sp>
      <p:cxnSp>
        <p:nvCxnSpPr>
          <p:cNvPr id="31" name="Connecteur droit avec flèche 30"/>
          <p:cNvCxnSpPr>
            <a:stCxn id="30" idx="2"/>
          </p:cNvCxnSpPr>
          <p:nvPr/>
        </p:nvCxnSpPr>
        <p:spPr bwMode="auto">
          <a:xfrm>
            <a:off x="3494633" y="3575955"/>
            <a:ext cx="1221383" cy="663509"/>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Connecteur droit avec flèche 32"/>
          <p:cNvCxnSpPr>
            <a:stCxn id="30" idx="2"/>
          </p:cNvCxnSpPr>
          <p:nvPr/>
        </p:nvCxnSpPr>
        <p:spPr bwMode="auto">
          <a:xfrm flipH="1">
            <a:off x="2483768" y="3575955"/>
            <a:ext cx="1010865" cy="429109"/>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Rectangle 22"/>
          <p:cNvSpPr/>
          <p:nvPr/>
        </p:nvSpPr>
        <p:spPr bwMode="auto">
          <a:xfrm>
            <a:off x="2820251" y="4928499"/>
            <a:ext cx="859891" cy="288032"/>
          </a:xfrm>
          <a:prstGeom prst="wedgeRectCallout">
            <a:avLst>
              <a:gd name="adj1" fmla="val -47545"/>
              <a:gd name="adj2" fmla="val -310987"/>
            </a:avLst>
          </a:prstGeom>
          <a:solidFill>
            <a:srgbClr val="808000"/>
          </a:solidFill>
          <a:ln w="9525" cap="flat" cmpd="sng" algn="ctr">
            <a:solidFill>
              <a:srgbClr val="808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1100" b="0" i="0" u="none" strike="noStrike" cap="none" normalizeH="0" baseline="0" dirty="0" smtClean="0">
                <a:ln>
                  <a:noFill/>
                </a:ln>
                <a:solidFill>
                  <a:schemeClr val="bg1"/>
                </a:solidFill>
                <a:effectLst/>
                <a:latin typeface="Arial" charset="0"/>
                <a:ea typeface="ＭＳ Ｐゴシック" charset="0"/>
              </a:rPr>
              <a:t>C1-Sud-C</a:t>
            </a:r>
            <a:endParaRPr kumimoji="0" lang="fr-FR" sz="1100" b="0" i="0" u="none" strike="noStrike" cap="none" normalizeH="0" baseline="0" dirty="0">
              <a:ln>
                <a:noFill/>
              </a:ln>
              <a:solidFill>
                <a:schemeClr val="bg1"/>
              </a:solidFill>
              <a:effectLst/>
              <a:latin typeface="Arial" charset="0"/>
              <a:ea typeface="ＭＳ Ｐゴシック" charset="0"/>
            </a:endParaRPr>
          </a:p>
        </p:txBody>
      </p:sp>
    </p:spTree>
    <p:extLst>
      <p:ext uri="{BB962C8B-B14F-4D97-AF65-F5344CB8AC3E}">
        <p14:creationId xmlns:p14="http://schemas.microsoft.com/office/powerpoint/2010/main" val="371297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P spid="14" grpId="0" animBg="1"/>
      <p:bldP spid="3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1"/>
          <p:cNvSpPr>
            <a:spLocks noGrp="1" noChangeArrowheads="1"/>
          </p:cNvSpPr>
          <p:nvPr>
            <p:ph type="sldNum" sz="quarter" idx="4294967295"/>
          </p:nvPr>
        </p:nvSpPr>
        <p:spPr>
          <a:xfrm>
            <a:off x="4319588" y="6172200"/>
            <a:ext cx="503237" cy="457200"/>
          </a:xfrm>
          <a:prstGeom prst="rect">
            <a:avLst/>
          </a:prstGeom>
          <a:extLst>
            <a:ext uri="{FAA26D3D-D897-4be2-8F04-BA451C77F1D7}">
              <ma14:placeholderFlag xmlns="" xmlns:ma14="http://schemas.microsoft.com/office/mac/drawingml/2011/main" val="1"/>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B89A5D2-FA15-441B-8DB0-95B15212B81D}" type="slidenum">
              <a:rPr lang="fr-FR" altLang="fr-FR" sz="1200"/>
              <a:pPr/>
              <a:t>39</a:t>
            </a:fld>
            <a:endParaRPr lang="fr-FR" altLang="fr-FR" sz="1200"/>
          </a:p>
        </p:txBody>
      </p:sp>
      <p:sp>
        <p:nvSpPr>
          <p:cNvPr id="4098" name="Rectangle 2"/>
          <p:cNvSpPr>
            <a:spLocks noGrp="1" noChangeArrowheads="1"/>
          </p:cNvSpPr>
          <p:nvPr>
            <p:ph type="ctrTitle"/>
          </p:nvPr>
        </p:nvSpPr>
        <p:spPr>
          <a:xfrm>
            <a:off x="1065213" y="1387475"/>
            <a:ext cx="7251203" cy="3284538"/>
          </a:xfrm>
          <a:extLst>
            <a:ext uri="{FAA26D3D-D897-4be2-8F04-BA451C77F1D7}">
              <ma14:placeholderFlag xmlns="" xmlns:ma14="http://schemas.microsoft.com/office/mac/drawingml/2011/main" val="1"/>
            </a:ext>
          </a:extLst>
        </p:spPr>
        <p:txBody>
          <a:bodyPr/>
          <a:lstStyle/>
          <a:p>
            <a:pPr>
              <a:defRPr/>
            </a:pPr>
            <a:r>
              <a:rPr lang="fr-FR" dirty="0" smtClean="0"/>
              <a:t>Secteur C2</a:t>
            </a:r>
            <a:endParaRPr lang="fr-FR" dirty="0"/>
          </a:p>
        </p:txBody>
      </p:sp>
      <p:sp>
        <p:nvSpPr>
          <p:cNvPr id="5" name="Rectangle 3"/>
          <p:cNvSpPr>
            <a:spLocks noGrp="1" noChangeArrowheads="1"/>
          </p:cNvSpPr>
          <p:nvPr>
            <p:ph type="subTitle" idx="1"/>
          </p:nvPr>
        </p:nvSpPr>
        <p:spPr>
          <a:xfrm>
            <a:off x="1060450" y="0"/>
            <a:ext cx="7392988" cy="1193800"/>
          </a:xfrm>
          <a:extLst>
            <a:ext uri="{FAA26D3D-D897-4be2-8F04-BA451C77F1D7}">
              <ma14:placeholderFlag xmlns="" xmlns:ma14="http://schemas.microsoft.com/office/mac/drawingml/2011/main" val="1"/>
            </a:ext>
          </a:extLst>
        </p:spPr>
        <p:txBody>
          <a:bodyPr/>
          <a:lstStyle/>
          <a:p>
            <a:pPr marL="0" indent="0">
              <a:buFont typeface="Wingdings" charset="0"/>
              <a:buNone/>
              <a:defRPr/>
            </a:pPr>
            <a:endParaRPr lang="fr-FR" dirty="0" smtClean="0">
              <a:solidFill>
                <a:schemeClr val="bg1"/>
              </a:solidFill>
            </a:endParaRPr>
          </a:p>
        </p:txBody>
      </p:sp>
    </p:spTree>
    <p:extLst>
      <p:ext uri="{BB962C8B-B14F-4D97-AF65-F5344CB8AC3E}">
        <p14:creationId xmlns:p14="http://schemas.microsoft.com/office/powerpoint/2010/main" val="2129002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059832" y="1639257"/>
            <a:ext cx="5982653" cy="5069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p:cNvSpPr>
            <a:spLocks noGrp="1"/>
          </p:cNvSpPr>
          <p:nvPr>
            <p:ph type="title"/>
          </p:nvPr>
        </p:nvSpPr>
        <p:spPr/>
        <p:txBody>
          <a:bodyPr/>
          <a:lstStyle/>
          <a:p>
            <a:r>
              <a:rPr lang="fr-FR" dirty="0" smtClean="0"/>
              <a:t>Secteur C2</a:t>
            </a:r>
            <a:endParaRPr lang="fr-FR" dirty="0"/>
          </a:p>
        </p:txBody>
      </p:sp>
      <p:sp>
        <p:nvSpPr>
          <p:cNvPr id="5" name="Espace réservé du contenu 4"/>
          <p:cNvSpPr>
            <a:spLocks noGrp="1"/>
          </p:cNvSpPr>
          <p:nvPr>
            <p:ph idx="1"/>
          </p:nvPr>
        </p:nvSpPr>
        <p:spPr>
          <a:xfrm>
            <a:off x="143508" y="877032"/>
            <a:ext cx="8820979" cy="884065"/>
          </a:xfrm>
        </p:spPr>
        <p:txBody>
          <a:bodyPr/>
          <a:lstStyle/>
          <a:p>
            <a:pPr indent="-238125"/>
            <a:r>
              <a:rPr lang="fr-FR" sz="1800" dirty="0">
                <a:solidFill>
                  <a:schemeClr val="tx1"/>
                </a:solidFill>
                <a:sym typeface="Wingdings"/>
              </a:rPr>
              <a:t>L</a:t>
            </a:r>
            <a:r>
              <a:rPr lang="fr-FR" sz="1800" dirty="0" smtClean="0">
                <a:solidFill>
                  <a:schemeClr val="tx1"/>
                </a:solidFill>
              </a:rPr>
              <a:t>es </a:t>
            </a:r>
            <a:r>
              <a:rPr lang="fr-FR" sz="1800" dirty="0">
                <a:solidFill>
                  <a:schemeClr val="tx1"/>
                </a:solidFill>
              </a:rPr>
              <a:t>conditions de la desserte d’Evreux à l’horizon cible doivent être prises en compte dès la conception de la section prioritaire Mantes-Evreux puisqu’elles influent sur la définition puis sur le choix de la zone de passage préférentielle</a:t>
            </a:r>
            <a:r>
              <a:rPr lang="fr-FR" sz="1800" dirty="0" smtClean="0">
                <a:solidFill>
                  <a:schemeClr val="tx1"/>
                </a:solidFill>
              </a:rPr>
              <a:t>.</a:t>
            </a:r>
          </a:p>
        </p:txBody>
      </p:sp>
      <p:sp>
        <p:nvSpPr>
          <p:cNvPr id="38" name="ZoneTexte 37"/>
          <p:cNvSpPr txBox="1"/>
          <p:nvPr/>
        </p:nvSpPr>
        <p:spPr>
          <a:xfrm>
            <a:off x="5807166" y="6257088"/>
            <a:ext cx="1902633" cy="461665"/>
          </a:xfrm>
          <a:prstGeom prst="rect">
            <a:avLst/>
          </a:prstGeom>
          <a:solidFill>
            <a:schemeClr val="bg1"/>
          </a:solidFill>
        </p:spPr>
        <p:txBody>
          <a:bodyPr wrap="square" rtlCol="0">
            <a:spAutoFit/>
          </a:bodyPr>
          <a:lstStyle/>
          <a:p>
            <a:r>
              <a:rPr lang="fr-FR" dirty="0" smtClean="0"/>
              <a:t>Secteur C2</a:t>
            </a:r>
            <a:endParaRPr lang="fr-FR" dirty="0"/>
          </a:p>
        </p:txBody>
      </p:sp>
      <p:cxnSp>
        <p:nvCxnSpPr>
          <p:cNvPr id="39" name="Connecteur droit 38"/>
          <p:cNvCxnSpPr/>
          <p:nvPr/>
        </p:nvCxnSpPr>
        <p:spPr bwMode="auto">
          <a:xfrm>
            <a:off x="6758483" y="1875133"/>
            <a:ext cx="468052" cy="0"/>
          </a:xfrm>
          <a:prstGeom prst="line">
            <a:avLst/>
          </a:prstGeom>
          <a:solidFill>
            <a:schemeClr val="accent1"/>
          </a:solidFill>
          <a:ln w="1270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Connecteur droit 39"/>
          <p:cNvCxnSpPr/>
          <p:nvPr/>
        </p:nvCxnSpPr>
        <p:spPr bwMode="auto">
          <a:xfrm>
            <a:off x="6758483" y="2235173"/>
            <a:ext cx="468052" cy="0"/>
          </a:xfrm>
          <a:prstGeom prst="line">
            <a:avLst/>
          </a:prstGeom>
          <a:solidFill>
            <a:schemeClr val="accent1"/>
          </a:solidFill>
          <a:ln w="1270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1" name="ZoneTexte 40"/>
          <p:cNvSpPr txBox="1"/>
          <p:nvPr/>
        </p:nvSpPr>
        <p:spPr>
          <a:xfrm>
            <a:off x="7354709" y="1695113"/>
            <a:ext cx="1999879" cy="338554"/>
          </a:xfrm>
          <a:prstGeom prst="rect">
            <a:avLst/>
          </a:prstGeom>
          <a:noFill/>
        </p:spPr>
        <p:txBody>
          <a:bodyPr wrap="square" rtlCol="0">
            <a:spAutoFit/>
          </a:bodyPr>
          <a:lstStyle/>
          <a:p>
            <a:r>
              <a:rPr lang="fr-FR" sz="1600" b="1" dirty="0" smtClean="0"/>
              <a:t>Projet prioritaire</a:t>
            </a:r>
            <a:endParaRPr lang="fr-FR" sz="1600" b="1" dirty="0"/>
          </a:p>
        </p:txBody>
      </p:sp>
      <p:sp>
        <p:nvSpPr>
          <p:cNvPr id="42" name="ZoneTexte 41"/>
          <p:cNvSpPr txBox="1"/>
          <p:nvPr/>
        </p:nvSpPr>
        <p:spPr>
          <a:xfrm>
            <a:off x="7369901" y="2065896"/>
            <a:ext cx="1999879" cy="338554"/>
          </a:xfrm>
          <a:prstGeom prst="rect">
            <a:avLst/>
          </a:prstGeom>
          <a:noFill/>
        </p:spPr>
        <p:txBody>
          <a:bodyPr wrap="square" rtlCol="0">
            <a:spAutoFit/>
          </a:bodyPr>
          <a:lstStyle/>
          <a:p>
            <a:r>
              <a:rPr lang="fr-FR" sz="1600" b="1" dirty="0" smtClean="0"/>
              <a:t>Projet cible</a:t>
            </a:r>
            <a:endParaRPr lang="fr-FR" sz="1600" b="1" dirty="0"/>
          </a:p>
        </p:txBody>
      </p:sp>
      <p:cxnSp>
        <p:nvCxnSpPr>
          <p:cNvPr id="30" name="Connecteur droit avec flèche 29"/>
          <p:cNvCxnSpPr/>
          <p:nvPr/>
        </p:nvCxnSpPr>
        <p:spPr bwMode="auto">
          <a:xfrm flipH="1">
            <a:off x="4319587" y="6240624"/>
            <a:ext cx="4392488" cy="0"/>
          </a:xfrm>
          <a:prstGeom prst="straightConnector1">
            <a:avLst/>
          </a:prstGeom>
          <a:solidFill>
            <a:schemeClr val="accent1"/>
          </a:solidFill>
          <a:ln w="34925" cap="flat" cmpd="sng" algn="ctr">
            <a:solidFill>
              <a:schemeClr val="tx1"/>
            </a:solidFill>
            <a:prstDash val="solid"/>
            <a:round/>
            <a:headEnd type="stealth" w="lg" len="lg"/>
            <a:tailEnd type="stealth" w="lg" len="lg"/>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7" name="Groupe 36"/>
          <p:cNvGrpSpPr/>
          <p:nvPr/>
        </p:nvGrpSpPr>
        <p:grpSpPr>
          <a:xfrm>
            <a:off x="3245344" y="4990795"/>
            <a:ext cx="2091591" cy="540222"/>
            <a:chOff x="3245344" y="4990795"/>
            <a:chExt cx="2091591" cy="540222"/>
          </a:xfrm>
        </p:grpSpPr>
        <p:cxnSp>
          <p:nvCxnSpPr>
            <p:cNvPr id="14" name="Connecteur droit avec flèche 13"/>
            <p:cNvCxnSpPr/>
            <p:nvPr/>
          </p:nvCxnSpPr>
          <p:spPr bwMode="auto">
            <a:xfrm flipV="1">
              <a:off x="4186477" y="4990795"/>
              <a:ext cx="1150458" cy="35794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ZoneTexte 14"/>
            <p:cNvSpPr txBox="1"/>
            <p:nvPr/>
          </p:nvSpPr>
          <p:spPr>
            <a:xfrm>
              <a:off x="3245344" y="5069352"/>
              <a:ext cx="1451995" cy="461665"/>
            </a:xfrm>
            <a:prstGeom prst="rect">
              <a:avLst/>
            </a:prstGeom>
            <a:noFill/>
          </p:spPr>
          <p:txBody>
            <a:bodyPr wrap="square" rtlCol="0">
              <a:spAutoFit/>
            </a:bodyPr>
            <a:lstStyle/>
            <a:p>
              <a:r>
                <a:rPr lang="fr-FR" sz="1200" dirty="0" err="1" smtClean="0"/>
                <a:t>Racc</a:t>
              </a:r>
              <a:r>
                <a:rPr lang="fr-FR" sz="1200" dirty="0" smtClean="0"/>
                <a:t> ligne vers Evreux</a:t>
              </a:r>
              <a:endParaRPr lang="fr-FR" sz="1200" dirty="0"/>
            </a:p>
          </p:txBody>
        </p:sp>
      </p:grpSp>
      <p:sp>
        <p:nvSpPr>
          <p:cNvPr id="8" name="ZoneTexte 7"/>
          <p:cNvSpPr txBox="1"/>
          <p:nvPr/>
        </p:nvSpPr>
        <p:spPr>
          <a:xfrm>
            <a:off x="72150" y="1787614"/>
            <a:ext cx="2987682" cy="3165482"/>
          </a:xfrm>
          <a:prstGeom prst="rect">
            <a:avLst/>
          </a:prstGeom>
          <a:noFill/>
        </p:spPr>
        <p:txBody>
          <a:bodyPr wrap="square" rtlCol="0">
            <a:spAutoFit/>
          </a:bodyPr>
          <a:lstStyle/>
          <a:p>
            <a:pPr indent="-238125">
              <a:spcBef>
                <a:spcPct val="20000"/>
              </a:spcBef>
              <a:spcAft>
                <a:spcPct val="35000"/>
              </a:spcAft>
              <a:buSzPct val="90000"/>
              <a:buFont typeface="Wingdings" charset="0"/>
            </a:pPr>
            <a:r>
              <a:rPr lang="fr-FR" sz="1400" b="1" dirty="0">
                <a:solidFill>
                  <a:srgbClr val="000000"/>
                </a:solidFill>
                <a:latin typeface="+mn-lt"/>
                <a:ea typeface="+mn-ea"/>
              </a:rPr>
              <a:t>Le secteur </a:t>
            </a:r>
            <a:r>
              <a:rPr lang="fr-FR" sz="1400" b="1" dirty="0" smtClean="0">
                <a:solidFill>
                  <a:srgbClr val="000000"/>
                </a:solidFill>
                <a:latin typeface="+mn-lt"/>
                <a:ea typeface="+mn-ea"/>
              </a:rPr>
              <a:t>C2 se </a:t>
            </a:r>
            <a:r>
              <a:rPr lang="fr-FR" sz="1400" b="1" dirty="0">
                <a:solidFill>
                  <a:srgbClr val="000000"/>
                </a:solidFill>
                <a:latin typeface="+mn-lt"/>
                <a:ea typeface="+mn-ea"/>
              </a:rPr>
              <a:t>subdivise en </a:t>
            </a:r>
            <a:r>
              <a:rPr lang="fr-FR" sz="1400" b="1" dirty="0" smtClean="0">
                <a:solidFill>
                  <a:srgbClr val="000000"/>
                </a:solidFill>
                <a:latin typeface="+mn-lt"/>
                <a:ea typeface="+mn-ea"/>
              </a:rPr>
              <a:t>deux </a:t>
            </a:r>
            <a:r>
              <a:rPr lang="fr-FR" sz="1400" b="1" dirty="0">
                <a:solidFill>
                  <a:srgbClr val="000000"/>
                </a:solidFill>
                <a:latin typeface="+mn-lt"/>
                <a:ea typeface="+mn-ea"/>
              </a:rPr>
              <a:t>familles : </a:t>
            </a:r>
          </a:p>
          <a:p>
            <a:pPr marL="887412" indent="-361950">
              <a:spcBef>
                <a:spcPct val="20000"/>
              </a:spcBef>
              <a:spcAft>
                <a:spcPct val="35000"/>
              </a:spcAft>
              <a:buSzPct val="90000"/>
              <a:buFont typeface="Wingdings" panose="05000000000000000000" pitchFamily="2" charset="2"/>
              <a:buChar char="Ø"/>
            </a:pPr>
            <a:r>
              <a:rPr lang="fr-FR" sz="1400" b="1" dirty="0" smtClean="0">
                <a:solidFill>
                  <a:schemeClr val="accent1"/>
                </a:solidFill>
                <a:latin typeface="+mn-lt"/>
                <a:ea typeface="+mn-ea"/>
              </a:rPr>
              <a:t>Nord </a:t>
            </a:r>
            <a:r>
              <a:rPr lang="fr-FR" sz="1400" b="1" dirty="0" smtClean="0">
                <a:latin typeface="+mn-lt"/>
                <a:ea typeface="+mn-ea"/>
              </a:rPr>
              <a:t>de la ligne existante </a:t>
            </a:r>
            <a:endParaRPr lang="fr-FR" sz="1400" b="1" dirty="0">
              <a:latin typeface="+mn-lt"/>
              <a:ea typeface="+mn-ea"/>
            </a:endParaRPr>
          </a:p>
          <a:p>
            <a:pPr marL="1344612" lvl="1" indent="-361950">
              <a:spcBef>
                <a:spcPct val="20000"/>
              </a:spcBef>
              <a:spcAft>
                <a:spcPct val="35000"/>
              </a:spcAft>
              <a:buSzPct val="90000"/>
              <a:buFont typeface="Wingdings" panose="05000000000000000000" pitchFamily="2" charset="2"/>
              <a:buChar char="Ø"/>
            </a:pPr>
            <a:r>
              <a:rPr lang="fr-FR" sz="1400" b="1" dirty="0" smtClean="0">
                <a:latin typeface="+mn-lt"/>
                <a:ea typeface="+mn-ea"/>
              </a:rPr>
              <a:t>(A) : à l’est </a:t>
            </a:r>
          </a:p>
          <a:p>
            <a:pPr marL="1344612" lvl="1" indent="-361950">
              <a:spcBef>
                <a:spcPct val="20000"/>
              </a:spcBef>
              <a:spcAft>
                <a:spcPct val="35000"/>
              </a:spcAft>
              <a:buSzPct val="90000"/>
              <a:buFont typeface="Wingdings" panose="05000000000000000000" pitchFamily="2" charset="2"/>
              <a:buChar char="Ø"/>
            </a:pPr>
            <a:r>
              <a:rPr lang="fr-FR" sz="1400" b="1" dirty="0" smtClean="0">
                <a:latin typeface="+mn-lt"/>
                <a:ea typeface="+mn-ea"/>
              </a:rPr>
              <a:t>(B) : à l’ouest de la base </a:t>
            </a:r>
            <a:endParaRPr lang="fr-FR" sz="1400" b="1" dirty="0">
              <a:latin typeface="+mn-lt"/>
              <a:ea typeface="+mn-ea"/>
            </a:endParaRPr>
          </a:p>
          <a:p>
            <a:pPr marL="887412" indent="-361950">
              <a:spcBef>
                <a:spcPct val="20000"/>
              </a:spcBef>
              <a:spcAft>
                <a:spcPct val="35000"/>
              </a:spcAft>
              <a:buSzPct val="90000"/>
              <a:buFont typeface="Wingdings" panose="05000000000000000000" pitchFamily="2" charset="2"/>
              <a:buChar char="Ø"/>
            </a:pPr>
            <a:r>
              <a:rPr lang="fr-FR" sz="1400" b="1" dirty="0" smtClean="0">
                <a:solidFill>
                  <a:schemeClr val="accent1"/>
                </a:solidFill>
                <a:latin typeface="+mn-lt"/>
                <a:ea typeface="+mn-ea"/>
              </a:rPr>
              <a:t>Sud </a:t>
            </a:r>
            <a:r>
              <a:rPr lang="fr-FR" sz="1400" b="1" dirty="0" smtClean="0"/>
              <a:t>de </a:t>
            </a:r>
            <a:r>
              <a:rPr lang="fr-FR" sz="1400" b="1" dirty="0"/>
              <a:t>la ligne existante </a:t>
            </a:r>
            <a:r>
              <a:rPr lang="fr-FR" sz="1400" b="1" dirty="0" smtClean="0"/>
              <a:t>et </a:t>
            </a:r>
            <a:r>
              <a:rPr lang="fr-FR" sz="1400" b="1" dirty="0" smtClean="0">
                <a:latin typeface="+mn-lt"/>
                <a:ea typeface="+mn-ea"/>
              </a:rPr>
              <a:t>à l’ouest de la base.</a:t>
            </a:r>
            <a:endParaRPr lang="fr-FR" sz="1400" b="1" dirty="0">
              <a:latin typeface="+mn-lt"/>
              <a:ea typeface="+mn-ea"/>
            </a:endParaRPr>
          </a:p>
          <a:p>
            <a:endParaRPr lang="fr-FR" dirty="0"/>
          </a:p>
        </p:txBody>
      </p:sp>
      <p:grpSp>
        <p:nvGrpSpPr>
          <p:cNvPr id="36" name="Groupe 35"/>
          <p:cNvGrpSpPr/>
          <p:nvPr/>
        </p:nvGrpSpPr>
        <p:grpSpPr>
          <a:xfrm>
            <a:off x="4615686" y="3593100"/>
            <a:ext cx="4570165" cy="2491914"/>
            <a:chOff x="4615686" y="3593100"/>
            <a:chExt cx="4570165" cy="2491914"/>
          </a:xfrm>
        </p:grpSpPr>
        <p:sp>
          <p:nvSpPr>
            <p:cNvPr id="11" name="ZoneTexte 10"/>
            <p:cNvSpPr txBox="1"/>
            <p:nvPr/>
          </p:nvSpPr>
          <p:spPr>
            <a:xfrm>
              <a:off x="7177754" y="3593100"/>
              <a:ext cx="1692794" cy="523220"/>
            </a:xfrm>
            <a:prstGeom prst="rect">
              <a:avLst/>
            </a:prstGeom>
            <a:noFill/>
          </p:spPr>
          <p:txBody>
            <a:bodyPr wrap="square" rtlCol="0">
              <a:spAutoFit/>
            </a:bodyPr>
            <a:lstStyle/>
            <a:p>
              <a:r>
                <a:rPr lang="fr-FR" sz="1400" i="1" dirty="0" smtClean="0"/>
                <a:t>Schéma d’infra Nord-A</a:t>
              </a:r>
              <a:endParaRPr lang="fr-FR" sz="1400" i="1" dirty="0"/>
            </a:p>
          </p:txBody>
        </p:sp>
        <p:sp>
          <p:nvSpPr>
            <p:cNvPr id="13" name="ZoneTexte 12"/>
            <p:cNvSpPr txBox="1"/>
            <p:nvPr/>
          </p:nvSpPr>
          <p:spPr>
            <a:xfrm>
              <a:off x="4615686" y="5561794"/>
              <a:ext cx="1064770" cy="523220"/>
            </a:xfrm>
            <a:prstGeom prst="rect">
              <a:avLst/>
            </a:prstGeom>
            <a:solidFill>
              <a:schemeClr val="bg1"/>
            </a:solidFill>
          </p:spPr>
          <p:txBody>
            <a:bodyPr wrap="square" rtlCol="0">
              <a:spAutoFit/>
            </a:bodyPr>
            <a:lstStyle/>
            <a:p>
              <a:r>
                <a:rPr lang="fr-FR" sz="1400" i="1" dirty="0" smtClean="0"/>
                <a:t>Schéma d’infra Sud</a:t>
              </a:r>
              <a:endParaRPr lang="fr-FR" sz="1400" i="1" dirty="0"/>
            </a:p>
          </p:txBody>
        </p:sp>
        <p:cxnSp>
          <p:nvCxnSpPr>
            <p:cNvPr id="12" name="Connecteur droit avec flèche 11"/>
            <p:cNvCxnSpPr/>
            <p:nvPr/>
          </p:nvCxnSpPr>
          <p:spPr bwMode="auto">
            <a:xfrm flipV="1">
              <a:off x="5436096" y="5600796"/>
              <a:ext cx="465873" cy="22260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6" name="Connecteur droit avec flèche 15"/>
            <p:cNvCxnSpPr/>
            <p:nvPr/>
          </p:nvCxnSpPr>
          <p:spPr bwMode="auto">
            <a:xfrm flipH="1">
              <a:off x="7560332" y="3885401"/>
              <a:ext cx="395925" cy="80791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 name="Connecteur droit avec flèche 17"/>
            <p:cNvCxnSpPr/>
            <p:nvPr/>
          </p:nvCxnSpPr>
          <p:spPr bwMode="auto">
            <a:xfrm flipH="1">
              <a:off x="7921183" y="4810451"/>
              <a:ext cx="448658" cy="35931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4" name="ZoneTexte 23"/>
            <p:cNvSpPr txBox="1"/>
            <p:nvPr/>
          </p:nvSpPr>
          <p:spPr>
            <a:xfrm>
              <a:off x="7889011" y="4287231"/>
              <a:ext cx="1296840" cy="523220"/>
            </a:xfrm>
            <a:prstGeom prst="rect">
              <a:avLst/>
            </a:prstGeom>
            <a:noFill/>
          </p:spPr>
          <p:txBody>
            <a:bodyPr wrap="square" rtlCol="0">
              <a:spAutoFit/>
            </a:bodyPr>
            <a:lstStyle/>
            <a:p>
              <a:r>
                <a:rPr lang="fr-FR" sz="1400" i="1" dirty="0" smtClean="0"/>
                <a:t>Schéma d’infra Nord-B</a:t>
              </a:r>
              <a:endParaRPr lang="fr-FR" sz="1400" i="1" dirty="0"/>
            </a:p>
          </p:txBody>
        </p:sp>
      </p:grpSp>
      <p:grpSp>
        <p:nvGrpSpPr>
          <p:cNvPr id="44" name="Groupe 43"/>
          <p:cNvGrpSpPr/>
          <p:nvPr/>
        </p:nvGrpSpPr>
        <p:grpSpPr>
          <a:xfrm>
            <a:off x="3163691" y="3500124"/>
            <a:ext cx="3964593" cy="1101185"/>
            <a:chOff x="3163691" y="3500124"/>
            <a:chExt cx="3964593" cy="1101185"/>
          </a:xfrm>
        </p:grpSpPr>
        <p:sp>
          <p:nvSpPr>
            <p:cNvPr id="17" name="ZoneTexte 16"/>
            <p:cNvSpPr txBox="1"/>
            <p:nvPr/>
          </p:nvSpPr>
          <p:spPr>
            <a:xfrm>
              <a:off x="3163691" y="3500124"/>
              <a:ext cx="1451995" cy="646331"/>
            </a:xfrm>
            <a:prstGeom prst="rect">
              <a:avLst/>
            </a:prstGeom>
            <a:noFill/>
          </p:spPr>
          <p:txBody>
            <a:bodyPr wrap="square" rtlCol="0">
              <a:spAutoFit/>
            </a:bodyPr>
            <a:lstStyle/>
            <a:p>
              <a:r>
                <a:rPr lang="fr-FR" sz="1200" dirty="0"/>
                <a:t>Elément d’infra permettant le </a:t>
              </a:r>
              <a:br>
                <a:rPr lang="fr-FR" sz="1200" dirty="0"/>
              </a:br>
              <a:r>
                <a:rPr lang="fr-FR" sz="1200" dirty="0"/>
                <a:t>Rouen-Evreux</a:t>
              </a:r>
            </a:p>
          </p:txBody>
        </p:sp>
        <p:cxnSp>
          <p:nvCxnSpPr>
            <p:cNvPr id="31" name="Connecteur droit avec flèche 30"/>
            <p:cNvCxnSpPr/>
            <p:nvPr/>
          </p:nvCxnSpPr>
          <p:spPr bwMode="auto">
            <a:xfrm flipV="1">
              <a:off x="4183823" y="3688731"/>
              <a:ext cx="489465" cy="115079"/>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Connecteur droit avec flèche 32"/>
            <p:cNvCxnSpPr/>
            <p:nvPr/>
          </p:nvCxnSpPr>
          <p:spPr bwMode="auto">
            <a:xfrm>
              <a:off x="4179936" y="3808852"/>
              <a:ext cx="2948348" cy="792457"/>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43" name="ZoneTexte 42"/>
          <p:cNvSpPr txBox="1"/>
          <p:nvPr/>
        </p:nvSpPr>
        <p:spPr>
          <a:xfrm>
            <a:off x="4050449" y="1860809"/>
            <a:ext cx="1003509" cy="430887"/>
          </a:xfrm>
          <a:prstGeom prst="rect">
            <a:avLst/>
          </a:prstGeom>
          <a:noFill/>
        </p:spPr>
        <p:txBody>
          <a:bodyPr wrap="square" rtlCol="0">
            <a:spAutoFit/>
          </a:bodyPr>
          <a:lstStyle/>
          <a:p>
            <a:r>
              <a:rPr lang="fr-FR" sz="1100" i="1" dirty="0" smtClean="0"/>
              <a:t>Vers Oissel et Bernay</a:t>
            </a:r>
            <a:endParaRPr lang="fr-FR" sz="1100" i="1" dirty="0"/>
          </a:p>
        </p:txBody>
      </p:sp>
    </p:spTree>
    <p:extLst>
      <p:ext uri="{BB962C8B-B14F-4D97-AF65-F5344CB8AC3E}">
        <p14:creationId xmlns:p14="http://schemas.microsoft.com/office/powerpoint/2010/main" val="4270351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Secteur C2</a:t>
            </a:r>
            <a:endParaRPr lang="fr-FR" dirty="0"/>
          </a:p>
        </p:txBody>
      </p:sp>
      <p:pic>
        <p:nvPicPr>
          <p:cNvPr id="4" name="Imag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39552" y="890972"/>
            <a:ext cx="7208440" cy="5759152"/>
          </a:xfrm>
          <a:prstGeom prst="rect">
            <a:avLst/>
          </a:prstGeom>
        </p:spPr>
      </p:pic>
    </p:spTree>
    <p:extLst>
      <p:ext uri="{BB962C8B-B14F-4D97-AF65-F5344CB8AC3E}">
        <p14:creationId xmlns:p14="http://schemas.microsoft.com/office/powerpoint/2010/main" val="29682258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1"/>
          <p:cNvSpPr>
            <a:spLocks noGrp="1" noChangeArrowheads="1"/>
          </p:cNvSpPr>
          <p:nvPr>
            <p:ph type="sldNum" sz="quarter" idx="4294967295"/>
          </p:nvPr>
        </p:nvSpPr>
        <p:spPr>
          <a:xfrm>
            <a:off x="4319588" y="6172200"/>
            <a:ext cx="503237" cy="457200"/>
          </a:xfrm>
          <a:prstGeom prst="rect">
            <a:avLst/>
          </a:prstGeom>
          <a:extLst>
            <a:ext uri="{FAA26D3D-D897-4be2-8F04-BA451C77F1D7}">
              <ma14:placeholderFlag xmlns="" xmlns:ma14="http://schemas.microsoft.com/office/mac/drawingml/2011/main" val="1"/>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B89A5D2-FA15-441B-8DB0-95B15212B81D}" type="slidenum">
              <a:rPr lang="fr-FR" altLang="fr-FR" sz="1200"/>
              <a:pPr/>
              <a:t>42</a:t>
            </a:fld>
            <a:endParaRPr lang="fr-FR" altLang="fr-FR" sz="1200"/>
          </a:p>
        </p:txBody>
      </p:sp>
      <p:sp>
        <p:nvSpPr>
          <p:cNvPr id="4098" name="Rectangle 2"/>
          <p:cNvSpPr>
            <a:spLocks noGrp="1" noChangeArrowheads="1"/>
          </p:cNvSpPr>
          <p:nvPr>
            <p:ph type="ctrTitle"/>
          </p:nvPr>
        </p:nvSpPr>
        <p:spPr>
          <a:xfrm>
            <a:off x="1065213" y="1387475"/>
            <a:ext cx="7251203" cy="3284538"/>
          </a:xfrm>
          <a:extLst>
            <a:ext uri="{FAA26D3D-D897-4be2-8F04-BA451C77F1D7}">
              <ma14:placeholderFlag xmlns="" xmlns:ma14="http://schemas.microsoft.com/office/mac/drawingml/2011/main" val="1"/>
            </a:ext>
          </a:extLst>
        </p:spPr>
        <p:txBody>
          <a:bodyPr/>
          <a:lstStyle/>
          <a:p>
            <a:pPr>
              <a:defRPr/>
            </a:pPr>
            <a:r>
              <a:rPr lang="fr-FR" dirty="0" smtClean="0"/>
              <a:t>Détail des ZP – Secteur C2</a:t>
            </a:r>
            <a:endParaRPr lang="fr-FR" dirty="0"/>
          </a:p>
        </p:txBody>
      </p:sp>
      <p:sp>
        <p:nvSpPr>
          <p:cNvPr id="5" name="Rectangle 3"/>
          <p:cNvSpPr>
            <a:spLocks noGrp="1" noChangeArrowheads="1"/>
          </p:cNvSpPr>
          <p:nvPr>
            <p:ph type="subTitle" idx="1"/>
          </p:nvPr>
        </p:nvSpPr>
        <p:spPr>
          <a:xfrm>
            <a:off x="1060450" y="0"/>
            <a:ext cx="7392988" cy="1193800"/>
          </a:xfrm>
          <a:extLst>
            <a:ext uri="{FAA26D3D-D897-4be2-8F04-BA451C77F1D7}">
              <ma14:placeholderFlag xmlns="" xmlns:ma14="http://schemas.microsoft.com/office/mac/drawingml/2011/main" val="1"/>
            </a:ext>
          </a:extLst>
        </p:spPr>
        <p:txBody>
          <a:bodyPr/>
          <a:lstStyle/>
          <a:p>
            <a:pPr marL="0" indent="0">
              <a:buFont typeface="Wingdings" charset="0"/>
              <a:buNone/>
              <a:defRPr/>
            </a:pPr>
            <a:endParaRPr lang="fr-FR" dirty="0" smtClean="0">
              <a:solidFill>
                <a:schemeClr val="bg1"/>
              </a:solidFill>
            </a:endParaRPr>
          </a:p>
        </p:txBody>
      </p:sp>
    </p:spTree>
    <p:extLst>
      <p:ext uri="{BB962C8B-B14F-4D97-AF65-F5344CB8AC3E}">
        <p14:creationId xmlns:p14="http://schemas.microsoft.com/office/powerpoint/2010/main" val="34527605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fr-FR" dirty="0" smtClean="0"/>
              <a:t>La zone de passage C2 Nord</a:t>
            </a:r>
            <a:br>
              <a:rPr lang="fr-FR" dirty="0" smtClean="0"/>
            </a:br>
            <a:r>
              <a:rPr lang="fr-FR" dirty="0" smtClean="0"/>
              <a:t>et les communes concernées</a:t>
            </a:r>
            <a:endParaRPr lang="fr-FR" dirty="0"/>
          </a:p>
        </p:txBody>
      </p:sp>
      <p:sp>
        <p:nvSpPr>
          <p:cNvPr id="5123" name="Rectangle 3"/>
          <p:cNvSpPr>
            <a:spLocks noGrp="1" noChangeArrowheads="1"/>
          </p:cNvSpPr>
          <p:nvPr>
            <p:ph type="body" idx="1"/>
          </p:nvPr>
        </p:nvSpPr>
        <p:spPr>
          <a:xfrm>
            <a:off x="467544" y="1124744"/>
            <a:ext cx="8208912" cy="4896544"/>
          </a:xfrm>
        </p:spPr>
        <p:txBody>
          <a:bodyPr/>
          <a:lstStyle/>
          <a:p>
            <a:pPr marL="608013" lvl="1" indent="0">
              <a:spcBef>
                <a:spcPts val="0"/>
              </a:spcBef>
              <a:spcAft>
                <a:spcPts val="600"/>
              </a:spcAft>
              <a:buNone/>
            </a:pPr>
            <a:endParaRPr lang="fr-FR" sz="1600" dirty="0">
              <a:solidFill>
                <a:srgbClr val="FF0000"/>
              </a:solidFill>
            </a:endParaRPr>
          </a:p>
          <a:p>
            <a:pPr marL="312738" lvl="1" indent="0" algn="just">
              <a:buNone/>
            </a:pPr>
            <a:r>
              <a:rPr lang="fr-FR" sz="1600" dirty="0" smtClean="0">
                <a:solidFill>
                  <a:schemeClr val="accent1"/>
                </a:solidFill>
              </a:rPr>
              <a:t> </a:t>
            </a:r>
          </a:p>
        </p:txBody>
      </p:sp>
      <p:pic>
        <p:nvPicPr>
          <p:cNvPr id="3" name="Image 2"/>
          <p:cNvPicPr>
            <a:picLocks noChangeAspect="1"/>
          </p:cNvPicPr>
          <p:nvPr/>
        </p:nvPicPr>
        <p:blipFill rotWithShape="1">
          <a:blip r:embed="rId3" cstate="print">
            <a:extLst>
              <a:ext uri="{28A0092B-C50C-407E-A947-70E740481C1C}">
                <a14:useLocalDpi xmlns:a14="http://schemas.microsoft.com/office/drawing/2010/main"/>
              </a:ext>
            </a:extLst>
          </a:blip>
          <a:srcRect l="12816"/>
          <a:stretch/>
        </p:blipFill>
        <p:spPr>
          <a:xfrm>
            <a:off x="-508" y="854720"/>
            <a:ext cx="6402612" cy="5867267"/>
          </a:xfrm>
          <a:prstGeom prst="rect">
            <a:avLst/>
          </a:prstGeom>
        </p:spPr>
      </p:pic>
      <p:graphicFrame>
        <p:nvGraphicFramePr>
          <p:cNvPr id="5" name="Tableau 4"/>
          <p:cNvGraphicFramePr>
            <a:graphicFrameLocks noGrp="1"/>
          </p:cNvGraphicFramePr>
          <p:nvPr>
            <p:extLst>
              <p:ext uri="{D42A27DB-BD31-4B8C-83A1-F6EECF244321}">
                <p14:modId xmlns:p14="http://schemas.microsoft.com/office/powerpoint/2010/main" val="2225031583"/>
              </p:ext>
            </p:extLst>
          </p:nvPr>
        </p:nvGraphicFramePr>
        <p:xfrm>
          <a:off x="6474112" y="908720"/>
          <a:ext cx="2562384" cy="3627120"/>
        </p:xfrm>
        <a:graphic>
          <a:graphicData uri="http://schemas.openxmlformats.org/drawingml/2006/table">
            <a:tbl>
              <a:tblPr firstRow="1" bandRow="1">
                <a:tableStyleId>{5C22544A-7EE6-4342-B048-85BDC9FD1C3A}</a:tableStyleId>
              </a:tblPr>
              <a:tblGrid>
                <a:gridCol w="1808742"/>
                <a:gridCol w="753642"/>
              </a:tblGrid>
              <a:tr h="432048">
                <a:tc>
                  <a:txBody>
                    <a:bodyPr/>
                    <a:lstStyle/>
                    <a:p>
                      <a:r>
                        <a:rPr lang="fr-FR" sz="1400" dirty="0" smtClean="0"/>
                        <a:t>Communes</a:t>
                      </a:r>
                      <a:endParaRPr lang="fr-FR" sz="1400" dirty="0"/>
                    </a:p>
                  </a:txBody>
                  <a:tcPr anchor="ctr"/>
                </a:tc>
                <a:tc>
                  <a:txBody>
                    <a:bodyPr/>
                    <a:lstStyle/>
                    <a:p>
                      <a:pPr algn="ctr"/>
                      <a:r>
                        <a:rPr lang="fr-FR" sz="1400" dirty="0" smtClean="0"/>
                        <a:t>C2</a:t>
                      </a:r>
                    </a:p>
                    <a:p>
                      <a:pPr algn="ctr"/>
                      <a:r>
                        <a:rPr lang="fr-FR" dirty="0" smtClean="0"/>
                        <a:t>Nord</a:t>
                      </a:r>
                      <a:endParaRPr lang="fr-FR" dirty="0"/>
                    </a:p>
                  </a:txBody>
                  <a:tcPr>
                    <a:solidFill>
                      <a:srgbClr val="0070C0"/>
                    </a:solidFill>
                  </a:tcPr>
                </a:tc>
              </a:tr>
              <a:tr h="254336">
                <a:tc>
                  <a:txBody>
                    <a:bodyPr/>
                    <a:lstStyle/>
                    <a:p>
                      <a:r>
                        <a:rPr lang="fr-FR" sz="1400" b="0" dirty="0" smtClean="0"/>
                        <a:t>Vaux</a:t>
                      </a:r>
                      <a:r>
                        <a:rPr lang="fr-FR" sz="1400" b="0" baseline="0" dirty="0" smtClean="0"/>
                        <a:t>-sur-Eure</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0070C0"/>
                    </a:solidFill>
                  </a:tcPr>
                </a:tc>
              </a:tr>
              <a:tr h="254336">
                <a:tc>
                  <a:txBody>
                    <a:bodyPr/>
                    <a:lstStyle/>
                    <a:p>
                      <a:r>
                        <a:rPr lang="fr-FR" sz="1400" b="0" dirty="0" err="1" smtClean="0"/>
                        <a:t>Caillouet-Orgeville</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0070C0"/>
                    </a:solidFill>
                  </a:tcPr>
                </a:tc>
              </a:tr>
              <a:tr h="254336">
                <a:tc>
                  <a:txBody>
                    <a:bodyPr/>
                    <a:lstStyle/>
                    <a:p>
                      <a:r>
                        <a:rPr lang="fr-FR" sz="1400" b="0" dirty="0" smtClean="0"/>
                        <a:t>Boncourt</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0070C0"/>
                    </a:solidFill>
                  </a:tcPr>
                </a:tc>
              </a:tr>
              <a:tr h="254336">
                <a:tc>
                  <a:txBody>
                    <a:bodyPr/>
                    <a:lstStyle/>
                    <a:p>
                      <a:r>
                        <a:rPr lang="fr-FR" sz="1400" b="0" dirty="0" smtClean="0"/>
                        <a:t>Le Cormier</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0070C0"/>
                    </a:solidFill>
                  </a:tcPr>
                </a:tc>
              </a:tr>
              <a:tr h="123896">
                <a:tc>
                  <a:txBody>
                    <a:bodyPr/>
                    <a:lstStyle/>
                    <a:p>
                      <a:r>
                        <a:rPr lang="fr-FR" sz="1400" b="0" dirty="0" err="1" smtClean="0"/>
                        <a:t>Miserey</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0070C0"/>
                    </a:solidFill>
                  </a:tcPr>
                </a:tc>
              </a:tr>
              <a:tr h="254336">
                <a:tc>
                  <a:txBody>
                    <a:bodyPr/>
                    <a:lstStyle/>
                    <a:p>
                      <a:r>
                        <a:rPr lang="fr-FR" sz="1400" b="0" dirty="0" err="1" smtClean="0"/>
                        <a:t>Cierrey</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0070C0"/>
                    </a:solidFill>
                  </a:tcPr>
                </a:tc>
              </a:tr>
              <a:tr h="254336">
                <a:tc>
                  <a:txBody>
                    <a:bodyPr/>
                    <a:lstStyle/>
                    <a:p>
                      <a:r>
                        <a:rPr lang="fr-FR" sz="1400" b="0" dirty="0" smtClean="0"/>
                        <a:t>Le Val-David</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0070C0"/>
                    </a:solidFill>
                  </a:tcPr>
                </a:tc>
              </a:tr>
              <a:tr h="254336">
                <a:tc>
                  <a:txBody>
                    <a:bodyPr/>
                    <a:lstStyle/>
                    <a:p>
                      <a:r>
                        <a:rPr lang="fr-FR" sz="1400" b="0" dirty="0" smtClean="0"/>
                        <a:t>La Trinité</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0070C0"/>
                    </a:solidFill>
                  </a:tcPr>
                </a:tc>
              </a:tr>
              <a:tr h="254336">
                <a:tc>
                  <a:txBody>
                    <a:bodyPr/>
                    <a:lstStyle/>
                    <a:p>
                      <a:r>
                        <a:rPr lang="fr-FR" sz="1400" b="0" dirty="0" smtClean="0"/>
                        <a:t>Le</a:t>
                      </a:r>
                      <a:r>
                        <a:rPr lang="fr-FR" sz="1400" b="0" baseline="0" dirty="0" smtClean="0"/>
                        <a:t> Vieil-Evreux</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0070C0"/>
                    </a:solidFill>
                  </a:tcPr>
                </a:tc>
              </a:tr>
              <a:tr h="254336">
                <a:tc>
                  <a:txBody>
                    <a:bodyPr/>
                    <a:lstStyle/>
                    <a:p>
                      <a:r>
                        <a:rPr lang="fr-FR" sz="1400" b="0" dirty="0" err="1" smtClean="0"/>
                        <a:t>Fauville</a:t>
                      </a:r>
                      <a:endParaRPr lang="fr-FR" sz="1400" b="0" dirty="0"/>
                    </a:p>
                  </a:txBody>
                  <a:tcPr/>
                </a:tc>
                <a:tc>
                  <a:txBody>
                    <a:bodyPr/>
                    <a:lstStyle/>
                    <a:p>
                      <a:pPr algn="ctr"/>
                      <a:r>
                        <a:rPr lang="fr-FR" sz="1400" b="0" smtClean="0">
                          <a:solidFill>
                            <a:schemeClr val="bg1"/>
                          </a:solidFill>
                        </a:rPr>
                        <a:t>X</a:t>
                      </a:r>
                      <a:endParaRPr lang="fr-FR" sz="1400" b="0" dirty="0">
                        <a:solidFill>
                          <a:schemeClr val="bg1"/>
                        </a:solidFill>
                      </a:endParaRPr>
                    </a:p>
                  </a:txBody>
                  <a:tcPr>
                    <a:solidFill>
                      <a:srgbClr val="0070C0"/>
                    </a:solidFill>
                  </a:tcPr>
                </a:tc>
              </a:tr>
            </a:tbl>
          </a:graphicData>
        </a:graphic>
      </p:graphicFrame>
    </p:spTree>
    <p:extLst>
      <p:ext uri="{BB962C8B-B14F-4D97-AF65-F5344CB8AC3E}">
        <p14:creationId xmlns:p14="http://schemas.microsoft.com/office/powerpoint/2010/main" val="8707358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zone de passage C2 </a:t>
            </a:r>
            <a:br>
              <a:rPr lang="fr-FR" dirty="0"/>
            </a:br>
            <a:r>
              <a:rPr lang="fr-FR" dirty="0"/>
              <a:t>Enjeux environnementaux</a:t>
            </a:r>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44</a:t>
            </a:fld>
            <a:endParaRPr lang="fr-FR"/>
          </a:p>
        </p:txBody>
      </p:sp>
      <p:sp>
        <p:nvSpPr>
          <p:cNvPr id="5" name="Rectangle 4"/>
          <p:cNvSpPr/>
          <p:nvPr/>
        </p:nvSpPr>
        <p:spPr>
          <a:xfrm>
            <a:off x="323528" y="1712129"/>
            <a:ext cx="8244916" cy="2197525"/>
          </a:xfrm>
          <a:prstGeom prst="rect">
            <a:avLst/>
          </a:prstGeom>
        </p:spPr>
        <p:txBody>
          <a:bodyPr wrap="square">
            <a:spAutoFit/>
          </a:bodyPr>
          <a:lstStyle/>
          <a:p>
            <a:pPr lvl="0">
              <a:spcBef>
                <a:spcPct val="20000"/>
              </a:spcBef>
              <a:spcAft>
                <a:spcPct val="35000"/>
              </a:spcAft>
              <a:buSzPct val="90000"/>
            </a:pPr>
            <a:r>
              <a:rPr lang="fr-FR" sz="2000" b="1" kern="0" dirty="0" smtClean="0">
                <a:solidFill>
                  <a:srgbClr val="000000"/>
                </a:solidFill>
                <a:latin typeface="Arial"/>
                <a:ea typeface="ＭＳ Ｐゴシック"/>
              </a:rPr>
              <a:t>Un enjeu </a:t>
            </a:r>
            <a:r>
              <a:rPr lang="fr-FR" sz="2000" b="1" kern="0" dirty="0">
                <a:solidFill>
                  <a:srgbClr val="000000"/>
                </a:solidFill>
                <a:latin typeface="Arial"/>
                <a:ea typeface="ＭＳ Ｐゴシック"/>
              </a:rPr>
              <a:t>c</a:t>
            </a:r>
            <a:r>
              <a:rPr lang="fr-FR" sz="2000" b="1" kern="0" dirty="0" smtClean="0">
                <a:solidFill>
                  <a:srgbClr val="000000"/>
                </a:solidFill>
                <a:latin typeface="Arial"/>
                <a:ea typeface="ＭＳ Ｐゴシック"/>
              </a:rPr>
              <a:t>ommun </a:t>
            </a:r>
            <a:r>
              <a:rPr lang="fr-FR" sz="2000" b="1" kern="0" dirty="0">
                <a:solidFill>
                  <a:srgbClr val="000000"/>
                </a:solidFill>
                <a:latin typeface="Arial"/>
                <a:ea typeface="ＭＳ Ｐゴシック"/>
              </a:rPr>
              <a:t>à l’ensemble des ZP </a:t>
            </a:r>
            <a:r>
              <a:rPr lang="fr-FR" sz="2000" b="1" kern="0" dirty="0" smtClean="0">
                <a:solidFill>
                  <a:srgbClr val="000000"/>
                </a:solidFill>
                <a:latin typeface="Arial"/>
                <a:ea typeface="ＭＳ Ｐゴシック"/>
              </a:rPr>
              <a:t>C2:</a:t>
            </a:r>
            <a:endParaRPr lang="fr-FR" sz="2000" b="1" kern="0" dirty="0">
              <a:solidFill>
                <a:srgbClr val="000000"/>
              </a:solidFill>
              <a:latin typeface="Arial"/>
              <a:ea typeface="ＭＳ Ｐゴシック"/>
            </a:endParaRPr>
          </a:p>
          <a:p>
            <a:pPr marL="1438275" lvl="1" indent="-361950">
              <a:lnSpc>
                <a:spcPct val="95000"/>
              </a:lnSpc>
              <a:spcBef>
                <a:spcPct val="50000"/>
              </a:spcBef>
              <a:spcAft>
                <a:spcPct val="10000"/>
              </a:spcAft>
              <a:buClr>
                <a:schemeClr val="accent1"/>
              </a:buClr>
              <a:buSzPct val="90000"/>
              <a:buFont typeface="Wingdings" panose="05000000000000000000" pitchFamily="2" charset="2"/>
              <a:buChar char="Ø"/>
            </a:pPr>
            <a:endParaRPr lang="fr-FR" sz="1800" dirty="0">
              <a:latin typeface="+mn-lt"/>
              <a:ea typeface="+mn-ea"/>
            </a:endParaRPr>
          </a:p>
          <a:p>
            <a:pPr marL="1438275" lvl="1" indent="-361950">
              <a:lnSpc>
                <a:spcPct val="95000"/>
              </a:lnSpc>
              <a:spcBef>
                <a:spcPct val="50000"/>
              </a:spcBef>
              <a:spcAft>
                <a:spcPct val="10000"/>
              </a:spcAft>
              <a:buClr>
                <a:schemeClr val="accent1"/>
              </a:buClr>
              <a:buSzPct val="90000"/>
              <a:buFont typeface="Wingdings" panose="05000000000000000000" pitchFamily="2" charset="2"/>
              <a:buChar char="Ø"/>
            </a:pPr>
            <a:r>
              <a:rPr lang="fr-FR" sz="1800" dirty="0">
                <a:latin typeface="+mn-lt"/>
                <a:ea typeface="+mn-ea"/>
              </a:rPr>
              <a:t> les terres </a:t>
            </a:r>
            <a:r>
              <a:rPr lang="fr-FR" sz="1800" dirty="0" smtClean="0">
                <a:latin typeface="+mn-lt"/>
                <a:ea typeface="+mn-ea"/>
              </a:rPr>
              <a:t>agricoles</a:t>
            </a:r>
            <a:endParaRPr lang="fr-FR" sz="1800" dirty="0">
              <a:latin typeface="+mn-lt"/>
              <a:ea typeface="+mn-ea"/>
            </a:endParaRPr>
          </a:p>
          <a:p>
            <a:pPr marL="1438275" lvl="1" indent="-361950">
              <a:lnSpc>
                <a:spcPct val="95000"/>
              </a:lnSpc>
              <a:spcBef>
                <a:spcPct val="50000"/>
              </a:spcBef>
              <a:spcAft>
                <a:spcPct val="10000"/>
              </a:spcAft>
              <a:buClr>
                <a:schemeClr val="accent1"/>
              </a:buClr>
              <a:buSzPct val="90000"/>
              <a:buFont typeface="Wingdings" panose="05000000000000000000" pitchFamily="2" charset="2"/>
              <a:buChar char="Ø"/>
            </a:pPr>
            <a:r>
              <a:rPr lang="fr-FR" sz="1800" dirty="0">
                <a:latin typeface="+mn-lt"/>
                <a:ea typeface="+mn-ea"/>
              </a:rPr>
              <a:t> Les réservoirs de biodiversité et les corridors (SRCE</a:t>
            </a:r>
            <a:r>
              <a:rPr lang="fr-FR" sz="1800" dirty="0" smtClean="0">
                <a:latin typeface="+mn-lt"/>
                <a:ea typeface="+mn-ea"/>
              </a:rPr>
              <a:t>)</a:t>
            </a:r>
            <a:endParaRPr lang="fr-FR" sz="1800" dirty="0">
              <a:latin typeface="+mn-lt"/>
              <a:ea typeface="+mn-ea"/>
            </a:endParaRPr>
          </a:p>
          <a:p>
            <a:pPr marL="1438275" lvl="1" indent="-361950">
              <a:lnSpc>
                <a:spcPct val="95000"/>
              </a:lnSpc>
              <a:spcBef>
                <a:spcPct val="50000"/>
              </a:spcBef>
              <a:spcAft>
                <a:spcPct val="10000"/>
              </a:spcAft>
              <a:buClr>
                <a:schemeClr val="accent1"/>
              </a:buClr>
              <a:buSzPct val="90000"/>
              <a:buFont typeface="Wingdings" panose="05000000000000000000" pitchFamily="2" charset="2"/>
              <a:buChar char="Ø"/>
            </a:pPr>
            <a:r>
              <a:rPr lang="fr-FR" sz="1800" dirty="0">
                <a:latin typeface="+mn-lt"/>
                <a:ea typeface="+mn-ea"/>
              </a:rPr>
              <a:t> Enjeux patrimoniaux: archéologie </a:t>
            </a:r>
          </a:p>
        </p:txBody>
      </p:sp>
    </p:spTree>
    <p:extLst>
      <p:ext uri="{BB962C8B-B14F-4D97-AF65-F5344CB8AC3E}">
        <p14:creationId xmlns:p14="http://schemas.microsoft.com/office/powerpoint/2010/main" val="13451579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87778" y="915658"/>
            <a:ext cx="7344562" cy="5908585"/>
          </a:xfrm>
          <a:prstGeom prst="rect">
            <a:avLst/>
          </a:prstGeom>
        </p:spPr>
      </p:pic>
      <p:sp>
        <p:nvSpPr>
          <p:cNvPr id="5122" name="Rectangle 2"/>
          <p:cNvSpPr>
            <a:spLocks noGrp="1" noChangeArrowheads="1"/>
          </p:cNvSpPr>
          <p:nvPr>
            <p:ph type="title"/>
          </p:nvPr>
        </p:nvSpPr>
        <p:spPr/>
        <p:txBody>
          <a:bodyPr/>
          <a:lstStyle/>
          <a:p>
            <a:r>
              <a:rPr lang="fr-FR" dirty="0"/>
              <a:t>La zone de passage C2 </a:t>
            </a:r>
            <a:r>
              <a:rPr lang="fr-FR" dirty="0" smtClean="0"/>
              <a:t>Nord</a:t>
            </a:r>
            <a:r>
              <a:rPr lang="fr-FR" dirty="0"/>
              <a:t/>
            </a:r>
            <a:br>
              <a:rPr lang="fr-FR" dirty="0"/>
            </a:br>
            <a:r>
              <a:rPr lang="fr-FR" dirty="0"/>
              <a:t>Enjeux environnementaux</a:t>
            </a:r>
          </a:p>
        </p:txBody>
      </p:sp>
      <p:sp>
        <p:nvSpPr>
          <p:cNvPr id="5123" name="Rectangle 3"/>
          <p:cNvSpPr>
            <a:spLocks noGrp="1" noChangeArrowheads="1"/>
          </p:cNvSpPr>
          <p:nvPr>
            <p:ph type="body" idx="1"/>
          </p:nvPr>
        </p:nvSpPr>
        <p:spPr>
          <a:xfrm>
            <a:off x="467544" y="1124744"/>
            <a:ext cx="8208912" cy="4896544"/>
          </a:xfrm>
        </p:spPr>
        <p:txBody>
          <a:bodyPr/>
          <a:lstStyle/>
          <a:p>
            <a:pPr marL="608013" lvl="1" indent="0">
              <a:spcBef>
                <a:spcPts val="0"/>
              </a:spcBef>
              <a:spcAft>
                <a:spcPts val="600"/>
              </a:spcAft>
              <a:buNone/>
            </a:pPr>
            <a:endParaRPr lang="fr-FR" sz="1600" dirty="0">
              <a:solidFill>
                <a:srgbClr val="FF0000"/>
              </a:solidFill>
            </a:endParaRPr>
          </a:p>
          <a:p>
            <a:pPr marL="312738" lvl="1" indent="0" algn="just">
              <a:buNone/>
            </a:pPr>
            <a:r>
              <a:rPr lang="fr-FR" sz="1600" dirty="0" smtClean="0">
                <a:solidFill>
                  <a:schemeClr val="accent1"/>
                </a:solidFill>
              </a:rPr>
              <a:t> </a:t>
            </a:r>
          </a:p>
        </p:txBody>
      </p:sp>
      <p:cxnSp>
        <p:nvCxnSpPr>
          <p:cNvPr id="9" name="Connecteur droit avec flèche 8"/>
          <p:cNvCxnSpPr/>
          <p:nvPr/>
        </p:nvCxnSpPr>
        <p:spPr bwMode="auto">
          <a:xfrm flipV="1">
            <a:off x="1706490" y="3821758"/>
            <a:ext cx="1729269" cy="30717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0" name="Connecteur droit avec flèche 9"/>
          <p:cNvCxnSpPr/>
          <p:nvPr/>
        </p:nvCxnSpPr>
        <p:spPr bwMode="auto">
          <a:xfrm>
            <a:off x="3148012" y="4324042"/>
            <a:ext cx="2376264" cy="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 name="ZoneTexte 10"/>
          <p:cNvSpPr txBox="1"/>
          <p:nvPr/>
        </p:nvSpPr>
        <p:spPr>
          <a:xfrm>
            <a:off x="3076004" y="4432649"/>
            <a:ext cx="2599155" cy="954107"/>
          </a:xfrm>
          <a:prstGeom prst="rect">
            <a:avLst/>
          </a:prstGeom>
          <a:noFill/>
        </p:spPr>
        <p:txBody>
          <a:bodyPr wrap="square" rtlCol="0">
            <a:spAutoFit/>
          </a:bodyPr>
          <a:lstStyle/>
          <a:p>
            <a:r>
              <a:rPr lang="fr-FR" sz="1400" b="1" dirty="0" smtClean="0"/>
              <a:t>Passage entre des zones habitées et adaptation de la limite sud à la topographie très vallonnée.</a:t>
            </a:r>
            <a:endParaRPr lang="fr-FR" sz="1400" b="1" dirty="0"/>
          </a:p>
        </p:txBody>
      </p:sp>
      <p:cxnSp>
        <p:nvCxnSpPr>
          <p:cNvPr id="12" name="Connecteur droit avec flèche 11"/>
          <p:cNvCxnSpPr/>
          <p:nvPr/>
        </p:nvCxnSpPr>
        <p:spPr bwMode="auto">
          <a:xfrm flipV="1">
            <a:off x="1706490" y="3364706"/>
            <a:ext cx="1317338" cy="764226"/>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3" name="ZoneTexte 12"/>
          <p:cNvSpPr txBox="1"/>
          <p:nvPr/>
        </p:nvSpPr>
        <p:spPr>
          <a:xfrm>
            <a:off x="589101" y="4104364"/>
            <a:ext cx="2055013" cy="1169551"/>
          </a:xfrm>
          <a:prstGeom prst="rect">
            <a:avLst/>
          </a:prstGeom>
          <a:noFill/>
        </p:spPr>
        <p:txBody>
          <a:bodyPr wrap="square" rtlCol="0">
            <a:spAutoFit/>
          </a:bodyPr>
          <a:lstStyle/>
          <a:p>
            <a:r>
              <a:rPr lang="fr-FR" sz="1400" b="1" dirty="0" smtClean="0"/>
              <a:t>Plusieurs possibilités de raccordement au réseau existant d’Evreux (arrivée par l’Est ou le Sud)</a:t>
            </a:r>
            <a:endParaRPr lang="fr-FR" sz="1400" b="1" dirty="0"/>
          </a:p>
        </p:txBody>
      </p:sp>
      <p:sp>
        <p:nvSpPr>
          <p:cNvPr id="20" name="ZoneTexte 19"/>
          <p:cNvSpPr txBox="1"/>
          <p:nvPr/>
        </p:nvSpPr>
        <p:spPr>
          <a:xfrm>
            <a:off x="3148012" y="1494378"/>
            <a:ext cx="2601612" cy="523220"/>
          </a:xfrm>
          <a:prstGeom prst="rect">
            <a:avLst/>
          </a:prstGeom>
          <a:noFill/>
        </p:spPr>
        <p:txBody>
          <a:bodyPr wrap="square" rtlCol="0">
            <a:spAutoFit/>
          </a:bodyPr>
          <a:lstStyle/>
          <a:p>
            <a:r>
              <a:rPr lang="fr-FR" sz="1400" b="1" dirty="0" smtClean="0"/>
              <a:t>Rapprochement possible avec la RN 13</a:t>
            </a:r>
            <a:endParaRPr lang="fr-FR" sz="1400" b="1" dirty="0"/>
          </a:p>
        </p:txBody>
      </p:sp>
      <p:cxnSp>
        <p:nvCxnSpPr>
          <p:cNvPr id="21" name="Connecteur droit avec flèche 20"/>
          <p:cNvCxnSpPr/>
          <p:nvPr/>
        </p:nvCxnSpPr>
        <p:spPr bwMode="auto">
          <a:xfrm>
            <a:off x="2730132" y="1962430"/>
            <a:ext cx="2614124" cy="27584"/>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4" name="ZoneTexte 23"/>
          <p:cNvSpPr txBox="1"/>
          <p:nvPr/>
        </p:nvSpPr>
        <p:spPr>
          <a:xfrm>
            <a:off x="1206663" y="1840532"/>
            <a:ext cx="1676016" cy="523220"/>
          </a:xfrm>
          <a:prstGeom prst="rect">
            <a:avLst/>
          </a:prstGeom>
          <a:noFill/>
        </p:spPr>
        <p:txBody>
          <a:bodyPr wrap="square" rtlCol="0">
            <a:spAutoFit/>
          </a:bodyPr>
          <a:lstStyle/>
          <a:p>
            <a:r>
              <a:rPr lang="fr-FR" sz="1400" b="1" dirty="0" smtClean="0"/>
              <a:t>Evitement de la base aérienne</a:t>
            </a:r>
            <a:endParaRPr lang="fr-FR" sz="1400" b="1" dirty="0"/>
          </a:p>
        </p:txBody>
      </p:sp>
      <p:cxnSp>
        <p:nvCxnSpPr>
          <p:cNvPr id="25" name="Connecteur droit avec flèche 24"/>
          <p:cNvCxnSpPr/>
          <p:nvPr/>
        </p:nvCxnSpPr>
        <p:spPr bwMode="auto">
          <a:xfrm>
            <a:off x="2582161" y="2300092"/>
            <a:ext cx="565851" cy="58884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 name="Ellipse 2"/>
          <p:cNvSpPr/>
          <p:nvPr/>
        </p:nvSpPr>
        <p:spPr bwMode="auto">
          <a:xfrm>
            <a:off x="4761706" y="3364706"/>
            <a:ext cx="126057" cy="117261"/>
          </a:xfrm>
          <a:prstGeom prst="ellipse">
            <a:avLst/>
          </a:prstGeom>
          <a:solidFill>
            <a:srgbClr val="F3D153"/>
          </a:solidFill>
          <a:ln w="9525" cap="flat" cmpd="sng" algn="ctr">
            <a:solidFill>
              <a:srgbClr val="F3D15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spTree>
    <p:extLst>
      <p:ext uri="{BB962C8B-B14F-4D97-AF65-F5344CB8AC3E}">
        <p14:creationId xmlns:p14="http://schemas.microsoft.com/office/powerpoint/2010/main" val="5684035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556" y="1016560"/>
            <a:ext cx="6300191" cy="5763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bwMode="auto">
          <a:xfrm>
            <a:off x="2774204" y="2540496"/>
            <a:ext cx="1175508" cy="288032"/>
          </a:xfrm>
          <a:prstGeom prst="wedgeRectCallout">
            <a:avLst>
              <a:gd name="adj1" fmla="val 35113"/>
              <a:gd name="adj2" fmla="val 219273"/>
            </a:avLst>
          </a:prstGeom>
          <a:solidFill>
            <a:srgbClr val="0070C0"/>
          </a:solidFill>
          <a:ln w="952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bg1"/>
                </a:solidFill>
                <a:effectLst/>
                <a:latin typeface="Arial" charset="0"/>
                <a:ea typeface="ＭＳ Ｐゴシック" charset="0"/>
              </a:rPr>
              <a:t>C2-Nord</a:t>
            </a:r>
            <a:endParaRPr kumimoji="0" lang="fr-FR" sz="1400" b="0" i="0" u="none" strike="noStrike" cap="none" normalizeH="0" baseline="0" dirty="0">
              <a:ln>
                <a:noFill/>
              </a:ln>
              <a:solidFill>
                <a:schemeClr val="bg1"/>
              </a:solidFill>
              <a:effectLst/>
              <a:latin typeface="Arial" charset="0"/>
              <a:ea typeface="ＭＳ Ｐゴシック" charset="0"/>
            </a:endParaRPr>
          </a:p>
        </p:txBody>
      </p:sp>
      <p:sp>
        <p:nvSpPr>
          <p:cNvPr id="7" name="Rectangle 2"/>
          <p:cNvSpPr>
            <a:spLocks noGrp="1" noChangeArrowheads="1"/>
          </p:cNvSpPr>
          <p:nvPr>
            <p:ph type="title"/>
          </p:nvPr>
        </p:nvSpPr>
        <p:spPr>
          <a:xfrm>
            <a:off x="1065213" y="0"/>
            <a:ext cx="7392987" cy="838200"/>
          </a:xfrm>
        </p:spPr>
        <p:txBody>
          <a:bodyPr/>
          <a:lstStyle/>
          <a:p>
            <a:r>
              <a:rPr lang="fr-FR" dirty="0" smtClean="0"/>
              <a:t>La zone de passage C2 Nord</a:t>
            </a:r>
            <a:br>
              <a:rPr lang="fr-FR" dirty="0" smtClean="0"/>
            </a:br>
            <a:r>
              <a:rPr lang="fr-FR" dirty="0" smtClean="0"/>
              <a:t>Principaux éléments du diagnostic</a:t>
            </a:r>
            <a:endParaRPr lang="fr-FR" dirty="0"/>
          </a:p>
        </p:txBody>
      </p:sp>
      <p:sp>
        <p:nvSpPr>
          <p:cNvPr id="8" name="ZoneTexte 7"/>
          <p:cNvSpPr txBox="1"/>
          <p:nvPr/>
        </p:nvSpPr>
        <p:spPr>
          <a:xfrm>
            <a:off x="575556" y="3636775"/>
            <a:ext cx="1709572" cy="523220"/>
          </a:xfrm>
          <a:prstGeom prst="rect">
            <a:avLst/>
          </a:prstGeom>
          <a:solidFill>
            <a:schemeClr val="accent3"/>
          </a:solidFill>
        </p:spPr>
        <p:txBody>
          <a:bodyPr wrap="square" rtlCol="0">
            <a:spAutoFit/>
          </a:bodyPr>
          <a:lstStyle/>
          <a:p>
            <a:r>
              <a:rPr lang="fr-FR" sz="1400" dirty="0" smtClean="0"/>
              <a:t>Terres agricoles à très bon potentiel</a:t>
            </a:r>
            <a:endParaRPr lang="fr-FR" sz="1400" dirty="0"/>
          </a:p>
        </p:txBody>
      </p:sp>
      <p:sp>
        <p:nvSpPr>
          <p:cNvPr id="9" name="ZoneTexte 8"/>
          <p:cNvSpPr txBox="1"/>
          <p:nvPr/>
        </p:nvSpPr>
        <p:spPr>
          <a:xfrm>
            <a:off x="4168961" y="2672916"/>
            <a:ext cx="2851311" cy="307777"/>
          </a:xfrm>
          <a:prstGeom prst="rect">
            <a:avLst/>
          </a:prstGeom>
          <a:solidFill>
            <a:schemeClr val="accent3"/>
          </a:solidFill>
        </p:spPr>
        <p:txBody>
          <a:bodyPr wrap="square" rtlCol="0">
            <a:spAutoFit/>
          </a:bodyPr>
          <a:lstStyle/>
          <a:p>
            <a:pPr algn="ctr"/>
            <a:r>
              <a:rPr lang="fr-FR" sz="1400" dirty="0" smtClean="0"/>
              <a:t>Bâtis diffus (villages et hameaux)</a:t>
            </a:r>
            <a:endParaRPr lang="fr-FR" sz="1400" dirty="0"/>
          </a:p>
        </p:txBody>
      </p:sp>
      <p:sp>
        <p:nvSpPr>
          <p:cNvPr id="10" name="ZoneTexte 9"/>
          <p:cNvSpPr txBox="1"/>
          <p:nvPr/>
        </p:nvSpPr>
        <p:spPr>
          <a:xfrm>
            <a:off x="3949712" y="4141933"/>
            <a:ext cx="1296144" cy="523220"/>
          </a:xfrm>
          <a:prstGeom prst="rect">
            <a:avLst/>
          </a:prstGeom>
          <a:solidFill>
            <a:schemeClr val="accent3"/>
          </a:solidFill>
        </p:spPr>
        <p:txBody>
          <a:bodyPr wrap="square" rtlCol="0">
            <a:spAutoFit/>
          </a:bodyPr>
          <a:lstStyle/>
          <a:p>
            <a:pPr algn="ctr"/>
            <a:r>
              <a:rPr lang="fr-FR" sz="1400" dirty="0" smtClean="0"/>
              <a:t>Réservoirs de biodiversité</a:t>
            </a:r>
            <a:endParaRPr lang="fr-FR" sz="1400" dirty="0">
              <a:solidFill>
                <a:srgbClr val="FF0000"/>
              </a:solidFill>
            </a:endParaRPr>
          </a:p>
        </p:txBody>
      </p:sp>
      <p:sp>
        <p:nvSpPr>
          <p:cNvPr id="12" name="ZoneTexte 11"/>
          <p:cNvSpPr txBox="1"/>
          <p:nvPr/>
        </p:nvSpPr>
        <p:spPr>
          <a:xfrm>
            <a:off x="168198" y="2242029"/>
            <a:ext cx="1923628" cy="738664"/>
          </a:xfrm>
          <a:prstGeom prst="rect">
            <a:avLst/>
          </a:prstGeom>
          <a:solidFill>
            <a:schemeClr val="accent3"/>
          </a:solidFill>
        </p:spPr>
        <p:txBody>
          <a:bodyPr wrap="square" rtlCol="0">
            <a:spAutoFit/>
          </a:bodyPr>
          <a:lstStyle/>
          <a:p>
            <a:r>
              <a:rPr lang="fr-FR" sz="1400" dirty="0" smtClean="0"/>
              <a:t>Site archéologique et touristique de </a:t>
            </a:r>
            <a:r>
              <a:rPr lang="fr-FR" sz="1400" dirty="0" err="1" smtClean="0"/>
              <a:t>Gisacum</a:t>
            </a:r>
            <a:r>
              <a:rPr lang="fr-FR" sz="1400" dirty="0" smtClean="0"/>
              <a:t> </a:t>
            </a:r>
            <a:endParaRPr lang="fr-FR" sz="1400" dirty="0"/>
          </a:p>
        </p:txBody>
      </p:sp>
      <p:cxnSp>
        <p:nvCxnSpPr>
          <p:cNvPr id="13" name="Connecteur droit avec flèche 12"/>
          <p:cNvCxnSpPr/>
          <p:nvPr/>
        </p:nvCxnSpPr>
        <p:spPr bwMode="auto">
          <a:xfrm>
            <a:off x="1130012" y="2980693"/>
            <a:ext cx="1765068" cy="736339"/>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 name="ZoneTexte 10"/>
          <p:cNvSpPr txBox="1"/>
          <p:nvPr/>
        </p:nvSpPr>
        <p:spPr>
          <a:xfrm>
            <a:off x="2895080" y="4827009"/>
            <a:ext cx="1296144" cy="307777"/>
          </a:xfrm>
          <a:prstGeom prst="rect">
            <a:avLst/>
          </a:prstGeom>
          <a:solidFill>
            <a:schemeClr val="accent3"/>
          </a:solidFill>
        </p:spPr>
        <p:txBody>
          <a:bodyPr wrap="square" rtlCol="0">
            <a:spAutoFit/>
          </a:bodyPr>
          <a:lstStyle/>
          <a:p>
            <a:pPr algn="ctr"/>
            <a:r>
              <a:rPr lang="fr-FR" sz="1400" dirty="0" smtClean="0"/>
              <a:t>Captage AEP</a:t>
            </a:r>
            <a:endParaRPr lang="fr-FR" sz="1400" dirty="0">
              <a:solidFill>
                <a:srgbClr val="FF0000"/>
              </a:solidFill>
            </a:endParaRPr>
          </a:p>
        </p:txBody>
      </p:sp>
      <p:cxnSp>
        <p:nvCxnSpPr>
          <p:cNvPr id="14" name="Connecteur droit avec flèche 13"/>
          <p:cNvCxnSpPr>
            <a:stCxn id="11" idx="0"/>
          </p:cNvCxnSpPr>
          <p:nvPr/>
        </p:nvCxnSpPr>
        <p:spPr bwMode="auto">
          <a:xfrm flipH="1" flipV="1">
            <a:off x="3203848" y="3894688"/>
            <a:ext cx="339304" cy="932321"/>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6" name="ZoneTexte 15"/>
          <p:cNvSpPr txBox="1"/>
          <p:nvPr/>
        </p:nvSpPr>
        <p:spPr>
          <a:xfrm>
            <a:off x="575556" y="4689140"/>
            <a:ext cx="1908212" cy="738664"/>
          </a:xfrm>
          <a:prstGeom prst="rect">
            <a:avLst/>
          </a:prstGeom>
          <a:solidFill>
            <a:schemeClr val="accent3"/>
          </a:solidFill>
        </p:spPr>
        <p:txBody>
          <a:bodyPr wrap="square" rtlCol="0">
            <a:spAutoFit/>
          </a:bodyPr>
          <a:lstStyle/>
          <a:p>
            <a:pPr algn="ctr"/>
            <a:r>
              <a:rPr lang="fr-FR" sz="1400" dirty="0" smtClean="0"/>
              <a:t>Monument historique classé: Fanum de </a:t>
            </a:r>
            <a:r>
              <a:rPr lang="fr-FR" sz="1400" dirty="0" err="1" smtClean="0"/>
              <a:t>Cracouville</a:t>
            </a:r>
            <a:endParaRPr lang="fr-FR" sz="1400" dirty="0">
              <a:solidFill>
                <a:srgbClr val="FF0000"/>
              </a:solidFill>
            </a:endParaRPr>
          </a:p>
        </p:txBody>
      </p:sp>
      <p:cxnSp>
        <p:nvCxnSpPr>
          <p:cNvPr id="17" name="Connecteur droit avec flèche 16"/>
          <p:cNvCxnSpPr>
            <a:stCxn id="16" idx="0"/>
          </p:cNvCxnSpPr>
          <p:nvPr/>
        </p:nvCxnSpPr>
        <p:spPr bwMode="auto">
          <a:xfrm flipV="1">
            <a:off x="1529662" y="4041068"/>
            <a:ext cx="1244542" cy="648072"/>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91500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1" grpId="0" animBg="1"/>
      <p:bldP spid="1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fr-FR" dirty="0" smtClean="0"/>
              <a:t>La zone de passage C2 Sud</a:t>
            </a:r>
            <a:endParaRPr lang="fr-FR" dirty="0"/>
          </a:p>
        </p:txBody>
      </p:sp>
      <p:sp>
        <p:nvSpPr>
          <p:cNvPr id="5123" name="Rectangle 3"/>
          <p:cNvSpPr>
            <a:spLocks noGrp="1" noChangeArrowheads="1"/>
          </p:cNvSpPr>
          <p:nvPr>
            <p:ph type="body" idx="1"/>
          </p:nvPr>
        </p:nvSpPr>
        <p:spPr>
          <a:xfrm>
            <a:off x="467544" y="1124744"/>
            <a:ext cx="8208912" cy="4896544"/>
          </a:xfrm>
        </p:spPr>
        <p:txBody>
          <a:bodyPr/>
          <a:lstStyle/>
          <a:p>
            <a:pPr marL="608013" lvl="1" indent="0">
              <a:spcBef>
                <a:spcPts val="0"/>
              </a:spcBef>
              <a:spcAft>
                <a:spcPts val="600"/>
              </a:spcAft>
              <a:buNone/>
            </a:pPr>
            <a:endParaRPr lang="fr-FR" sz="1600" dirty="0">
              <a:solidFill>
                <a:srgbClr val="FF0000"/>
              </a:solidFill>
            </a:endParaRPr>
          </a:p>
          <a:p>
            <a:pPr marL="312738" lvl="1" indent="0" algn="just">
              <a:buNone/>
            </a:pPr>
            <a:r>
              <a:rPr lang="fr-FR" sz="1600" dirty="0" smtClean="0">
                <a:solidFill>
                  <a:schemeClr val="accent1"/>
                </a:solidFill>
              </a:rPr>
              <a:t> </a:t>
            </a:r>
          </a:p>
        </p:txBody>
      </p:sp>
      <p:pic>
        <p:nvPicPr>
          <p:cNvPr id="2" name="Image 1"/>
          <p:cNvPicPr>
            <a:picLocks noChangeAspect="1"/>
          </p:cNvPicPr>
          <p:nvPr/>
        </p:nvPicPr>
        <p:blipFill rotWithShape="1">
          <a:blip r:embed="rId3" cstate="print">
            <a:extLst>
              <a:ext uri="{28A0092B-C50C-407E-A947-70E740481C1C}">
                <a14:useLocalDpi xmlns:a14="http://schemas.microsoft.com/office/drawing/2010/main"/>
              </a:ext>
            </a:extLst>
          </a:blip>
          <a:srcRect l="12927"/>
          <a:stretch/>
        </p:blipFill>
        <p:spPr>
          <a:xfrm>
            <a:off x="71500" y="838200"/>
            <a:ext cx="6414906" cy="5935216"/>
          </a:xfrm>
          <a:prstGeom prst="rect">
            <a:avLst/>
          </a:prstGeom>
        </p:spPr>
      </p:pic>
      <p:graphicFrame>
        <p:nvGraphicFramePr>
          <p:cNvPr id="5" name="Tableau 4"/>
          <p:cNvGraphicFramePr>
            <a:graphicFrameLocks noGrp="1"/>
          </p:cNvGraphicFramePr>
          <p:nvPr>
            <p:extLst>
              <p:ext uri="{D42A27DB-BD31-4B8C-83A1-F6EECF244321}">
                <p14:modId xmlns:p14="http://schemas.microsoft.com/office/powerpoint/2010/main" val="874235702"/>
              </p:ext>
            </p:extLst>
          </p:nvPr>
        </p:nvGraphicFramePr>
        <p:xfrm>
          <a:off x="6510116" y="908720"/>
          <a:ext cx="2562384" cy="3017520"/>
        </p:xfrm>
        <a:graphic>
          <a:graphicData uri="http://schemas.openxmlformats.org/drawingml/2006/table">
            <a:tbl>
              <a:tblPr firstRow="1" bandRow="1">
                <a:tableStyleId>{5C22544A-7EE6-4342-B048-85BDC9FD1C3A}</a:tableStyleId>
              </a:tblPr>
              <a:tblGrid>
                <a:gridCol w="1808742"/>
                <a:gridCol w="753642"/>
              </a:tblGrid>
              <a:tr h="432048">
                <a:tc>
                  <a:txBody>
                    <a:bodyPr/>
                    <a:lstStyle/>
                    <a:p>
                      <a:r>
                        <a:rPr lang="fr-FR" sz="1400" dirty="0" smtClean="0"/>
                        <a:t>Communes</a:t>
                      </a:r>
                      <a:endParaRPr lang="fr-FR" sz="1400" dirty="0"/>
                    </a:p>
                  </a:txBody>
                  <a:tcPr anchor="ctr"/>
                </a:tc>
                <a:tc>
                  <a:txBody>
                    <a:bodyPr/>
                    <a:lstStyle/>
                    <a:p>
                      <a:pPr algn="ctr"/>
                      <a:r>
                        <a:rPr lang="fr-FR" sz="1400" dirty="0" smtClean="0"/>
                        <a:t>C2</a:t>
                      </a:r>
                    </a:p>
                    <a:p>
                      <a:pPr algn="ctr"/>
                      <a:r>
                        <a:rPr lang="fr-FR" dirty="0" smtClean="0"/>
                        <a:t>Sud</a:t>
                      </a:r>
                      <a:endParaRPr lang="fr-FR" dirty="0"/>
                    </a:p>
                  </a:txBody>
                  <a:tcPr>
                    <a:solidFill>
                      <a:srgbClr val="E69724"/>
                    </a:solidFill>
                  </a:tcPr>
                </a:tc>
              </a:tr>
              <a:tr h="254336">
                <a:tc>
                  <a:txBody>
                    <a:bodyPr/>
                    <a:lstStyle/>
                    <a:p>
                      <a:r>
                        <a:rPr lang="fr-FR" sz="1400" b="0" dirty="0" err="1" smtClean="0"/>
                        <a:t>Caillouet-Orgeville</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E69724"/>
                    </a:solidFill>
                  </a:tcPr>
                </a:tc>
              </a:tr>
              <a:tr h="254336">
                <a:tc>
                  <a:txBody>
                    <a:bodyPr/>
                    <a:lstStyle/>
                    <a:p>
                      <a:r>
                        <a:rPr lang="fr-FR" sz="1400" b="0" dirty="0" smtClean="0"/>
                        <a:t>Le Cormier</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E69724"/>
                    </a:solidFill>
                  </a:tcPr>
                </a:tc>
              </a:tr>
              <a:tr h="254336">
                <a:tc>
                  <a:txBody>
                    <a:bodyPr/>
                    <a:lstStyle/>
                    <a:p>
                      <a:r>
                        <a:rPr lang="fr-FR" sz="1400" b="0" dirty="0" smtClean="0"/>
                        <a:t>Le Val-David</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E69724"/>
                    </a:solidFill>
                  </a:tcPr>
                </a:tc>
              </a:tr>
              <a:tr h="123896">
                <a:tc>
                  <a:txBody>
                    <a:bodyPr/>
                    <a:lstStyle/>
                    <a:p>
                      <a:r>
                        <a:rPr lang="fr-FR" sz="1400" b="0" dirty="0" err="1" smtClean="0"/>
                        <a:t>Garencières</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E69724"/>
                    </a:solidFill>
                  </a:tcPr>
                </a:tc>
              </a:tr>
              <a:tr h="254336">
                <a:tc>
                  <a:txBody>
                    <a:bodyPr/>
                    <a:lstStyle/>
                    <a:p>
                      <a:r>
                        <a:rPr lang="fr-FR" sz="1400" b="0" dirty="0" smtClean="0"/>
                        <a:t>Saint-Luc</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E69724"/>
                    </a:solidFill>
                  </a:tcPr>
                </a:tc>
              </a:tr>
              <a:tr h="254336">
                <a:tc>
                  <a:txBody>
                    <a:bodyPr/>
                    <a:lstStyle/>
                    <a:p>
                      <a:r>
                        <a:rPr lang="fr-FR" sz="1400" b="0" dirty="0" smtClean="0"/>
                        <a:t>La Trinité</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E69724"/>
                    </a:solidFill>
                  </a:tcPr>
                </a:tc>
              </a:tr>
              <a:tr h="254336">
                <a:tc>
                  <a:txBody>
                    <a:bodyPr/>
                    <a:lstStyle/>
                    <a:p>
                      <a:r>
                        <a:rPr lang="fr-FR" sz="1400" b="0" dirty="0" err="1" smtClean="0"/>
                        <a:t>Guichainville</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E69724"/>
                    </a:solidFill>
                  </a:tcPr>
                </a:tc>
              </a:tr>
              <a:tr h="254336">
                <a:tc>
                  <a:txBody>
                    <a:bodyPr/>
                    <a:lstStyle/>
                    <a:p>
                      <a:r>
                        <a:rPr lang="fr-FR" sz="1400" b="0" dirty="0" smtClean="0"/>
                        <a:t>Le</a:t>
                      </a:r>
                      <a:r>
                        <a:rPr lang="fr-FR" sz="1400" b="0" baseline="0" dirty="0" smtClean="0"/>
                        <a:t> Vieil-Evreux</a:t>
                      </a:r>
                      <a:endParaRPr lang="fr-FR" sz="1400" b="0" dirty="0"/>
                    </a:p>
                  </a:txBody>
                  <a:tcPr/>
                </a:tc>
                <a:tc>
                  <a:txBody>
                    <a:bodyPr/>
                    <a:lstStyle/>
                    <a:p>
                      <a:pPr algn="ctr"/>
                      <a:r>
                        <a:rPr lang="fr-FR" sz="1400" b="0" dirty="0" smtClean="0">
                          <a:solidFill>
                            <a:schemeClr val="bg1"/>
                          </a:solidFill>
                        </a:rPr>
                        <a:t>X</a:t>
                      </a:r>
                      <a:endParaRPr lang="fr-FR" sz="1400" b="0" dirty="0">
                        <a:solidFill>
                          <a:schemeClr val="bg1"/>
                        </a:solidFill>
                      </a:endParaRPr>
                    </a:p>
                  </a:txBody>
                  <a:tcPr>
                    <a:solidFill>
                      <a:srgbClr val="E69724"/>
                    </a:solidFill>
                  </a:tcPr>
                </a:tc>
              </a:tr>
            </a:tbl>
          </a:graphicData>
        </a:graphic>
      </p:graphicFrame>
    </p:spTree>
    <p:extLst>
      <p:ext uri="{BB962C8B-B14F-4D97-AF65-F5344CB8AC3E}">
        <p14:creationId xmlns:p14="http://schemas.microsoft.com/office/powerpoint/2010/main" val="4048345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70404" y="912395"/>
            <a:ext cx="7278782" cy="5823312"/>
          </a:xfrm>
          <a:prstGeom prst="rect">
            <a:avLst/>
          </a:prstGeom>
        </p:spPr>
      </p:pic>
      <p:sp>
        <p:nvSpPr>
          <p:cNvPr id="5122" name="Rectangle 2"/>
          <p:cNvSpPr>
            <a:spLocks noGrp="1" noChangeArrowheads="1"/>
          </p:cNvSpPr>
          <p:nvPr>
            <p:ph type="title"/>
          </p:nvPr>
        </p:nvSpPr>
        <p:spPr/>
        <p:txBody>
          <a:bodyPr/>
          <a:lstStyle/>
          <a:p>
            <a:r>
              <a:rPr lang="fr-FR" dirty="0" smtClean="0"/>
              <a:t>La zone de passage </a:t>
            </a:r>
            <a:r>
              <a:rPr lang="fr-FR" dirty="0"/>
              <a:t>C2 </a:t>
            </a:r>
            <a:r>
              <a:rPr lang="fr-FR" dirty="0" smtClean="0"/>
              <a:t>Sud</a:t>
            </a:r>
            <a:r>
              <a:rPr lang="fr-FR" dirty="0"/>
              <a:t/>
            </a:r>
            <a:br>
              <a:rPr lang="fr-FR" dirty="0"/>
            </a:br>
            <a:r>
              <a:rPr lang="fr-FR" dirty="0"/>
              <a:t>Enjeux environnementaux</a:t>
            </a:r>
          </a:p>
        </p:txBody>
      </p:sp>
      <p:sp>
        <p:nvSpPr>
          <p:cNvPr id="5123" name="Rectangle 3"/>
          <p:cNvSpPr>
            <a:spLocks noGrp="1" noChangeArrowheads="1"/>
          </p:cNvSpPr>
          <p:nvPr>
            <p:ph type="body" idx="1"/>
          </p:nvPr>
        </p:nvSpPr>
        <p:spPr>
          <a:xfrm>
            <a:off x="467544" y="1124744"/>
            <a:ext cx="8208912" cy="4896544"/>
          </a:xfrm>
        </p:spPr>
        <p:txBody>
          <a:bodyPr/>
          <a:lstStyle/>
          <a:p>
            <a:pPr marL="608013" lvl="1" indent="0">
              <a:spcBef>
                <a:spcPts val="0"/>
              </a:spcBef>
              <a:spcAft>
                <a:spcPts val="600"/>
              </a:spcAft>
              <a:buNone/>
            </a:pPr>
            <a:endParaRPr lang="fr-FR" sz="1600" dirty="0">
              <a:solidFill>
                <a:srgbClr val="FF0000"/>
              </a:solidFill>
            </a:endParaRPr>
          </a:p>
          <a:p>
            <a:pPr marL="312738" lvl="1" indent="0" algn="just">
              <a:buNone/>
            </a:pPr>
            <a:r>
              <a:rPr lang="fr-FR" sz="1600" dirty="0" smtClean="0">
                <a:solidFill>
                  <a:schemeClr val="accent1"/>
                </a:solidFill>
              </a:rPr>
              <a:t> </a:t>
            </a:r>
          </a:p>
        </p:txBody>
      </p:sp>
      <p:sp>
        <p:nvSpPr>
          <p:cNvPr id="12" name="ZoneTexte 11"/>
          <p:cNvSpPr txBox="1"/>
          <p:nvPr/>
        </p:nvSpPr>
        <p:spPr>
          <a:xfrm>
            <a:off x="1511660" y="4187755"/>
            <a:ext cx="1423988" cy="1169551"/>
          </a:xfrm>
          <a:prstGeom prst="rect">
            <a:avLst/>
          </a:prstGeom>
          <a:noFill/>
        </p:spPr>
        <p:txBody>
          <a:bodyPr wrap="square" rtlCol="0">
            <a:spAutoFit/>
          </a:bodyPr>
          <a:lstStyle/>
          <a:p>
            <a:r>
              <a:rPr lang="fr-FR" sz="1400" b="1" dirty="0" smtClean="0"/>
              <a:t>Passage possible de part et d’autre des zones habitées</a:t>
            </a:r>
            <a:endParaRPr lang="fr-FR" sz="1400" b="1" dirty="0"/>
          </a:p>
        </p:txBody>
      </p:sp>
      <p:cxnSp>
        <p:nvCxnSpPr>
          <p:cNvPr id="14" name="Connecteur droit avec flèche 13"/>
          <p:cNvCxnSpPr>
            <a:stCxn id="12" idx="3"/>
          </p:cNvCxnSpPr>
          <p:nvPr/>
        </p:nvCxnSpPr>
        <p:spPr bwMode="auto">
          <a:xfrm flipV="1">
            <a:off x="2935648" y="4377504"/>
            <a:ext cx="656158" cy="395027"/>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5" name="Connecteur droit avec flèche 14"/>
          <p:cNvCxnSpPr/>
          <p:nvPr/>
        </p:nvCxnSpPr>
        <p:spPr bwMode="auto">
          <a:xfrm>
            <a:off x="3512379" y="3237597"/>
            <a:ext cx="1800200" cy="0"/>
          </a:xfrm>
          <a:prstGeom prst="straightConnector1">
            <a:avLst/>
          </a:prstGeom>
          <a:solidFill>
            <a:schemeClr val="accent1"/>
          </a:solidFill>
          <a:ln w="9525" cap="flat" cmpd="sng" algn="ctr">
            <a:solidFill>
              <a:schemeClr val="tx1"/>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6" name="ZoneTexte 15"/>
          <p:cNvSpPr txBox="1"/>
          <p:nvPr/>
        </p:nvSpPr>
        <p:spPr>
          <a:xfrm>
            <a:off x="6247221" y="1463507"/>
            <a:ext cx="1423988" cy="1169551"/>
          </a:xfrm>
          <a:prstGeom prst="rect">
            <a:avLst/>
          </a:prstGeom>
          <a:noFill/>
        </p:spPr>
        <p:txBody>
          <a:bodyPr wrap="square" rtlCol="0">
            <a:spAutoFit/>
          </a:bodyPr>
          <a:lstStyle/>
          <a:p>
            <a:r>
              <a:rPr lang="fr-FR" sz="1400" b="1" dirty="0" smtClean="0"/>
              <a:t>Passage possible de part et d’autre des zones habitées</a:t>
            </a:r>
            <a:endParaRPr lang="fr-FR" sz="1400" b="1" dirty="0"/>
          </a:p>
        </p:txBody>
      </p:sp>
      <p:cxnSp>
        <p:nvCxnSpPr>
          <p:cNvPr id="17" name="Connecteur droit avec flèche 16"/>
          <p:cNvCxnSpPr/>
          <p:nvPr/>
        </p:nvCxnSpPr>
        <p:spPr bwMode="auto">
          <a:xfrm flipH="1">
            <a:off x="5628286" y="2688245"/>
            <a:ext cx="810090" cy="883831"/>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8" name="ZoneTexte 17"/>
          <p:cNvSpPr txBox="1"/>
          <p:nvPr/>
        </p:nvSpPr>
        <p:spPr>
          <a:xfrm>
            <a:off x="3332359" y="2318913"/>
            <a:ext cx="2599155" cy="738664"/>
          </a:xfrm>
          <a:prstGeom prst="rect">
            <a:avLst/>
          </a:prstGeom>
          <a:noFill/>
        </p:spPr>
        <p:txBody>
          <a:bodyPr wrap="square" rtlCol="0">
            <a:spAutoFit/>
          </a:bodyPr>
          <a:lstStyle/>
          <a:p>
            <a:r>
              <a:rPr lang="fr-FR" sz="1400" b="1" dirty="0" smtClean="0"/>
              <a:t>Passage entre des zones habitées et adaptation à la topographie très vallonnée</a:t>
            </a:r>
            <a:endParaRPr lang="fr-FR" sz="1400" b="1" dirty="0"/>
          </a:p>
        </p:txBody>
      </p:sp>
      <p:cxnSp>
        <p:nvCxnSpPr>
          <p:cNvPr id="19" name="Connecteur droit avec flèche 18"/>
          <p:cNvCxnSpPr/>
          <p:nvPr/>
        </p:nvCxnSpPr>
        <p:spPr bwMode="auto">
          <a:xfrm>
            <a:off x="2123728" y="3173846"/>
            <a:ext cx="1097848" cy="240689"/>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0" name="ZoneTexte 19"/>
          <p:cNvSpPr txBox="1"/>
          <p:nvPr/>
        </p:nvSpPr>
        <p:spPr>
          <a:xfrm>
            <a:off x="1447430" y="1660853"/>
            <a:ext cx="1673105" cy="1600438"/>
          </a:xfrm>
          <a:prstGeom prst="rect">
            <a:avLst/>
          </a:prstGeom>
          <a:noFill/>
        </p:spPr>
        <p:txBody>
          <a:bodyPr wrap="square" rtlCol="0">
            <a:spAutoFit/>
          </a:bodyPr>
          <a:lstStyle/>
          <a:p>
            <a:r>
              <a:rPr lang="fr-FR" sz="1400" b="1" dirty="0" smtClean="0"/>
              <a:t>Plusieurs possibilités de raccordement au réseau existant d’Evreux (arrivée par l’Est ou le Sud)</a:t>
            </a:r>
            <a:endParaRPr lang="fr-FR" sz="1400" b="1" dirty="0"/>
          </a:p>
        </p:txBody>
      </p:sp>
      <p:cxnSp>
        <p:nvCxnSpPr>
          <p:cNvPr id="21" name="Connecteur droit avec flèche 20"/>
          <p:cNvCxnSpPr/>
          <p:nvPr/>
        </p:nvCxnSpPr>
        <p:spPr bwMode="auto">
          <a:xfrm>
            <a:off x="2123728" y="3247326"/>
            <a:ext cx="1533939" cy="52884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2" name="Connecteur droit avec flèche 21"/>
          <p:cNvCxnSpPr/>
          <p:nvPr/>
        </p:nvCxnSpPr>
        <p:spPr bwMode="auto">
          <a:xfrm flipH="1" flipV="1">
            <a:off x="5628286" y="3897052"/>
            <a:ext cx="800334" cy="29070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ZoneTexte 22"/>
          <p:cNvSpPr txBox="1"/>
          <p:nvPr/>
        </p:nvSpPr>
        <p:spPr>
          <a:xfrm>
            <a:off x="6428620" y="3990241"/>
            <a:ext cx="1242589" cy="523220"/>
          </a:xfrm>
          <a:prstGeom prst="rect">
            <a:avLst/>
          </a:prstGeom>
          <a:noFill/>
        </p:spPr>
        <p:txBody>
          <a:bodyPr wrap="square" rtlCol="0">
            <a:spAutoFit/>
          </a:bodyPr>
          <a:lstStyle/>
          <a:p>
            <a:r>
              <a:rPr lang="fr-FR" sz="1400" b="1" dirty="0" smtClean="0"/>
              <a:t>Zone </a:t>
            </a:r>
            <a:r>
              <a:rPr lang="fr-FR" sz="1400" b="1" dirty="0" err="1" smtClean="0"/>
              <a:t>Natura</a:t>
            </a:r>
            <a:r>
              <a:rPr lang="fr-FR" sz="1400" b="1" dirty="0" smtClean="0"/>
              <a:t> 2000 évitée</a:t>
            </a:r>
            <a:endParaRPr lang="fr-FR" sz="1400" b="1" dirty="0"/>
          </a:p>
        </p:txBody>
      </p:sp>
    </p:spTree>
    <p:extLst>
      <p:ext uri="{BB962C8B-B14F-4D97-AF65-F5344CB8AC3E}">
        <p14:creationId xmlns:p14="http://schemas.microsoft.com/office/powerpoint/2010/main" val="4436975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zone de passage C2 </a:t>
            </a:r>
            <a:r>
              <a:rPr lang="fr-FR" dirty="0" smtClean="0"/>
              <a:t>Sud</a:t>
            </a:r>
            <a:r>
              <a:rPr lang="fr-FR" dirty="0"/>
              <a:t/>
            </a:r>
            <a:br>
              <a:rPr lang="fr-FR" dirty="0"/>
            </a:br>
            <a:r>
              <a:rPr lang="fr-FR" dirty="0"/>
              <a:t>Principaux éléments du diagnostic</a:t>
            </a:r>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49</a:t>
            </a:fld>
            <a:endParaRPr lang="fr-F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807" y="944897"/>
            <a:ext cx="6375421" cy="583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2623668" y="3222885"/>
            <a:ext cx="2851311" cy="307777"/>
          </a:xfrm>
          <a:prstGeom prst="rect">
            <a:avLst/>
          </a:prstGeom>
          <a:solidFill>
            <a:schemeClr val="accent3"/>
          </a:solidFill>
        </p:spPr>
        <p:txBody>
          <a:bodyPr wrap="square" rtlCol="0">
            <a:spAutoFit/>
          </a:bodyPr>
          <a:lstStyle/>
          <a:p>
            <a:pPr algn="ctr"/>
            <a:r>
              <a:rPr lang="fr-FR" sz="1400" dirty="0" smtClean="0"/>
              <a:t>Bâtis diffus (villages et hameaux)</a:t>
            </a:r>
            <a:endParaRPr lang="fr-FR" sz="1400" dirty="0"/>
          </a:p>
        </p:txBody>
      </p:sp>
      <p:sp>
        <p:nvSpPr>
          <p:cNvPr id="10" name="ZoneTexte 9"/>
          <p:cNvSpPr txBox="1"/>
          <p:nvPr/>
        </p:nvSpPr>
        <p:spPr>
          <a:xfrm>
            <a:off x="395536" y="4249091"/>
            <a:ext cx="1709572" cy="523220"/>
          </a:xfrm>
          <a:prstGeom prst="rect">
            <a:avLst/>
          </a:prstGeom>
          <a:solidFill>
            <a:schemeClr val="accent3"/>
          </a:solidFill>
        </p:spPr>
        <p:txBody>
          <a:bodyPr wrap="square" rtlCol="0">
            <a:spAutoFit/>
          </a:bodyPr>
          <a:lstStyle/>
          <a:p>
            <a:r>
              <a:rPr lang="fr-FR" sz="1400" dirty="0" smtClean="0"/>
              <a:t>Terres agricoles à très bon potentiel</a:t>
            </a:r>
            <a:endParaRPr lang="fr-FR" sz="1400" dirty="0"/>
          </a:p>
        </p:txBody>
      </p:sp>
      <p:sp>
        <p:nvSpPr>
          <p:cNvPr id="11" name="ZoneTexte 10"/>
          <p:cNvSpPr txBox="1"/>
          <p:nvPr/>
        </p:nvSpPr>
        <p:spPr>
          <a:xfrm>
            <a:off x="1799692" y="4898791"/>
            <a:ext cx="1296144" cy="523220"/>
          </a:xfrm>
          <a:prstGeom prst="rect">
            <a:avLst/>
          </a:prstGeom>
          <a:solidFill>
            <a:schemeClr val="accent3"/>
          </a:solidFill>
        </p:spPr>
        <p:txBody>
          <a:bodyPr wrap="square" rtlCol="0">
            <a:spAutoFit/>
          </a:bodyPr>
          <a:lstStyle/>
          <a:p>
            <a:pPr algn="ctr"/>
            <a:r>
              <a:rPr lang="fr-FR" sz="1400" dirty="0" smtClean="0"/>
              <a:t>Réservoirs de biodiversité</a:t>
            </a:r>
            <a:endParaRPr lang="fr-FR" sz="1400" dirty="0">
              <a:solidFill>
                <a:srgbClr val="FF0000"/>
              </a:solidFill>
            </a:endParaRPr>
          </a:p>
        </p:txBody>
      </p:sp>
      <p:sp>
        <p:nvSpPr>
          <p:cNvPr id="14" name="ZoneTexte 13"/>
          <p:cNvSpPr txBox="1"/>
          <p:nvPr/>
        </p:nvSpPr>
        <p:spPr>
          <a:xfrm>
            <a:off x="4059956" y="4302639"/>
            <a:ext cx="1296144" cy="307777"/>
          </a:xfrm>
          <a:prstGeom prst="rect">
            <a:avLst/>
          </a:prstGeom>
          <a:solidFill>
            <a:schemeClr val="accent3"/>
          </a:solidFill>
        </p:spPr>
        <p:txBody>
          <a:bodyPr wrap="square" rtlCol="0">
            <a:spAutoFit/>
          </a:bodyPr>
          <a:lstStyle/>
          <a:p>
            <a:pPr algn="ctr"/>
            <a:r>
              <a:rPr lang="fr-FR" sz="1400" dirty="0" smtClean="0"/>
              <a:t>Captage AEP</a:t>
            </a:r>
            <a:endParaRPr lang="fr-FR" sz="1400" dirty="0">
              <a:solidFill>
                <a:srgbClr val="FF0000"/>
              </a:solidFill>
            </a:endParaRPr>
          </a:p>
        </p:txBody>
      </p:sp>
      <p:cxnSp>
        <p:nvCxnSpPr>
          <p:cNvPr id="15" name="Connecteur droit avec flèche 14"/>
          <p:cNvCxnSpPr>
            <a:stCxn id="14" idx="0"/>
          </p:cNvCxnSpPr>
          <p:nvPr/>
        </p:nvCxnSpPr>
        <p:spPr bwMode="auto">
          <a:xfrm flipH="1" flipV="1">
            <a:off x="4319588" y="3933056"/>
            <a:ext cx="388440" cy="369583"/>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6" name="ZoneTexte 15"/>
          <p:cNvSpPr txBox="1"/>
          <p:nvPr/>
        </p:nvSpPr>
        <p:spPr>
          <a:xfrm>
            <a:off x="0" y="3245370"/>
            <a:ext cx="1908212" cy="738664"/>
          </a:xfrm>
          <a:prstGeom prst="rect">
            <a:avLst/>
          </a:prstGeom>
          <a:solidFill>
            <a:schemeClr val="accent3"/>
          </a:solidFill>
        </p:spPr>
        <p:txBody>
          <a:bodyPr wrap="square" rtlCol="0">
            <a:spAutoFit/>
          </a:bodyPr>
          <a:lstStyle/>
          <a:p>
            <a:pPr algn="ctr"/>
            <a:r>
              <a:rPr lang="fr-FR" sz="1400" dirty="0" smtClean="0"/>
              <a:t>Monument historique classé: Fanum de </a:t>
            </a:r>
            <a:r>
              <a:rPr lang="fr-FR" sz="1400" dirty="0" err="1" smtClean="0"/>
              <a:t>Cracouville</a:t>
            </a:r>
            <a:endParaRPr lang="fr-FR" sz="1400" dirty="0">
              <a:solidFill>
                <a:srgbClr val="FF0000"/>
              </a:solidFill>
            </a:endParaRPr>
          </a:p>
        </p:txBody>
      </p:sp>
      <p:cxnSp>
        <p:nvCxnSpPr>
          <p:cNvPr id="17" name="Connecteur droit avec flèche 16"/>
          <p:cNvCxnSpPr/>
          <p:nvPr/>
        </p:nvCxnSpPr>
        <p:spPr bwMode="auto">
          <a:xfrm>
            <a:off x="1908212" y="3614702"/>
            <a:ext cx="539552" cy="369332"/>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0" name="Rectangle 19"/>
          <p:cNvSpPr/>
          <p:nvPr/>
        </p:nvSpPr>
        <p:spPr bwMode="auto">
          <a:xfrm>
            <a:off x="3338300" y="4989963"/>
            <a:ext cx="1175508" cy="288032"/>
          </a:xfrm>
          <a:prstGeom prst="wedgeRectCallout">
            <a:avLst>
              <a:gd name="adj1" fmla="val -37471"/>
              <a:gd name="adj2" fmla="val -224703"/>
            </a:avLst>
          </a:prstGeom>
          <a:solidFill>
            <a:srgbClr val="E69724"/>
          </a:solidFill>
          <a:ln w="9525" cap="flat" cmpd="sng" algn="ctr">
            <a:solidFill>
              <a:srgbClr val="E69724"/>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bg1"/>
                </a:solidFill>
                <a:effectLst/>
                <a:latin typeface="Arial" charset="0"/>
                <a:ea typeface="ＭＳ Ｐゴシック" charset="0"/>
              </a:rPr>
              <a:t>C2-Sud</a:t>
            </a:r>
            <a:endParaRPr kumimoji="0" lang="fr-FR" sz="1400" b="0" i="0" u="none" strike="noStrike" cap="none" normalizeH="0" baseline="0" dirty="0">
              <a:ln>
                <a:noFill/>
              </a:ln>
              <a:solidFill>
                <a:schemeClr val="bg1"/>
              </a:solidFill>
              <a:effectLst/>
              <a:latin typeface="Arial" charset="0"/>
              <a:ea typeface="ＭＳ Ｐゴシック" charset="0"/>
            </a:endParaRPr>
          </a:p>
        </p:txBody>
      </p:sp>
    </p:spTree>
    <p:extLst>
      <p:ext uri="{BB962C8B-B14F-4D97-AF65-F5344CB8AC3E}">
        <p14:creationId xmlns:p14="http://schemas.microsoft.com/office/powerpoint/2010/main" val="82164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4" grpId="0" animBg="1"/>
      <p:bldP spid="1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1A531D4F-7E27-4E46-9E23-64F501DFF915}" type="slidenum">
              <a:rPr lang="fr-FR"/>
              <a:pPr/>
              <a:t>50</a:t>
            </a:fld>
            <a:endParaRPr lang="fr-FR" dirty="0"/>
          </a:p>
        </p:txBody>
      </p:sp>
      <p:sp>
        <p:nvSpPr>
          <p:cNvPr id="5122" name="Rectangle 2"/>
          <p:cNvSpPr>
            <a:spLocks noGrp="1" noChangeArrowheads="1"/>
          </p:cNvSpPr>
          <p:nvPr>
            <p:ph type="title"/>
          </p:nvPr>
        </p:nvSpPr>
        <p:spPr>
          <a:xfrm>
            <a:off x="1065213" y="0"/>
            <a:ext cx="7611243" cy="838200"/>
          </a:xfrm>
        </p:spPr>
        <p:txBody>
          <a:bodyPr/>
          <a:lstStyle/>
          <a:p>
            <a:r>
              <a:rPr lang="fr-FR" dirty="0"/>
              <a:t>Secteur C2 – éclairages fonctionnels en prévision du projet cible</a:t>
            </a:r>
          </a:p>
        </p:txBody>
      </p:sp>
      <p:sp>
        <p:nvSpPr>
          <p:cNvPr id="5123" name="Rectangle 3"/>
          <p:cNvSpPr>
            <a:spLocks noGrp="1" noChangeArrowheads="1"/>
          </p:cNvSpPr>
          <p:nvPr>
            <p:ph type="body" idx="1"/>
          </p:nvPr>
        </p:nvSpPr>
        <p:spPr>
          <a:xfrm>
            <a:off x="467544" y="1052736"/>
            <a:ext cx="8208912" cy="5617938"/>
          </a:xfrm>
        </p:spPr>
        <p:txBody>
          <a:bodyPr/>
          <a:lstStyle/>
          <a:p>
            <a:pPr lvl="1" algn="just"/>
            <a:r>
              <a:rPr lang="fr-FR" sz="1800" dirty="0" smtClean="0"/>
              <a:t>A l’horizon prioritaire:</a:t>
            </a:r>
          </a:p>
          <a:p>
            <a:pPr marL="1438275" lvl="1" indent="-361950">
              <a:buFont typeface="Wingdings" panose="05000000000000000000" pitchFamily="2" charset="2"/>
              <a:buChar char="Ø"/>
            </a:pPr>
            <a:r>
              <a:rPr lang="fr-FR" sz="1600" b="0" dirty="0" smtClean="0"/>
              <a:t>La </a:t>
            </a:r>
            <a:r>
              <a:rPr lang="fr-FR" sz="1600" b="0" dirty="0"/>
              <a:t>gare actuelle d’Evreux accueillera les trains empruntant la ligne nouvelle (missions intervilles et régionales) et les trains empruntant la ligne actuelle à </a:t>
            </a:r>
            <a:r>
              <a:rPr lang="fr-FR" sz="1600" b="0" dirty="0" smtClean="0"/>
              <a:t>l’Ouest </a:t>
            </a:r>
            <a:r>
              <a:rPr lang="fr-FR" sz="1600" b="0" dirty="0"/>
              <a:t>de Mantes en desservant </a:t>
            </a:r>
            <a:r>
              <a:rPr lang="fr-FR" sz="1600" b="0" dirty="0" err="1"/>
              <a:t>Bréval</a:t>
            </a:r>
            <a:r>
              <a:rPr lang="fr-FR" sz="1600" b="0" dirty="0"/>
              <a:t> ; Bueil et </a:t>
            </a:r>
            <a:r>
              <a:rPr lang="fr-FR" sz="1600" b="0" dirty="0" smtClean="0"/>
              <a:t>Evreux.</a:t>
            </a:r>
          </a:p>
          <a:p>
            <a:pPr marL="1438275" lvl="1" indent="-361950">
              <a:buFont typeface="Wingdings" panose="05000000000000000000" pitchFamily="2" charset="2"/>
              <a:buChar char="Ø"/>
            </a:pPr>
            <a:r>
              <a:rPr lang="fr-FR" sz="1600" b="0" dirty="0" smtClean="0"/>
              <a:t>Bénéficiant </a:t>
            </a:r>
            <a:r>
              <a:rPr lang="fr-FR" sz="1600" b="0" dirty="0"/>
              <a:t>des deux sections nouvelles Paris-Mantes et </a:t>
            </a:r>
            <a:r>
              <a:rPr lang="fr-FR" sz="1600" b="0" dirty="0" smtClean="0"/>
              <a:t>Mantes-Evreux, à l’horizon 2030 Evreux bénéficiera pleinement des effets en termes de régularité et de gain de temps.</a:t>
            </a:r>
            <a:endParaRPr lang="fr-FR" sz="1600" b="0" dirty="0"/>
          </a:p>
          <a:p>
            <a:pPr lvl="1" algn="just"/>
            <a:r>
              <a:rPr lang="fr-FR" sz="1800" dirty="0" smtClean="0"/>
              <a:t> </a:t>
            </a:r>
            <a:r>
              <a:rPr lang="fr-FR" sz="1800" dirty="0"/>
              <a:t>A l’horizon </a:t>
            </a:r>
            <a:r>
              <a:rPr lang="fr-FR" sz="1800" dirty="0" smtClean="0"/>
              <a:t>cible:</a:t>
            </a:r>
          </a:p>
          <a:p>
            <a:pPr marL="1438275" lvl="1" indent="-361950">
              <a:buFont typeface="Wingdings" panose="05000000000000000000" pitchFamily="2" charset="2"/>
              <a:buChar char="Ø"/>
            </a:pPr>
            <a:r>
              <a:rPr lang="fr-FR" sz="1600" b="0" dirty="0"/>
              <a:t>L</a:t>
            </a:r>
            <a:r>
              <a:rPr lang="fr-FR" sz="1600" b="0" dirty="0" smtClean="0"/>
              <a:t>e </a:t>
            </a:r>
            <a:r>
              <a:rPr lang="fr-FR" sz="1600" b="0" dirty="0"/>
              <a:t>projet LNPN implique qu’un maximum de trains empruntent la ligne nouvelle afin de diffuser l’effet de la régularité, du gain de vitesse permis par cette nouvelle </a:t>
            </a:r>
            <a:r>
              <a:rPr lang="fr-FR" sz="1600" b="0" dirty="0" smtClean="0"/>
              <a:t>infrastructure vers le Havre/vers Caen et Cherbourg </a:t>
            </a:r>
            <a:r>
              <a:rPr lang="fr-FR" sz="1600" b="0" dirty="0"/>
              <a:t>et pour </a:t>
            </a:r>
            <a:r>
              <a:rPr lang="fr-FR" sz="1600" b="0" dirty="0" smtClean="0"/>
              <a:t>maximiser la rentabilité de </a:t>
            </a:r>
            <a:r>
              <a:rPr lang="fr-FR" sz="1600" b="0" dirty="0"/>
              <a:t>celle-ci.</a:t>
            </a:r>
          </a:p>
          <a:p>
            <a:pPr marL="1076325" lvl="1" indent="0">
              <a:buNone/>
            </a:pPr>
            <a:endParaRPr lang="fr-FR" sz="1600" b="0" dirty="0"/>
          </a:p>
          <a:p>
            <a:pPr marL="312738" lvl="1" indent="0" algn="just">
              <a:buNone/>
            </a:pPr>
            <a:endParaRPr lang="fr-FR" sz="1600" dirty="0" smtClean="0">
              <a:solidFill>
                <a:schemeClr val="accent1"/>
              </a:solidFill>
            </a:endParaRPr>
          </a:p>
        </p:txBody>
      </p:sp>
    </p:spTree>
    <p:extLst>
      <p:ext uri="{BB962C8B-B14F-4D97-AF65-F5344CB8AC3E}">
        <p14:creationId xmlns:p14="http://schemas.microsoft.com/office/powerpoint/2010/main" val="3216973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5213" y="0"/>
            <a:ext cx="7503231" cy="838200"/>
          </a:xfrm>
        </p:spPr>
        <p:txBody>
          <a:bodyPr/>
          <a:lstStyle/>
          <a:p>
            <a:r>
              <a:rPr lang="fr-FR" dirty="0"/>
              <a:t>Secteur C2 – éclairages fonctionnels en prévision du projet cible</a:t>
            </a:r>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51</a:t>
            </a:fld>
            <a:endParaRPr lang="fr-FR"/>
          </a:p>
        </p:txBody>
      </p:sp>
      <p:sp>
        <p:nvSpPr>
          <p:cNvPr id="18" name="Rectangle 17"/>
          <p:cNvSpPr/>
          <p:nvPr/>
        </p:nvSpPr>
        <p:spPr>
          <a:xfrm>
            <a:off x="1331640" y="1516766"/>
            <a:ext cx="6156970" cy="338554"/>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ctr"/>
            <a:r>
              <a:rPr lang="fr-FR" sz="1600" b="1" dirty="0" smtClean="0"/>
              <a:t>Possibilités offertes par la GARE CENTRE seule</a:t>
            </a:r>
            <a:endParaRPr lang="fr-FR" sz="1600" b="1" dirty="0"/>
          </a:p>
        </p:txBody>
      </p:sp>
      <p:sp>
        <p:nvSpPr>
          <p:cNvPr id="50" name="Rectangle 3"/>
          <p:cNvSpPr txBox="1">
            <a:spLocks noChangeArrowheads="1"/>
          </p:cNvSpPr>
          <p:nvPr/>
        </p:nvSpPr>
        <p:spPr bwMode="gray">
          <a:xfrm>
            <a:off x="464304" y="838200"/>
            <a:ext cx="8208912" cy="5355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0" fontAlgn="base" hangingPunct="0">
              <a:spcBef>
                <a:spcPct val="20000"/>
              </a:spcBef>
              <a:spcAft>
                <a:spcPct val="35000"/>
              </a:spcAft>
              <a:buSzPct val="90000"/>
              <a:buFont typeface="Wingdings" charset="0"/>
              <a:defRPr sz="2000" b="1">
                <a:solidFill>
                  <a:schemeClr val="accent1"/>
                </a:solidFill>
                <a:latin typeface="+mn-lt"/>
                <a:ea typeface="+mn-ea"/>
                <a:cs typeface="+mn-cs"/>
              </a:defRPr>
            </a:lvl1pPr>
            <a:lvl2pPr marL="550863" indent="-238125" algn="l" rtl="0" eaLnBrk="0" fontAlgn="base" hangingPunct="0">
              <a:lnSpc>
                <a:spcPct val="95000"/>
              </a:lnSpc>
              <a:spcBef>
                <a:spcPct val="50000"/>
              </a:spcBef>
              <a:spcAft>
                <a:spcPct val="10000"/>
              </a:spcAft>
              <a:buClr>
                <a:schemeClr val="accent1"/>
              </a:buClr>
              <a:buSzPct val="90000"/>
              <a:buFont typeface="Wingdings" charset="0"/>
              <a:buChar char="n"/>
              <a:defRPr sz="1800" b="1">
                <a:solidFill>
                  <a:schemeClr val="tx1"/>
                </a:solidFill>
                <a:latin typeface="+mn-lt"/>
                <a:ea typeface="+mn-ea"/>
              </a:defRPr>
            </a:lvl2pPr>
            <a:lvl3pPr marL="1139825" indent="-296863" algn="l" rtl="0" eaLnBrk="0" fontAlgn="base" hangingPunct="0">
              <a:spcBef>
                <a:spcPct val="30000"/>
              </a:spcBef>
              <a:spcAft>
                <a:spcPct val="0"/>
              </a:spcAft>
              <a:buFont typeface="Symbol" charset="0"/>
              <a:buChar char="¾"/>
              <a:defRPr sz="1600">
                <a:solidFill>
                  <a:schemeClr val="tx1"/>
                </a:solidFill>
                <a:latin typeface="+mn-lt"/>
                <a:ea typeface="+mn-ea"/>
              </a:defRPr>
            </a:lvl3pPr>
            <a:lvl4pPr marL="1427163" indent="-285750" algn="l" rtl="0" eaLnBrk="0" fontAlgn="base" hangingPunct="0">
              <a:spcBef>
                <a:spcPct val="20000"/>
              </a:spcBef>
              <a:spcAft>
                <a:spcPct val="0"/>
              </a:spcAft>
              <a:buClr>
                <a:schemeClr val="accent1"/>
              </a:buClr>
              <a:buFont typeface="Arial" panose="020B0604020202020204" pitchFamily="34" charset="0"/>
              <a:buChar char="•"/>
              <a:defRPr sz="1600">
                <a:solidFill>
                  <a:schemeClr val="tx1"/>
                </a:solidFill>
                <a:latin typeface="+mn-lt"/>
                <a:ea typeface="+mn-ea"/>
              </a:defRPr>
            </a:lvl4pPr>
            <a:lvl5pPr marL="1428750" indent="-285750" algn="l" rtl="0" eaLnBrk="0" fontAlgn="base" hangingPunct="0">
              <a:spcBef>
                <a:spcPct val="20000"/>
              </a:spcBef>
              <a:spcAft>
                <a:spcPct val="0"/>
              </a:spcAft>
              <a:buClr>
                <a:schemeClr val="accent1"/>
              </a:buClr>
              <a:buFont typeface="Wingdings" panose="05000000000000000000" pitchFamily="2" charset="2"/>
              <a:buChar char="ü"/>
              <a:defRPr sz="1400">
                <a:solidFill>
                  <a:schemeClr val="tx1"/>
                </a:solidFill>
                <a:latin typeface="+mn-lt"/>
                <a:ea typeface="+mn-ea"/>
              </a:defRPr>
            </a:lvl5pPr>
            <a:lvl6pPr marL="1600200" algn="l" rtl="0" eaLnBrk="0" fontAlgn="base" hangingPunct="0">
              <a:spcBef>
                <a:spcPct val="20000"/>
              </a:spcBef>
              <a:spcAft>
                <a:spcPct val="0"/>
              </a:spcAft>
              <a:defRPr sz="1200">
                <a:solidFill>
                  <a:schemeClr val="tx1"/>
                </a:solidFill>
                <a:latin typeface="+mn-lt"/>
                <a:ea typeface="+mn-ea"/>
              </a:defRPr>
            </a:lvl6pPr>
            <a:lvl7pPr marL="2057400" algn="l" rtl="0" eaLnBrk="0" fontAlgn="base" hangingPunct="0">
              <a:spcBef>
                <a:spcPct val="20000"/>
              </a:spcBef>
              <a:spcAft>
                <a:spcPct val="0"/>
              </a:spcAft>
              <a:defRPr sz="1600">
                <a:solidFill>
                  <a:schemeClr val="tx1"/>
                </a:solidFill>
                <a:latin typeface="+mn-lt"/>
                <a:ea typeface="+mn-ea"/>
              </a:defRPr>
            </a:lvl7pPr>
            <a:lvl8pPr marL="2514600" algn="l" rtl="0" eaLnBrk="0" fontAlgn="base" hangingPunct="0">
              <a:spcBef>
                <a:spcPct val="20000"/>
              </a:spcBef>
              <a:spcAft>
                <a:spcPct val="0"/>
              </a:spcAft>
              <a:defRPr sz="1600">
                <a:solidFill>
                  <a:schemeClr val="tx1"/>
                </a:solidFill>
                <a:latin typeface="+mn-lt"/>
                <a:ea typeface="+mn-ea"/>
              </a:defRPr>
            </a:lvl8pPr>
            <a:lvl9pPr marL="2971800" algn="l" rtl="0" eaLnBrk="0" fontAlgn="base" hangingPunct="0">
              <a:spcBef>
                <a:spcPct val="20000"/>
              </a:spcBef>
              <a:spcAft>
                <a:spcPct val="0"/>
              </a:spcAft>
              <a:defRPr sz="1600">
                <a:solidFill>
                  <a:schemeClr val="tx1"/>
                </a:solidFill>
                <a:latin typeface="+mn-lt"/>
                <a:ea typeface="+mn-ea"/>
              </a:defRPr>
            </a:lvl9pPr>
          </a:lstStyle>
          <a:p>
            <a:pPr marL="1438275" lvl="1" indent="-361950">
              <a:buFont typeface="Wingdings" panose="05000000000000000000" pitchFamily="2" charset="2"/>
              <a:buChar char="Ø"/>
            </a:pPr>
            <a:r>
              <a:rPr lang="fr-FR" sz="1600" b="0" kern="0" dirty="0" smtClean="0"/>
              <a:t>Si le niveau de dessertes possibles d’Evreux en gare centre s’avère satisfaisant, il est inutile d’envisager une gare nouvelle supplémentaire.</a:t>
            </a:r>
          </a:p>
          <a:p>
            <a:pPr marL="1438275" lvl="1" indent="-361950">
              <a:buFont typeface="Wingdings" panose="05000000000000000000" pitchFamily="2" charset="2"/>
              <a:buChar char="Ø"/>
            </a:pPr>
            <a:endParaRPr lang="fr-FR" sz="1600" b="0" kern="0" dirty="0"/>
          </a:p>
          <a:p>
            <a:pPr marL="1438275" lvl="1" indent="-361950">
              <a:buFont typeface="Wingdings" panose="05000000000000000000" pitchFamily="2" charset="2"/>
              <a:buChar char="Ø"/>
            </a:pPr>
            <a:endParaRPr lang="fr-FR" sz="1600" b="0" kern="0" dirty="0" smtClean="0"/>
          </a:p>
          <a:p>
            <a:pPr marL="1438275" lvl="1" indent="-361950">
              <a:buFont typeface="Wingdings" panose="05000000000000000000" pitchFamily="2" charset="2"/>
              <a:buChar char="Ø"/>
            </a:pPr>
            <a:endParaRPr lang="fr-FR" sz="1600" b="0" kern="0" dirty="0"/>
          </a:p>
          <a:p>
            <a:pPr marL="1438275" lvl="1" indent="-361950">
              <a:buFont typeface="Wingdings" panose="05000000000000000000" pitchFamily="2" charset="2"/>
              <a:buChar char="Ø"/>
            </a:pPr>
            <a:endParaRPr lang="fr-FR" sz="1600" b="0" kern="0" dirty="0" smtClean="0"/>
          </a:p>
          <a:p>
            <a:pPr marL="1438275" lvl="1" indent="-361950">
              <a:buFont typeface="Wingdings" panose="05000000000000000000" pitchFamily="2" charset="2"/>
              <a:buChar char="Ø"/>
            </a:pPr>
            <a:endParaRPr lang="fr-FR" sz="1600" b="0" kern="0" dirty="0"/>
          </a:p>
          <a:p>
            <a:pPr marL="1438275" lvl="1" indent="-361950">
              <a:buFont typeface="Wingdings" panose="05000000000000000000" pitchFamily="2" charset="2"/>
              <a:buChar char="Ø"/>
            </a:pPr>
            <a:endParaRPr lang="fr-FR" sz="1600" b="0" kern="0" dirty="0" smtClean="0"/>
          </a:p>
          <a:p>
            <a:pPr marL="1438275" lvl="1" indent="-361950">
              <a:buFont typeface="Wingdings" panose="05000000000000000000" pitchFamily="2" charset="2"/>
              <a:buChar char="Ø"/>
            </a:pPr>
            <a:endParaRPr lang="fr-FR" sz="1600" b="0" kern="0" dirty="0"/>
          </a:p>
          <a:p>
            <a:pPr marL="1438275" lvl="1" indent="-361950">
              <a:buFont typeface="Wingdings" panose="05000000000000000000" pitchFamily="2" charset="2"/>
              <a:buChar char="Ø"/>
            </a:pPr>
            <a:endParaRPr lang="fr-FR" sz="1600" b="0" kern="0" dirty="0" smtClean="0"/>
          </a:p>
          <a:p>
            <a:pPr marL="1438275" lvl="1" indent="-361950">
              <a:buFont typeface="Wingdings" panose="05000000000000000000" pitchFamily="2" charset="2"/>
              <a:buChar char="Ø"/>
            </a:pPr>
            <a:r>
              <a:rPr lang="fr-FR" sz="1600" b="0" dirty="0" smtClean="0"/>
              <a:t>Si </a:t>
            </a:r>
            <a:r>
              <a:rPr lang="fr-FR" sz="1600" b="0" dirty="0"/>
              <a:t>au contraire, il apparait - dans la suite des études et de la concertation avec le territoire et les partenaires - qu’une desserte par un système à deux gares (gare actuelle et gare nouvelle) serait à envisager à l’horizon cible, la localisation influe sur le choix des zones de passage possibles dès l’horizon prioritaire. </a:t>
            </a:r>
            <a:endParaRPr lang="fr-FR" sz="1600" b="0" dirty="0" smtClean="0"/>
          </a:p>
          <a:p>
            <a:pPr lvl="1">
              <a:buFont typeface="Wingdings"/>
              <a:buChar char="è"/>
            </a:pPr>
            <a:r>
              <a:rPr lang="fr-FR" sz="1600" dirty="0">
                <a:solidFill>
                  <a:schemeClr val="accent1"/>
                </a:solidFill>
              </a:rPr>
              <a:t>Une première recherche de localisations a été réalisée</a:t>
            </a:r>
          </a:p>
          <a:p>
            <a:pPr marL="1438275" lvl="1" indent="-361950">
              <a:buFont typeface="Wingdings" panose="05000000000000000000" pitchFamily="2" charset="2"/>
              <a:buChar char="Ø"/>
            </a:pPr>
            <a:endParaRPr lang="fr-FR" sz="1600" b="0" dirty="0"/>
          </a:p>
          <a:p>
            <a:pPr marL="1438275" lvl="1" indent="-361950">
              <a:buFont typeface="Wingdings" panose="05000000000000000000" pitchFamily="2" charset="2"/>
              <a:buChar char="Ø"/>
            </a:pPr>
            <a:endParaRPr lang="fr-FR" sz="1600" b="0" kern="0" dirty="0" smtClean="0"/>
          </a:p>
          <a:p>
            <a:pPr marL="1438275" lvl="1" indent="-361950">
              <a:buFont typeface="Wingdings" panose="05000000000000000000" pitchFamily="2" charset="2"/>
              <a:buChar char="Ø"/>
            </a:pPr>
            <a:endParaRPr lang="fr-FR" sz="1600" b="0" kern="0" dirty="0" smtClean="0"/>
          </a:p>
          <a:p>
            <a:pPr marL="312738" lvl="1" indent="0" algn="just">
              <a:buFont typeface="Wingdings" charset="0"/>
              <a:buNone/>
            </a:pPr>
            <a:endParaRPr lang="fr-FR" sz="1600" kern="0" dirty="0" smtClean="0">
              <a:solidFill>
                <a:schemeClr val="accent1"/>
              </a:solidFill>
            </a:endParaRPr>
          </a:p>
        </p:txBody>
      </p:sp>
      <p:pic>
        <p:nvPicPr>
          <p:cNvPr id="5" name="Image 4"/>
          <p:cNvPicPr>
            <a:picLocks noChangeAspect="1"/>
          </p:cNvPicPr>
          <p:nvPr/>
        </p:nvPicPr>
        <p:blipFill>
          <a:blip r:embed="rId2"/>
          <a:stretch>
            <a:fillRect/>
          </a:stretch>
        </p:blipFill>
        <p:spPr>
          <a:xfrm>
            <a:off x="2195608" y="1877332"/>
            <a:ext cx="4746303" cy="2581865"/>
          </a:xfrm>
          <a:prstGeom prst="rect">
            <a:avLst/>
          </a:prstGeom>
        </p:spPr>
      </p:pic>
    </p:spTree>
    <p:extLst>
      <p:ext uri="{BB962C8B-B14F-4D97-AF65-F5344CB8AC3E}">
        <p14:creationId xmlns:p14="http://schemas.microsoft.com/office/powerpoint/2010/main" val="8583996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a:stretch>
            <a:fillRect/>
          </a:stretch>
        </p:blipFill>
        <p:spPr>
          <a:xfrm>
            <a:off x="1748909" y="2419494"/>
            <a:ext cx="6086475" cy="4343400"/>
          </a:xfrm>
          <a:prstGeom prst="rect">
            <a:avLst/>
          </a:prstGeom>
        </p:spPr>
      </p:pic>
      <p:sp>
        <p:nvSpPr>
          <p:cNvPr id="17" name="Rectangle 3"/>
          <p:cNvSpPr txBox="1">
            <a:spLocks noChangeArrowheads="1"/>
          </p:cNvSpPr>
          <p:nvPr/>
        </p:nvSpPr>
        <p:spPr bwMode="gray">
          <a:xfrm>
            <a:off x="-72516" y="820670"/>
            <a:ext cx="8530716" cy="561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0" fontAlgn="base" hangingPunct="0">
              <a:spcBef>
                <a:spcPct val="20000"/>
              </a:spcBef>
              <a:spcAft>
                <a:spcPct val="35000"/>
              </a:spcAft>
              <a:buSzPct val="90000"/>
              <a:buFont typeface="Wingdings" charset="0"/>
              <a:defRPr sz="2000" b="1">
                <a:solidFill>
                  <a:schemeClr val="accent1"/>
                </a:solidFill>
                <a:latin typeface="+mn-lt"/>
                <a:ea typeface="+mn-ea"/>
                <a:cs typeface="+mn-cs"/>
              </a:defRPr>
            </a:lvl1pPr>
            <a:lvl2pPr marL="550863" indent="-238125" algn="l" rtl="0" eaLnBrk="0" fontAlgn="base" hangingPunct="0">
              <a:lnSpc>
                <a:spcPct val="95000"/>
              </a:lnSpc>
              <a:spcBef>
                <a:spcPct val="50000"/>
              </a:spcBef>
              <a:spcAft>
                <a:spcPct val="10000"/>
              </a:spcAft>
              <a:buClr>
                <a:schemeClr val="accent1"/>
              </a:buClr>
              <a:buSzPct val="90000"/>
              <a:buFont typeface="Wingdings" charset="0"/>
              <a:buChar char="n"/>
              <a:defRPr sz="1800" b="1">
                <a:solidFill>
                  <a:schemeClr val="tx1"/>
                </a:solidFill>
                <a:latin typeface="+mn-lt"/>
                <a:ea typeface="+mn-ea"/>
              </a:defRPr>
            </a:lvl2pPr>
            <a:lvl3pPr marL="1139825" indent="-296863" algn="l" rtl="0" eaLnBrk="0" fontAlgn="base" hangingPunct="0">
              <a:spcBef>
                <a:spcPct val="30000"/>
              </a:spcBef>
              <a:spcAft>
                <a:spcPct val="0"/>
              </a:spcAft>
              <a:buFont typeface="Symbol" charset="0"/>
              <a:buChar char="¾"/>
              <a:defRPr sz="1600">
                <a:solidFill>
                  <a:schemeClr val="tx1"/>
                </a:solidFill>
                <a:latin typeface="+mn-lt"/>
                <a:ea typeface="+mn-ea"/>
              </a:defRPr>
            </a:lvl3pPr>
            <a:lvl4pPr marL="1427163" indent="-285750" algn="l" rtl="0" eaLnBrk="0" fontAlgn="base" hangingPunct="0">
              <a:spcBef>
                <a:spcPct val="20000"/>
              </a:spcBef>
              <a:spcAft>
                <a:spcPct val="0"/>
              </a:spcAft>
              <a:buClr>
                <a:schemeClr val="accent1"/>
              </a:buClr>
              <a:buFont typeface="Arial" panose="020B0604020202020204" pitchFamily="34" charset="0"/>
              <a:buChar char="•"/>
              <a:defRPr sz="1600">
                <a:solidFill>
                  <a:schemeClr val="tx1"/>
                </a:solidFill>
                <a:latin typeface="+mn-lt"/>
                <a:ea typeface="+mn-ea"/>
              </a:defRPr>
            </a:lvl4pPr>
            <a:lvl5pPr marL="1428750" indent="-285750" algn="l" rtl="0" eaLnBrk="0" fontAlgn="base" hangingPunct="0">
              <a:spcBef>
                <a:spcPct val="20000"/>
              </a:spcBef>
              <a:spcAft>
                <a:spcPct val="0"/>
              </a:spcAft>
              <a:buClr>
                <a:schemeClr val="accent1"/>
              </a:buClr>
              <a:buFont typeface="Wingdings" panose="05000000000000000000" pitchFamily="2" charset="2"/>
              <a:buChar char="ü"/>
              <a:defRPr sz="1400">
                <a:solidFill>
                  <a:schemeClr val="tx1"/>
                </a:solidFill>
                <a:latin typeface="+mn-lt"/>
                <a:ea typeface="+mn-ea"/>
              </a:defRPr>
            </a:lvl5pPr>
            <a:lvl6pPr marL="1600200" algn="l" rtl="0" eaLnBrk="0" fontAlgn="base" hangingPunct="0">
              <a:spcBef>
                <a:spcPct val="20000"/>
              </a:spcBef>
              <a:spcAft>
                <a:spcPct val="0"/>
              </a:spcAft>
              <a:defRPr sz="1200">
                <a:solidFill>
                  <a:schemeClr val="tx1"/>
                </a:solidFill>
                <a:latin typeface="+mn-lt"/>
                <a:ea typeface="+mn-ea"/>
              </a:defRPr>
            </a:lvl6pPr>
            <a:lvl7pPr marL="2057400" algn="l" rtl="0" eaLnBrk="0" fontAlgn="base" hangingPunct="0">
              <a:spcBef>
                <a:spcPct val="20000"/>
              </a:spcBef>
              <a:spcAft>
                <a:spcPct val="0"/>
              </a:spcAft>
              <a:defRPr sz="1600">
                <a:solidFill>
                  <a:schemeClr val="tx1"/>
                </a:solidFill>
                <a:latin typeface="+mn-lt"/>
                <a:ea typeface="+mn-ea"/>
              </a:defRPr>
            </a:lvl7pPr>
            <a:lvl8pPr marL="2514600" algn="l" rtl="0" eaLnBrk="0" fontAlgn="base" hangingPunct="0">
              <a:spcBef>
                <a:spcPct val="20000"/>
              </a:spcBef>
              <a:spcAft>
                <a:spcPct val="0"/>
              </a:spcAft>
              <a:defRPr sz="1600">
                <a:solidFill>
                  <a:schemeClr val="tx1"/>
                </a:solidFill>
                <a:latin typeface="+mn-lt"/>
                <a:ea typeface="+mn-ea"/>
              </a:defRPr>
            </a:lvl8pPr>
            <a:lvl9pPr marL="2971800" algn="l" rtl="0" eaLnBrk="0" fontAlgn="base" hangingPunct="0">
              <a:spcBef>
                <a:spcPct val="20000"/>
              </a:spcBef>
              <a:spcAft>
                <a:spcPct val="0"/>
              </a:spcAft>
              <a:defRPr sz="1600">
                <a:solidFill>
                  <a:schemeClr val="tx1"/>
                </a:solidFill>
                <a:latin typeface="+mn-lt"/>
                <a:ea typeface="+mn-ea"/>
              </a:defRPr>
            </a:lvl9pPr>
          </a:lstStyle>
          <a:p>
            <a:pPr lvl="1" algn="just"/>
            <a:r>
              <a:rPr lang="fr-FR" kern="0" dirty="0" smtClean="0"/>
              <a:t>Evitement des enjeux du territoire :</a:t>
            </a:r>
          </a:p>
          <a:p>
            <a:pPr marL="1438275" lvl="1" indent="-361950">
              <a:buFont typeface="Wingdings" panose="05000000000000000000" pitchFamily="2" charset="2"/>
              <a:buChar char="Ø"/>
            </a:pPr>
            <a:r>
              <a:rPr lang="fr-FR" sz="1600" b="0" dirty="0"/>
              <a:t>Les études antérieures ont présenté une option de passage </a:t>
            </a:r>
            <a:r>
              <a:rPr lang="fr-FR" sz="1600" b="0" dirty="0" smtClean="0"/>
              <a:t>localisée entre </a:t>
            </a:r>
            <a:r>
              <a:rPr lang="fr-FR" sz="1600" b="0" dirty="0"/>
              <a:t>2 enjeux majeurs du territoire : la vallée de l’Eure et la base aérienne d’Evreux</a:t>
            </a:r>
            <a:r>
              <a:rPr lang="fr-FR" sz="1600" b="0" dirty="0" smtClean="0"/>
              <a:t>. Ce passage est ainsi relativement éloigné de l’agglomération d’Evreux.</a:t>
            </a:r>
            <a:endParaRPr lang="fr-FR" sz="1600" b="0" dirty="0"/>
          </a:p>
          <a:p>
            <a:pPr marL="312738" lvl="1" indent="0" algn="just">
              <a:buFont typeface="Wingdings" charset="0"/>
              <a:buNone/>
            </a:pPr>
            <a:endParaRPr lang="fr-FR" sz="1600" kern="0" dirty="0" smtClean="0">
              <a:solidFill>
                <a:schemeClr val="accent1"/>
              </a:solidFill>
            </a:endParaRPr>
          </a:p>
        </p:txBody>
      </p:sp>
      <p:sp>
        <p:nvSpPr>
          <p:cNvPr id="2" name="Titre 1"/>
          <p:cNvSpPr>
            <a:spLocks noGrp="1"/>
          </p:cNvSpPr>
          <p:nvPr>
            <p:ph type="title"/>
          </p:nvPr>
        </p:nvSpPr>
        <p:spPr/>
        <p:txBody>
          <a:bodyPr/>
          <a:lstStyle/>
          <a:p>
            <a:r>
              <a:rPr lang="fr-FR" dirty="0" smtClean="0"/>
              <a:t>Secteur C2 – éclairages fonctionnels en prévision du projet cible</a:t>
            </a:r>
            <a:endParaRPr lang="fr-FR" dirty="0"/>
          </a:p>
        </p:txBody>
      </p:sp>
      <p:sp>
        <p:nvSpPr>
          <p:cNvPr id="16" name="Espace réservé du contenu 4"/>
          <p:cNvSpPr txBox="1">
            <a:spLocks/>
          </p:cNvSpPr>
          <p:nvPr/>
        </p:nvSpPr>
        <p:spPr bwMode="gray">
          <a:xfrm>
            <a:off x="-223243" y="3908292"/>
            <a:ext cx="4183303" cy="803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0" fontAlgn="base" hangingPunct="0">
              <a:spcBef>
                <a:spcPct val="20000"/>
              </a:spcBef>
              <a:spcAft>
                <a:spcPct val="35000"/>
              </a:spcAft>
              <a:buSzPct val="90000"/>
              <a:buFont typeface="Wingdings" charset="0"/>
              <a:defRPr sz="2000" b="1">
                <a:solidFill>
                  <a:schemeClr val="accent1"/>
                </a:solidFill>
                <a:latin typeface="+mn-lt"/>
                <a:ea typeface="+mn-ea"/>
                <a:cs typeface="+mn-cs"/>
              </a:defRPr>
            </a:lvl1pPr>
            <a:lvl2pPr marL="550863" indent="-238125" algn="l" rtl="0" eaLnBrk="0" fontAlgn="base" hangingPunct="0">
              <a:lnSpc>
                <a:spcPct val="95000"/>
              </a:lnSpc>
              <a:spcBef>
                <a:spcPct val="50000"/>
              </a:spcBef>
              <a:spcAft>
                <a:spcPct val="10000"/>
              </a:spcAft>
              <a:buClr>
                <a:schemeClr val="accent1"/>
              </a:buClr>
              <a:buSzPct val="90000"/>
              <a:buFont typeface="Wingdings" charset="0"/>
              <a:buChar char="n"/>
              <a:defRPr sz="1800" b="1">
                <a:solidFill>
                  <a:schemeClr val="tx1"/>
                </a:solidFill>
                <a:latin typeface="+mn-lt"/>
                <a:ea typeface="+mn-ea"/>
              </a:defRPr>
            </a:lvl2pPr>
            <a:lvl3pPr marL="1139825" indent="-296863" algn="l" rtl="0" eaLnBrk="0" fontAlgn="base" hangingPunct="0">
              <a:spcBef>
                <a:spcPct val="30000"/>
              </a:spcBef>
              <a:spcAft>
                <a:spcPct val="0"/>
              </a:spcAft>
              <a:buFont typeface="Symbol" charset="0"/>
              <a:buChar char="¾"/>
              <a:defRPr sz="1600">
                <a:solidFill>
                  <a:schemeClr val="tx1"/>
                </a:solidFill>
                <a:latin typeface="+mn-lt"/>
                <a:ea typeface="+mn-ea"/>
              </a:defRPr>
            </a:lvl3pPr>
            <a:lvl4pPr marL="1427163" indent="-285750" algn="l" rtl="0" eaLnBrk="0" fontAlgn="base" hangingPunct="0">
              <a:spcBef>
                <a:spcPct val="20000"/>
              </a:spcBef>
              <a:spcAft>
                <a:spcPct val="0"/>
              </a:spcAft>
              <a:buClr>
                <a:schemeClr val="accent1"/>
              </a:buClr>
              <a:buFont typeface="Arial" panose="020B0604020202020204" pitchFamily="34" charset="0"/>
              <a:buChar char="•"/>
              <a:defRPr sz="1600">
                <a:solidFill>
                  <a:schemeClr val="tx1"/>
                </a:solidFill>
                <a:latin typeface="+mn-lt"/>
                <a:ea typeface="+mn-ea"/>
              </a:defRPr>
            </a:lvl4pPr>
            <a:lvl5pPr marL="1428750" indent="-285750" algn="l" rtl="0" eaLnBrk="0" fontAlgn="base" hangingPunct="0">
              <a:spcBef>
                <a:spcPct val="20000"/>
              </a:spcBef>
              <a:spcAft>
                <a:spcPct val="0"/>
              </a:spcAft>
              <a:buClr>
                <a:schemeClr val="accent1"/>
              </a:buClr>
              <a:buFont typeface="Wingdings" panose="05000000000000000000" pitchFamily="2" charset="2"/>
              <a:buChar char="ü"/>
              <a:defRPr sz="1400">
                <a:solidFill>
                  <a:schemeClr val="tx1"/>
                </a:solidFill>
                <a:latin typeface="+mn-lt"/>
                <a:ea typeface="+mn-ea"/>
              </a:defRPr>
            </a:lvl5pPr>
            <a:lvl6pPr marL="1600200" algn="l" rtl="0" eaLnBrk="0" fontAlgn="base" hangingPunct="0">
              <a:spcBef>
                <a:spcPct val="20000"/>
              </a:spcBef>
              <a:spcAft>
                <a:spcPct val="0"/>
              </a:spcAft>
              <a:defRPr sz="1200">
                <a:solidFill>
                  <a:schemeClr val="tx1"/>
                </a:solidFill>
                <a:latin typeface="+mn-lt"/>
                <a:ea typeface="+mn-ea"/>
              </a:defRPr>
            </a:lvl6pPr>
            <a:lvl7pPr marL="2057400" algn="l" rtl="0" eaLnBrk="0" fontAlgn="base" hangingPunct="0">
              <a:spcBef>
                <a:spcPct val="20000"/>
              </a:spcBef>
              <a:spcAft>
                <a:spcPct val="0"/>
              </a:spcAft>
              <a:defRPr sz="1600">
                <a:solidFill>
                  <a:schemeClr val="tx1"/>
                </a:solidFill>
                <a:latin typeface="+mn-lt"/>
                <a:ea typeface="+mn-ea"/>
              </a:defRPr>
            </a:lvl7pPr>
            <a:lvl8pPr marL="2514600" algn="l" rtl="0" eaLnBrk="0" fontAlgn="base" hangingPunct="0">
              <a:spcBef>
                <a:spcPct val="20000"/>
              </a:spcBef>
              <a:spcAft>
                <a:spcPct val="0"/>
              </a:spcAft>
              <a:defRPr sz="1600">
                <a:solidFill>
                  <a:schemeClr val="tx1"/>
                </a:solidFill>
                <a:latin typeface="+mn-lt"/>
                <a:ea typeface="+mn-ea"/>
              </a:defRPr>
            </a:lvl8pPr>
            <a:lvl9pPr marL="2971800" algn="l" rtl="0" eaLnBrk="0" fontAlgn="base" hangingPunct="0">
              <a:spcBef>
                <a:spcPct val="20000"/>
              </a:spcBef>
              <a:spcAft>
                <a:spcPct val="0"/>
              </a:spcAft>
              <a:defRPr sz="1600">
                <a:solidFill>
                  <a:schemeClr val="tx1"/>
                </a:solidFill>
                <a:latin typeface="+mn-lt"/>
                <a:ea typeface="+mn-ea"/>
              </a:defRPr>
            </a:lvl9pPr>
          </a:lstStyle>
          <a:p>
            <a:pPr lvl="1">
              <a:buFont typeface="Wingdings"/>
              <a:buChar char="è"/>
            </a:pPr>
            <a:r>
              <a:rPr lang="fr-FR" sz="1600" kern="0" dirty="0" smtClean="0">
                <a:solidFill>
                  <a:schemeClr val="accent1"/>
                </a:solidFill>
              </a:rPr>
              <a:t>Possibilités de gares nouvelles assez éloignées de l’agglomération</a:t>
            </a:r>
          </a:p>
          <a:p>
            <a:pPr marL="312738" lvl="1" indent="0">
              <a:buFont typeface="Wingdings" charset="0"/>
              <a:buNone/>
            </a:pPr>
            <a:endParaRPr lang="fr-FR" sz="2000" b="0" kern="0" dirty="0" smtClean="0"/>
          </a:p>
        </p:txBody>
      </p:sp>
      <p:sp>
        <p:nvSpPr>
          <p:cNvPr id="18" name="Rectangle 17"/>
          <p:cNvSpPr/>
          <p:nvPr/>
        </p:nvSpPr>
        <p:spPr>
          <a:xfrm>
            <a:off x="1822534" y="2070371"/>
            <a:ext cx="6156970" cy="338554"/>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ctr"/>
            <a:r>
              <a:rPr lang="fr-FR" sz="1600" dirty="0"/>
              <a:t>Scénario d’infrastructure à l’est de la base aérienne</a:t>
            </a:r>
            <a:endParaRPr lang="fr-FR" sz="1600" b="1" dirty="0"/>
          </a:p>
        </p:txBody>
      </p:sp>
      <p:pic>
        <p:nvPicPr>
          <p:cNvPr id="3" name="Image 2"/>
          <p:cNvPicPr>
            <a:picLocks noChangeAspect="1"/>
          </p:cNvPicPr>
          <p:nvPr/>
        </p:nvPicPr>
        <p:blipFill>
          <a:blip r:embed="rId4"/>
          <a:stretch>
            <a:fillRect/>
          </a:stretch>
        </p:blipFill>
        <p:spPr>
          <a:xfrm>
            <a:off x="118752" y="2326789"/>
            <a:ext cx="1538310" cy="1249055"/>
          </a:xfrm>
          <a:prstGeom prst="rect">
            <a:avLst/>
          </a:prstGeom>
          <a:ln>
            <a:solidFill>
              <a:schemeClr val="tx1"/>
            </a:solidFill>
          </a:ln>
          <a:effectLst>
            <a:softEdge rad="12700"/>
          </a:effectLst>
        </p:spPr>
      </p:pic>
      <p:sp>
        <p:nvSpPr>
          <p:cNvPr id="19" name="ZoneTexte 18"/>
          <p:cNvSpPr txBox="1"/>
          <p:nvPr/>
        </p:nvSpPr>
        <p:spPr>
          <a:xfrm>
            <a:off x="59449" y="2038542"/>
            <a:ext cx="1638013" cy="307777"/>
          </a:xfrm>
          <a:prstGeom prst="rect">
            <a:avLst/>
          </a:prstGeom>
          <a:noFill/>
        </p:spPr>
        <p:txBody>
          <a:bodyPr wrap="square" rtlCol="0">
            <a:spAutoFit/>
          </a:bodyPr>
          <a:lstStyle/>
          <a:p>
            <a:r>
              <a:rPr lang="fr-FR" sz="1400" b="1" dirty="0" smtClean="0"/>
              <a:t>C2-Nord</a:t>
            </a:r>
            <a:endParaRPr lang="fr-FR" sz="1400" b="1" dirty="0"/>
          </a:p>
        </p:txBody>
      </p:sp>
      <p:grpSp>
        <p:nvGrpSpPr>
          <p:cNvPr id="42" name="Groupe 41"/>
          <p:cNvGrpSpPr/>
          <p:nvPr/>
        </p:nvGrpSpPr>
        <p:grpSpPr>
          <a:xfrm>
            <a:off x="4737192" y="2530017"/>
            <a:ext cx="3166293" cy="2913381"/>
            <a:chOff x="4737192" y="2530017"/>
            <a:chExt cx="3166293" cy="2913381"/>
          </a:xfrm>
        </p:grpSpPr>
        <p:sp>
          <p:nvSpPr>
            <p:cNvPr id="20" name="ZoneTexte 19"/>
            <p:cNvSpPr txBox="1"/>
            <p:nvPr/>
          </p:nvSpPr>
          <p:spPr>
            <a:xfrm>
              <a:off x="5193593" y="2530017"/>
              <a:ext cx="2709892" cy="646331"/>
            </a:xfrm>
            <a:prstGeom prst="rect">
              <a:avLst/>
            </a:prstGeom>
            <a:noFill/>
          </p:spPr>
          <p:txBody>
            <a:bodyPr wrap="square" rtlCol="0">
              <a:spAutoFit/>
            </a:bodyPr>
            <a:lstStyle/>
            <a:p>
              <a:r>
                <a:rPr lang="fr-FR" sz="1200" b="1" dirty="0" smtClean="0"/>
                <a:t>Localisations permettant de capter des flux longues distances vers Cherbourg ou Le Havre</a:t>
              </a:r>
              <a:endParaRPr lang="fr-FR" sz="1200" b="1" dirty="0"/>
            </a:p>
          </p:txBody>
        </p:sp>
        <p:cxnSp>
          <p:nvCxnSpPr>
            <p:cNvPr id="8" name="Connecteur droit avec flèche 7"/>
            <p:cNvCxnSpPr/>
            <p:nvPr/>
          </p:nvCxnSpPr>
          <p:spPr bwMode="auto">
            <a:xfrm flipH="1">
              <a:off x="4737192" y="2865508"/>
              <a:ext cx="499037" cy="63731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0" name="Connecteur droit avec flèche 9"/>
            <p:cNvCxnSpPr/>
            <p:nvPr/>
          </p:nvCxnSpPr>
          <p:spPr bwMode="auto">
            <a:xfrm flipH="1">
              <a:off x="7142673" y="2974165"/>
              <a:ext cx="280597" cy="246923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43" name="Groupe 42"/>
          <p:cNvGrpSpPr/>
          <p:nvPr/>
        </p:nvGrpSpPr>
        <p:grpSpPr>
          <a:xfrm>
            <a:off x="5091839" y="3352223"/>
            <a:ext cx="2228607" cy="1747318"/>
            <a:chOff x="5091839" y="3352223"/>
            <a:chExt cx="2228607" cy="1747318"/>
          </a:xfrm>
        </p:grpSpPr>
        <p:sp>
          <p:nvSpPr>
            <p:cNvPr id="24" name="ZoneTexte 23"/>
            <p:cNvSpPr txBox="1"/>
            <p:nvPr/>
          </p:nvSpPr>
          <p:spPr>
            <a:xfrm>
              <a:off x="5091839" y="3352223"/>
              <a:ext cx="2228607" cy="830997"/>
            </a:xfrm>
            <a:prstGeom prst="rect">
              <a:avLst/>
            </a:prstGeom>
            <a:solidFill>
              <a:schemeClr val="bg1">
                <a:alpha val="80000"/>
              </a:schemeClr>
            </a:solidFill>
          </p:spPr>
          <p:txBody>
            <a:bodyPr wrap="square" rtlCol="0">
              <a:spAutoFit/>
            </a:bodyPr>
            <a:lstStyle/>
            <a:p>
              <a:r>
                <a:rPr lang="fr-FR" sz="1200" dirty="0" smtClean="0"/>
                <a:t>Une localisation intermédiaire ne permettrait pas </a:t>
              </a:r>
              <a:r>
                <a:rPr lang="fr-FR" sz="1200" dirty="0" smtClean="0"/>
                <a:t>une connexion ferrée entre </a:t>
              </a:r>
              <a:r>
                <a:rPr lang="fr-FR" sz="1200" dirty="0" smtClean="0"/>
                <a:t>gare centre et </a:t>
              </a:r>
              <a:r>
                <a:rPr lang="fr-FR" sz="1200" dirty="0" smtClean="0"/>
                <a:t>gare </a:t>
              </a:r>
              <a:r>
                <a:rPr lang="fr-FR" sz="1200" dirty="0" smtClean="0"/>
                <a:t>nouvelle </a:t>
              </a:r>
              <a:endParaRPr lang="fr-FR" sz="1200" dirty="0"/>
            </a:p>
          </p:txBody>
        </p:sp>
        <p:sp>
          <p:nvSpPr>
            <p:cNvPr id="4" name="Ellipse 3"/>
            <p:cNvSpPr/>
            <p:nvPr/>
          </p:nvSpPr>
          <p:spPr bwMode="auto">
            <a:xfrm rot="18502446">
              <a:off x="5948667" y="4746068"/>
              <a:ext cx="320474" cy="386471"/>
            </a:xfrm>
            <a:prstGeom prst="ellipse">
              <a:avLst/>
            </a:prstGeom>
            <a:noFill/>
            <a:ln w="38100" cap="flat" cmpd="sng" algn="ctr">
              <a:solidFill>
                <a:srgbClr val="444F89"/>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14" name="Connecteur droit avec flèche 13"/>
            <p:cNvCxnSpPr/>
            <p:nvPr/>
          </p:nvCxnSpPr>
          <p:spPr bwMode="auto">
            <a:xfrm>
              <a:off x="6157772" y="4183220"/>
              <a:ext cx="7246" cy="57300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44" name="Groupe 43"/>
          <p:cNvGrpSpPr/>
          <p:nvPr/>
        </p:nvGrpSpPr>
        <p:grpSpPr>
          <a:xfrm>
            <a:off x="4414553" y="5363564"/>
            <a:ext cx="2728120" cy="1303684"/>
            <a:chOff x="4414553" y="5363564"/>
            <a:chExt cx="2728120" cy="1303684"/>
          </a:xfrm>
        </p:grpSpPr>
        <p:sp>
          <p:nvSpPr>
            <p:cNvPr id="21" name="ZoneTexte 20"/>
            <p:cNvSpPr txBox="1"/>
            <p:nvPr/>
          </p:nvSpPr>
          <p:spPr>
            <a:xfrm>
              <a:off x="4414553" y="6020917"/>
              <a:ext cx="2728120" cy="646331"/>
            </a:xfrm>
            <a:prstGeom prst="rect">
              <a:avLst/>
            </a:prstGeom>
            <a:solidFill>
              <a:schemeClr val="bg1">
                <a:alpha val="80000"/>
              </a:schemeClr>
            </a:solidFill>
          </p:spPr>
          <p:txBody>
            <a:bodyPr wrap="square" rtlCol="0">
              <a:spAutoFit/>
            </a:bodyPr>
            <a:lstStyle/>
            <a:p>
              <a:r>
                <a:rPr lang="fr-FR" sz="1200" dirty="0" smtClean="0"/>
                <a:t>Une localisation sur cette branche de raccordement ne permettrait pas de capter des flux longues distances</a:t>
              </a:r>
              <a:endParaRPr lang="fr-FR" sz="1200" dirty="0"/>
            </a:p>
          </p:txBody>
        </p:sp>
        <p:sp>
          <p:nvSpPr>
            <p:cNvPr id="34" name="Ellipse 33"/>
            <p:cNvSpPr/>
            <p:nvPr/>
          </p:nvSpPr>
          <p:spPr bwMode="auto">
            <a:xfrm rot="3893889">
              <a:off x="5124827" y="5129730"/>
              <a:ext cx="435785" cy="903454"/>
            </a:xfrm>
            <a:prstGeom prst="ellipse">
              <a:avLst/>
            </a:prstGeom>
            <a:noFill/>
            <a:ln w="38100" cap="flat" cmpd="sng" algn="ctr">
              <a:solidFill>
                <a:srgbClr val="444F89"/>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37" name="Connecteur droit avec flèche 36"/>
            <p:cNvCxnSpPr/>
            <p:nvPr/>
          </p:nvCxnSpPr>
          <p:spPr bwMode="auto">
            <a:xfrm flipH="1" flipV="1">
              <a:off x="5401670" y="5634891"/>
              <a:ext cx="106434" cy="40372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1" name="Groupe 10"/>
          <p:cNvGrpSpPr/>
          <p:nvPr/>
        </p:nvGrpSpPr>
        <p:grpSpPr>
          <a:xfrm>
            <a:off x="107504" y="4667227"/>
            <a:ext cx="2754799" cy="1282053"/>
            <a:chOff x="8759422" y="4460425"/>
            <a:chExt cx="2754799" cy="1282053"/>
          </a:xfrm>
        </p:grpSpPr>
        <p:grpSp>
          <p:nvGrpSpPr>
            <p:cNvPr id="9" name="Groupe 8"/>
            <p:cNvGrpSpPr/>
            <p:nvPr/>
          </p:nvGrpSpPr>
          <p:grpSpPr>
            <a:xfrm>
              <a:off x="8759422" y="4460425"/>
              <a:ext cx="2754799" cy="1282053"/>
              <a:chOff x="8759422" y="4460425"/>
              <a:chExt cx="2754799" cy="1282053"/>
            </a:xfrm>
          </p:grpSpPr>
          <p:grpSp>
            <p:nvGrpSpPr>
              <p:cNvPr id="25" name="Groupe 24"/>
              <p:cNvGrpSpPr/>
              <p:nvPr/>
            </p:nvGrpSpPr>
            <p:grpSpPr>
              <a:xfrm>
                <a:off x="8886807" y="4568706"/>
                <a:ext cx="2627414" cy="1130357"/>
                <a:chOff x="159336" y="2462410"/>
                <a:chExt cx="3820266" cy="2047021"/>
              </a:xfrm>
            </p:grpSpPr>
            <p:cxnSp>
              <p:nvCxnSpPr>
                <p:cNvPr id="27" name="Connecteur droit 26"/>
                <p:cNvCxnSpPr/>
                <p:nvPr/>
              </p:nvCxnSpPr>
              <p:spPr bwMode="auto">
                <a:xfrm>
                  <a:off x="203120" y="2642430"/>
                  <a:ext cx="468052" cy="0"/>
                </a:xfrm>
                <a:prstGeom prst="line">
                  <a:avLst/>
                </a:prstGeom>
                <a:solidFill>
                  <a:schemeClr val="accent1"/>
                </a:solidFill>
                <a:ln w="1270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8" name="Connecteur droit 27"/>
                <p:cNvCxnSpPr/>
                <p:nvPr/>
              </p:nvCxnSpPr>
              <p:spPr bwMode="auto">
                <a:xfrm>
                  <a:off x="203120" y="3002470"/>
                  <a:ext cx="468052" cy="0"/>
                </a:xfrm>
                <a:prstGeom prst="line">
                  <a:avLst/>
                </a:prstGeom>
                <a:solidFill>
                  <a:schemeClr val="accent1"/>
                </a:solidFill>
                <a:ln w="1270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9" name="ZoneTexte 28"/>
                <p:cNvSpPr txBox="1"/>
                <p:nvPr/>
              </p:nvSpPr>
              <p:spPr>
                <a:xfrm>
                  <a:off x="799347" y="2462410"/>
                  <a:ext cx="1832486" cy="907891"/>
                </a:xfrm>
                <a:prstGeom prst="rect">
                  <a:avLst/>
                </a:prstGeom>
                <a:noFill/>
              </p:spPr>
              <p:txBody>
                <a:bodyPr wrap="square" rtlCol="0">
                  <a:spAutoFit/>
                </a:bodyPr>
                <a:lstStyle/>
                <a:p>
                  <a:r>
                    <a:rPr lang="fr-FR" sz="1050" b="1" dirty="0" smtClean="0"/>
                    <a:t>Projet prioritaire</a:t>
                  </a:r>
                  <a:endParaRPr lang="fr-FR" sz="1050" b="1" dirty="0"/>
                </a:p>
              </p:txBody>
            </p:sp>
            <p:sp>
              <p:nvSpPr>
                <p:cNvPr id="30" name="ZoneTexte 29"/>
                <p:cNvSpPr txBox="1"/>
                <p:nvPr/>
              </p:nvSpPr>
              <p:spPr>
                <a:xfrm>
                  <a:off x="814538" y="2833193"/>
                  <a:ext cx="1313239" cy="907891"/>
                </a:xfrm>
                <a:prstGeom prst="rect">
                  <a:avLst/>
                </a:prstGeom>
                <a:noFill/>
              </p:spPr>
              <p:txBody>
                <a:bodyPr wrap="square" rtlCol="0">
                  <a:spAutoFit/>
                </a:bodyPr>
                <a:lstStyle/>
                <a:p>
                  <a:r>
                    <a:rPr lang="fr-FR" sz="1050" b="1" dirty="0" smtClean="0"/>
                    <a:t>Projet cible</a:t>
                  </a:r>
                  <a:endParaRPr lang="fr-FR" sz="1050" b="1" dirty="0"/>
                </a:p>
              </p:txBody>
            </p:sp>
            <p:sp>
              <p:nvSpPr>
                <p:cNvPr id="31" name="Ellipse 30"/>
                <p:cNvSpPr/>
                <p:nvPr/>
              </p:nvSpPr>
              <p:spPr bwMode="auto">
                <a:xfrm>
                  <a:off x="159336" y="3356122"/>
                  <a:ext cx="607417" cy="216024"/>
                </a:xfrm>
                <a:prstGeom prst="ellipse">
                  <a:avLst/>
                </a:prstGeom>
                <a:noFill/>
                <a:ln w="381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Arial" charset="0"/>
                    <a:ea typeface="ＭＳ Ｐゴシック" charset="0"/>
                  </a:endParaRPr>
                </a:p>
              </p:txBody>
            </p:sp>
            <p:sp>
              <p:nvSpPr>
                <p:cNvPr id="32" name="ZoneTexte 31"/>
                <p:cNvSpPr txBox="1"/>
                <p:nvPr/>
              </p:nvSpPr>
              <p:spPr>
                <a:xfrm>
                  <a:off x="814539" y="3171747"/>
                  <a:ext cx="3165063" cy="1337684"/>
                </a:xfrm>
                <a:prstGeom prst="rect">
                  <a:avLst/>
                </a:prstGeom>
                <a:noFill/>
              </p:spPr>
              <p:txBody>
                <a:bodyPr wrap="square" rtlCol="0">
                  <a:spAutoFit/>
                </a:bodyPr>
                <a:lstStyle/>
                <a:p>
                  <a:r>
                    <a:rPr lang="fr-FR" sz="1050" b="1" dirty="0" smtClean="0"/>
                    <a:t>Recherche d’emplacements d’une gare nouvelle éventuelle</a:t>
                  </a:r>
                </a:p>
                <a:p>
                  <a:r>
                    <a:rPr lang="fr-FR" sz="1050" b="1" dirty="0" smtClean="0"/>
                    <a:t>Recherche écartée à ce stade des études</a:t>
                  </a:r>
                  <a:endParaRPr lang="fr-FR" sz="1050" b="1" dirty="0"/>
                </a:p>
              </p:txBody>
            </p:sp>
          </p:grpSp>
          <p:sp>
            <p:nvSpPr>
              <p:cNvPr id="26" name="Rectangle 25"/>
              <p:cNvSpPr/>
              <p:nvPr/>
            </p:nvSpPr>
            <p:spPr bwMode="auto">
              <a:xfrm>
                <a:off x="8759422" y="4460425"/>
                <a:ext cx="2754798" cy="1282053"/>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grpSp>
        <p:sp>
          <p:nvSpPr>
            <p:cNvPr id="35" name="Ellipse 34"/>
            <p:cNvSpPr/>
            <p:nvPr/>
          </p:nvSpPr>
          <p:spPr bwMode="auto">
            <a:xfrm>
              <a:off x="8892480" y="5433948"/>
              <a:ext cx="417755" cy="119288"/>
            </a:xfrm>
            <a:prstGeom prst="ellipse">
              <a:avLst/>
            </a:prstGeom>
            <a:noFill/>
            <a:ln w="38100" cap="flat" cmpd="sng" algn="ctr">
              <a:solidFill>
                <a:schemeClr val="tx1"/>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Arial" charset="0"/>
                <a:ea typeface="ＭＳ Ｐゴシック" charset="0"/>
              </a:endParaRPr>
            </a:p>
          </p:txBody>
        </p:sp>
      </p:grpSp>
      <p:sp>
        <p:nvSpPr>
          <p:cNvPr id="41" name="ZoneTexte 40"/>
          <p:cNvSpPr txBox="1"/>
          <p:nvPr/>
        </p:nvSpPr>
        <p:spPr>
          <a:xfrm>
            <a:off x="1295636" y="4365104"/>
            <a:ext cx="1188132" cy="338554"/>
          </a:xfrm>
          <a:prstGeom prst="rect">
            <a:avLst/>
          </a:prstGeom>
          <a:noFill/>
        </p:spPr>
        <p:txBody>
          <a:bodyPr wrap="square" rtlCol="0">
            <a:spAutoFit/>
          </a:bodyPr>
          <a:lstStyle/>
          <a:p>
            <a:r>
              <a:rPr lang="fr-FR" sz="1600" b="1" dirty="0" smtClean="0">
                <a:solidFill>
                  <a:schemeClr val="tx1">
                    <a:lumMod val="50000"/>
                    <a:lumOff val="50000"/>
                  </a:schemeClr>
                </a:solidFill>
              </a:rPr>
              <a:t>EVREUX</a:t>
            </a:r>
            <a:endParaRPr lang="fr-FR" sz="1600" b="1" dirty="0">
              <a:solidFill>
                <a:schemeClr val="tx1">
                  <a:lumMod val="50000"/>
                  <a:lumOff val="50000"/>
                </a:schemeClr>
              </a:solidFill>
            </a:endParaRPr>
          </a:p>
        </p:txBody>
      </p:sp>
    </p:spTree>
    <p:extLst>
      <p:ext uri="{BB962C8B-B14F-4D97-AF65-F5344CB8AC3E}">
        <p14:creationId xmlns:p14="http://schemas.microsoft.com/office/powerpoint/2010/main" val="403649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e 54"/>
          <p:cNvGrpSpPr/>
          <p:nvPr/>
        </p:nvGrpSpPr>
        <p:grpSpPr>
          <a:xfrm>
            <a:off x="19984" y="2070371"/>
            <a:ext cx="7959520" cy="4544760"/>
            <a:chOff x="19984" y="2070371"/>
            <a:chExt cx="7959520" cy="4544760"/>
          </a:xfrm>
        </p:grpSpPr>
        <p:grpSp>
          <p:nvGrpSpPr>
            <p:cNvPr id="22" name="Groupe 21"/>
            <p:cNvGrpSpPr/>
            <p:nvPr/>
          </p:nvGrpSpPr>
          <p:grpSpPr>
            <a:xfrm>
              <a:off x="19984" y="2070371"/>
              <a:ext cx="7959520" cy="4544760"/>
              <a:chOff x="19984" y="2070371"/>
              <a:chExt cx="7959520" cy="4544760"/>
            </a:xfrm>
          </p:grpSpPr>
          <p:grpSp>
            <p:nvGrpSpPr>
              <p:cNvPr id="16" name="Groupe 15"/>
              <p:cNvGrpSpPr/>
              <p:nvPr/>
            </p:nvGrpSpPr>
            <p:grpSpPr>
              <a:xfrm>
                <a:off x="2332026" y="2456892"/>
                <a:ext cx="5336318" cy="4158239"/>
                <a:chOff x="2332026" y="2456892"/>
                <a:chExt cx="5336318" cy="4158239"/>
              </a:xfrm>
            </p:grpSpPr>
            <p:pic>
              <p:nvPicPr>
                <p:cNvPr id="3" name="Image 2"/>
                <p:cNvPicPr>
                  <a:picLocks noChangeAspect="1"/>
                </p:cNvPicPr>
                <p:nvPr/>
              </p:nvPicPr>
              <p:blipFill rotWithShape="1">
                <a:blip r:embed="rId3"/>
                <a:srcRect l="11794"/>
                <a:stretch/>
              </p:blipFill>
              <p:spPr>
                <a:xfrm>
                  <a:off x="2332026" y="2456892"/>
                  <a:ext cx="5336318" cy="4158239"/>
                </a:xfrm>
                <a:prstGeom prst="rect">
                  <a:avLst/>
                </a:prstGeom>
              </p:spPr>
            </p:pic>
            <p:sp>
              <p:nvSpPr>
                <p:cNvPr id="15" name="Rectangle 14"/>
                <p:cNvSpPr/>
                <p:nvPr/>
              </p:nvSpPr>
              <p:spPr bwMode="auto">
                <a:xfrm>
                  <a:off x="2332026" y="2564904"/>
                  <a:ext cx="547786" cy="46805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grpSp>
          <p:sp>
            <p:nvSpPr>
              <p:cNvPr id="18" name="Rectangle 17"/>
              <p:cNvSpPr/>
              <p:nvPr/>
            </p:nvSpPr>
            <p:spPr>
              <a:xfrm>
                <a:off x="1822534" y="2070371"/>
                <a:ext cx="6156970" cy="338554"/>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ctr"/>
                <a:r>
                  <a:rPr lang="fr-FR" sz="1600" dirty="0"/>
                  <a:t>Scénario d’infrastructure à </a:t>
                </a:r>
                <a:r>
                  <a:rPr lang="fr-FR" sz="1600" dirty="0" smtClean="0"/>
                  <a:t>l’ouest </a:t>
                </a:r>
                <a:r>
                  <a:rPr lang="fr-FR" sz="1600" dirty="0"/>
                  <a:t>de la base aérienne</a:t>
                </a:r>
                <a:endParaRPr lang="fr-FR" sz="1600" b="1" dirty="0"/>
              </a:p>
            </p:txBody>
          </p:sp>
          <p:grpSp>
            <p:nvGrpSpPr>
              <p:cNvPr id="40" name="Groupe 39"/>
              <p:cNvGrpSpPr/>
              <p:nvPr/>
            </p:nvGrpSpPr>
            <p:grpSpPr>
              <a:xfrm>
                <a:off x="19984" y="4874140"/>
                <a:ext cx="2754799" cy="1282053"/>
                <a:chOff x="8759422" y="4482338"/>
                <a:chExt cx="2754799" cy="1282053"/>
              </a:xfrm>
            </p:grpSpPr>
            <p:grpSp>
              <p:nvGrpSpPr>
                <p:cNvPr id="41" name="Groupe 40"/>
                <p:cNvGrpSpPr/>
                <p:nvPr/>
              </p:nvGrpSpPr>
              <p:grpSpPr>
                <a:xfrm>
                  <a:off x="8759422" y="4482338"/>
                  <a:ext cx="2754799" cy="1282053"/>
                  <a:chOff x="8759422" y="4482338"/>
                  <a:chExt cx="2754799" cy="1282053"/>
                </a:xfrm>
              </p:grpSpPr>
              <p:grpSp>
                <p:nvGrpSpPr>
                  <p:cNvPr id="43" name="Groupe 42"/>
                  <p:cNvGrpSpPr/>
                  <p:nvPr/>
                </p:nvGrpSpPr>
                <p:grpSpPr>
                  <a:xfrm>
                    <a:off x="8886807" y="4568706"/>
                    <a:ext cx="2627414" cy="1130357"/>
                    <a:chOff x="159336" y="2462410"/>
                    <a:chExt cx="3820266" cy="2047021"/>
                  </a:xfrm>
                </p:grpSpPr>
                <p:cxnSp>
                  <p:nvCxnSpPr>
                    <p:cNvPr id="45" name="Connecteur droit 44"/>
                    <p:cNvCxnSpPr/>
                    <p:nvPr/>
                  </p:nvCxnSpPr>
                  <p:spPr bwMode="auto">
                    <a:xfrm>
                      <a:off x="203120" y="2642430"/>
                      <a:ext cx="468052" cy="0"/>
                    </a:xfrm>
                    <a:prstGeom prst="line">
                      <a:avLst/>
                    </a:prstGeom>
                    <a:solidFill>
                      <a:schemeClr val="accent1"/>
                    </a:solidFill>
                    <a:ln w="1270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6" name="Connecteur droit 45"/>
                    <p:cNvCxnSpPr/>
                    <p:nvPr/>
                  </p:nvCxnSpPr>
                  <p:spPr bwMode="auto">
                    <a:xfrm>
                      <a:off x="203120" y="3002470"/>
                      <a:ext cx="468052" cy="0"/>
                    </a:xfrm>
                    <a:prstGeom prst="line">
                      <a:avLst/>
                    </a:prstGeom>
                    <a:solidFill>
                      <a:schemeClr val="accent1"/>
                    </a:solidFill>
                    <a:ln w="1270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7" name="ZoneTexte 46"/>
                    <p:cNvSpPr txBox="1"/>
                    <p:nvPr/>
                  </p:nvSpPr>
                  <p:spPr>
                    <a:xfrm>
                      <a:off x="799347" y="2462410"/>
                      <a:ext cx="1832486" cy="907891"/>
                    </a:xfrm>
                    <a:prstGeom prst="rect">
                      <a:avLst/>
                    </a:prstGeom>
                    <a:noFill/>
                  </p:spPr>
                  <p:txBody>
                    <a:bodyPr wrap="square" rtlCol="0">
                      <a:spAutoFit/>
                    </a:bodyPr>
                    <a:lstStyle/>
                    <a:p>
                      <a:r>
                        <a:rPr lang="fr-FR" sz="1050" b="1" dirty="0" smtClean="0"/>
                        <a:t>Projet prioritaire</a:t>
                      </a:r>
                      <a:endParaRPr lang="fr-FR" sz="1050" b="1" dirty="0"/>
                    </a:p>
                  </p:txBody>
                </p:sp>
                <p:sp>
                  <p:nvSpPr>
                    <p:cNvPr id="48" name="ZoneTexte 47"/>
                    <p:cNvSpPr txBox="1"/>
                    <p:nvPr/>
                  </p:nvSpPr>
                  <p:spPr>
                    <a:xfrm>
                      <a:off x="814538" y="2833193"/>
                      <a:ext cx="1313239" cy="907891"/>
                    </a:xfrm>
                    <a:prstGeom prst="rect">
                      <a:avLst/>
                    </a:prstGeom>
                    <a:noFill/>
                  </p:spPr>
                  <p:txBody>
                    <a:bodyPr wrap="square" rtlCol="0">
                      <a:spAutoFit/>
                    </a:bodyPr>
                    <a:lstStyle/>
                    <a:p>
                      <a:r>
                        <a:rPr lang="fr-FR" sz="1050" b="1" dirty="0" smtClean="0"/>
                        <a:t>Projet cible</a:t>
                      </a:r>
                      <a:endParaRPr lang="fr-FR" sz="1050" b="1" dirty="0"/>
                    </a:p>
                  </p:txBody>
                </p:sp>
                <p:sp>
                  <p:nvSpPr>
                    <p:cNvPr id="49" name="Ellipse 48"/>
                    <p:cNvSpPr/>
                    <p:nvPr/>
                  </p:nvSpPr>
                  <p:spPr bwMode="auto">
                    <a:xfrm>
                      <a:off x="159336" y="3356122"/>
                      <a:ext cx="607417" cy="216024"/>
                    </a:xfrm>
                    <a:prstGeom prst="ellipse">
                      <a:avLst/>
                    </a:prstGeom>
                    <a:noFill/>
                    <a:ln w="381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Arial" charset="0"/>
                        <a:ea typeface="ＭＳ Ｐゴシック" charset="0"/>
                      </a:endParaRPr>
                    </a:p>
                  </p:txBody>
                </p:sp>
                <p:sp>
                  <p:nvSpPr>
                    <p:cNvPr id="50" name="ZoneTexte 49"/>
                    <p:cNvSpPr txBox="1"/>
                    <p:nvPr/>
                  </p:nvSpPr>
                  <p:spPr>
                    <a:xfrm>
                      <a:off x="814539" y="3171747"/>
                      <a:ext cx="3165063" cy="1337684"/>
                    </a:xfrm>
                    <a:prstGeom prst="rect">
                      <a:avLst/>
                    </a:prstGeom>
                    <a:noFill/>
                  </p:spPr>
                  <p:txBody>
                    <a:bodyPr wrap="square" rtlCol="0">
                      <a:spAutoFit/>
                    </a:bodyPr>
                    <a:lstStyle/>
                    <a:p>
                      <a:r>
                        <a:rPr lang="fr-FR" sz="1050" b="1" dirty="0" smtClean="0"/>
                        <a:t>Recherche d’emplacements d’une gare nouvelle éventuelle</a:t>
                      </a:r>
                    </a:p>
                    <a:p>
                      <a:r>
                        <a:rPr lang="fr-FR" sz="1050" b="1" dirty="0" smtClean="0"/>
                        <a:t>Recherche écartée à ce stade des études</a:t>
                      </a:r>
                      <a:endParaRPr lang="fr-FR" sz="1050" b="1" dirty="0"/>
                    </a:p>
                  </p:txBody>
                </p:sp>
              </p:grpSp>
              <p:sp>
                <p:nvSpPr>
                  <p:cNvPr id="44" name="Rectangle 43"/>
                  <p:cNvSpPr/>
                  <p:nvPr/>
                </p:nvSpPr>
                <p:spPr bwMode="auto">
                  <a:xfrm>
                    <a:off x="8759422" y="4482338"/>
                    <a:ext cx="2754798" cy="1282053"/>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grpSp>
            <p:sp>
              <p:nvSpPr>
                <p:cNvPr id="42" name="Ellipse 41"/>
                <p:cNvSpPr/>
                <p:nvPr/>
              </p:nvSpPr>
              <p:spPr bwMode="auto">
                <a:xfrm>
                  <a:off x="8892480" y="5433948"/>
                  <a:ext cx="417755" cy="119288"/>
                </a:xfrm>
                <a:prstGeom prst="ellipse">
                  <a:avLst/>
                </a:prstGeom>
                <a:noFill/>
                <a:ln w="38100" cap="flat" cmpd="sng" algn="ctr">
                  <a:solidFill>
                    <a:schemeClr val="tx1"/>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Arial" charset="0"/>
                    <a:ea typeface="ＭＳ Ｐゴシック" charset="0"/>
                  </a:endParaRPr>
                </a:p>
              </p:txBody>
            </p:sp>
          </p:grpSp>
        </p:grpSp>
        <p:sp>
          <p:nvSpPr>
            <p:cNvPr id="51" name="ZoneTexte 50"/>
            <p:cNvSpPr txBox="1"/>
            <p:nvPr/>
          </p:nvSpPr>
          <p:spPr>
            <a:xfrm>
              <a:off x="1763688" y="4905164"/>
              <a:ext cx="1188132" cy="338554"/>
            </a:xfrm>
            <a:prstGeom prst="rect">
              <a:avLst/>
            </a:prstGeom>
            <a:noFill/>
          </p:spPr>
          <p:txBody>
            <a:bodyPr wrap="square" rtlCol="0">
              <a:spAutoFit/>
            </a:bodyPr>
            <a:lstStyle/>
            <a:p>
              <a:r>
                <a:rPr lang="fr-FR" sz="1600" b="1" dirty="0" smtClean="0">
                  <a:solidFill>
                    <a:schemeClr val="tx1">
                      <a:lumMod val="50000"/>
                      <a:lumOff val="50000"/>
                    </a:schemeClr>
                  </a:solidFill>
                </a:rPr>
                <a:t>EVREUX</a:t>
              </a:r>
              <a:endParaRPr lang="fr-FR" sz="1600" b="1" dirty="0">
                <a:solidFill>
                  <a:schemeClr val="tx1">
                    <a:lumMod val="50000"/>
                    <a:lumOff val="50000"/>
                  </a:schemeClr>
                </a:solidFill>
              </a:endParaRPr>
            </a:p>
          </p:txBody>
        </p:sp>
      </p:grpSp>
      <p:sp>
        <p:nvSpPr>
          <p:cNvPr id="17" name="Rectangle 3"/>
          <p:cNvSpPr txBox="1">
            <a:spLocks noChangeArrowheads="1"/>
          </p:cNvSpPr>
          <p:nvPr/>
        </p:nvSpPr>
        <p:spPr bwMode="gray">
          <a:xfrm>
            <a:off x="0" y="858492"/>
            <a:ext cx="8208912" cy="561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0" fontAlgn="base" hangingPunct="0">
              <a:spcBef>
                <a:spcPct val="20000"/>
              </a:spcBef>
              <a:spcAft>
                <a:spcPct val="35000"/>
              </a:spcAft>
              <a:buSzPct val="90000"/>
              <a:buFont typeface="Wingdings" charset="0"/>
              <a:defRPr sz="2000" b="1">
                <a:solidFill>
                  <a:schemeClr val="accent1"/>
                </a:solidFill>
                <a:latin typeface="+mn-lt"/>
                <a:ea typeface="+mn-ea"/>
                <a:cs typeface="+mn-cs"/>
              </a:defRPr>
            </a:lvl1pPr>
            <a:lvl2pPr marL="550863" indent="-238125" algn="l" rtl="0" eaLnBrk="0" fontAlgn="base" hangingPunct="0">
              <a:lnSpc>
                <a:spcPct val="95000"/>
              </a:lnSpc>
              <a:spcBef>
                <a:spcPct val="50000"/>
              </a:spcBef>
              <a:spcAft>
                <a:spcPct val="10000"/>
              </a:spcAft>
              <a:buClr>
                <a:schemeClr val="accent1"/>
              </a:buClr>
              <a:buSzPct val="90000"/>
              <a:buFont typeface="Wingdings" charset="0"/>
              <a:buChar char="n"/>
              <a:defRPr sz="1800" b="1">
                <a:solidFill>
                  <a:schemeClr val="tx1"/>
                </a:solidFill>
                <a:latin typeface="+mn-lt"/>
                <a:ea typeface="+mn-ea"/>
              </a:defRPr>
            </a:lvl2pPr>
            <a:lvl3pPr marL="1139825" indent="-296863" algn="l" rtl="0" eaLnBrk="0" fontAlgn="base" hangingPunct="0">
              <a:spcBef>
                <a:spcPct val="30000"/>
              </a:spcBef>
              <a:spcAft>
                <a:spcPct val="0"/>
              </a:spcAft>
              <a:buFont typeface="Symbol" charset="0"/>
              <a:buChar char="¾"/>
              <a:defRPr sz="1600">
                <a:solidFill>
                  <a:schemeClr val="tx1"/>
                </a:solidFill>
                <a:latin typeface="+mn-lt"/>
                <a:ea typeface="+mn-ea"/>
              </a:defRPr>
            </a:lvl3pPr>
            <a:lvl4pPr marL="1427163" indent="-285750" algn="l" rtl="0" eaLnBrk="0" fontAlgn="base" hangingPunct="0">
              <a:spcBef>
                <a:spcPct val="20000"/>
              </a:spcBef>
              <a:spcAft>
                <a:spcPct val="0"/>
              </a:spcAft>
              <a:buClr>
                <a:schemeClr val="accent1"/>
              </a:buClr>
              <a:buFont typeface="Arial" panose="020B0604020202020204" pitchFamily="34" charset="0"/>
              <a:buChar char="•"/>
              <a:defRPr sz="1600">
                <a:solidFill>
                  <a:schemeClr val="tx1"/>
                </a:solidFill>
                <a:latin typeface="+mn-lt"/>
                <a:ea typeface="+mn-ea"/>
              </a:defRPr>
            </a:lvl4pPr>
            <a:lvl5pPr marL="1428750" indent="-285750" algn="l" rtl="0" eaLnBrk="0" fontAlgn="base" hangingPunct="0">
              <a:spcBef>
                <a:spcPct val="20000"/>
              </a:spcBef>
              <a:spcAft>
                <a:spcPct val="0"/>
              </a:spcAft>
              <a:buClr>
                <a:schemeClr val="accent1"/>
              </a:buClr>
              <a:buFont typeface="Wingdings" panose="05000000000000000000" pitchFamily="2" charset="2"/>
              <a:buChar char="ü"/>
              <a:defRPr sz="1400">
                <a:solidFill>
                  <a:schemeClr val="tx1"/>
                </a:solidFill>
                <a:latin typeface="+mn-lt"/>
                <a:ea typeface="+mn-ea"/>
              </a:defRPr>
            </a:lvl5pPr>
            <a:lvl6pPr marL="1600200" algn="l" rtl="0" eaLnBrk="0" fontAlgn="base" hangingPunct="0">
              <a:spcBef>
                <a:spcPct val="20000"/>
              </a:spcBef>
              <a:spcAft>
                <a:spcPct val="0"/>
              </a:spcAft>
              <a:defRPr sz="1200">
                <a:solidFill>
                  <a:schemeClr val="tx1"/>
                </a:solidFill>
                <a:latin typeface="+mn-lt"/>
                <a:ea typeface="+mn-ea"/>
              </a:defRPr>
            </a:lvl6pPr>
            <a:lvl7pPr marL="2057400" algn="l" rtl="0" eaLnBrk="0" fontAlgn="base" hangingPunct="0">
              <a:spcBef>
                <a:spcPct val="20000"/>
              </a:spcBef>
              <a:spcAft>
                <a:spcPct val="0"/>
              </a:spcAft>
              <a:defRPr sz="1600">
                <a:solidFill>
                  <a:schemeClr val="tx1"/>
                </a:solidFill>
                <a:latin typeface="+mn-lt"/>
                <a:ea typeface="+mn-ea"/>
              </a:defRPr>
            </a:lvl7pPr>
            <a:lvl8pPr marL="2514600" algn="l" rtl="0" eaLnBrk="0" fontAlgn="base" hangingPunct="0">
              <a:spcBef>
                <a:spcPct val="20000"/>
              </a:spcBef>
              <a:spcAft>
                <a:spcPct val="0"/>
              </a:spcAft>
              <a:defRPr sz="1600">
                <a:solidFill>
                  <a:schemeClr val="tx1"/>
                </a:solidFill>
                <a:latin typeface="+mn-lt"/>
                <a:ea typeface="+mn-ea"/>
              </a:defRPr>
            </a:lvl8pPr>
            <a:lvl9pPr marL="2971800" algn="l" rtl="0" eaLnBrk="0" fontAlgn="base" hangingPunct="0">
              <a:spcBef>
                <a:spcPct val="20000"/>
              </a:spcBef>
              <a:spcAft>
                <a:spcPct val="0"/>
              </a:spcAft>
              <a:defRPr sz="1600">
                <a:solidFill>
                  <a:schemeClr val="tx1"/>
                </a:solidFill>
                <a:latin typeface="+mn-lt"/>
                <a:ea typeface="+mn-ea"/>
              </a:defRPr>
            </a:lvl9pPr>
          </a:lstStyle>
          <a:p>
            <a:pPr lvl="1" algn="just"/>
            <a:r>
              <a:rPr lang="fr-FR" kern="0" dirty="0" smtClean="0"/>
              <a:t>Evitement des enjeux du territoire :</a:t>
            </a:r>
          </a:p>
          <a:p>
            <a:pPr marL="1438275" lvl="1" indent="-361950">
              <a:buFont typeface="Wingdings" panose="05000000000000000000" pitchFamily="2" charset="2"/>
              <a:buChar char="Ø"/>
            </a:pPr>
            <a:r>
              <a:rPr lang="fr-FR" sz="1600" b="0" kern="0" dirty="0"/>
              <a:t>Cette phase d’étude a recherché également des </a:t>
            </a:r>
            <a:r>
              <a:rPr lang="fr-FR" sz="1600" b="0" kern="0" dirty="0" smtClean="0"/>
              <a:t>emplacements </a:t>
            </a:r>
            <a:r>
              <a:rPr lang="fr-FR" sz="1600" b="0" kern="0" dirty="0"/>
              <a:t>plus proches de l’agglomération, permises par des passages à l’ouest de la base aérienne.</a:t>
            </a:r>
          </a:p>
          <a:p>
            <a:pPr marL="312738" lvl="1" indent="0" algn="just">
              <a:buFont typeface="Wingdings" charset="0"/>
              <a:buNone/>
            </a:pPr>
            <a:endParaRPr lang="fr-FR" sz="1600" kern="0" dirty="0" smtClean="0">
              <a:solidFill>
                <a:schemeClr val="accent1"/>
              </a:solidFill>
            </a:endParaRPr>
          </a:p>
        </p:txBody>
      </p:sp>
      <p:sp>
        <p:nvSpPr>
          <p:cNvPr id="2" name="Titre 1"/>
          <p:cNvSpPr>
            <a:spLocks noGrp="1"/>
          </p:cNvSpPr>
          <p:nvPr>
            <p:ph type="title"/>
          </p:nvPr>
        </p:nvSpPr>
        <p:spPr/>
        <p:txBody>
          <a:bodyPr/>
          <a:lstStyle/>
          <a:p>
            <a:r>
              <a:rPr lang="fr-FR" dirty="0" smtClean="0"/>
              <a:t>Secteur C2 – éclairages fonctionnels en prévision du projet cible</a:t>
            </a:r>
            <a:endParaRPr lang="fr-FR" dirty="0"/>
          </a:p>
        </p:txBody>
      </p:sp>
      <p:sp>
        <p:nvSpPr>
          <p:cNvPr id="25" name="ZoneTexte 24"/>
          <p:cNvSpPr txBox="1"/>
          <p:nvPr/>
        </p:nvSpPr>
        <p:spPr>
          <a:xfrm>
            <a:off x="6141688" y="4646607"/>
            <a:ext cx="2599155" cy="938719"/>
          </a:xfrm>
          <a:prstGeom prst="rect">
            <a:avLst/>
          </a:prstGeom>
          <a:noFill/>
        </p:spPr>
        <p:txBody>
          <a:bodyPr wrap="square" rtlCol="0">
            <a:spAutoFit/>
          </a:bodyPr>
          <a:lstStyle/>
          <a:p>
            <a:r>
              <a:rPr lang="fr-FR" sz="1100" b="1" dirty="0" smtClean="0"/>
              <a:t>Cette localisation spécifique  a été située le plus proche possible de l’agglomération mais pourrait s’en éloigner vers l’Est en conservant les mêmes fonctionnalités</a:t>
            </a:r>
            <a:endParaRPr lang="fr-FR" sz="1100" b="1" dirty="0"/>
          </a:p>
        </p:txBody>
      </p:sp>
      <p:pic>
        <p:nvPicPr>
          <p:cNvPr id="19" name="Image 18"/>
          <p:cNvPicPr>
            <a:picLocks noChangeAspect="1"/>
          </p:cNvPicPr>
          <p:nvPr/>
        </p:nvPicPr>
        <p:blipFill>
          <a:blip r:embed="rId4"/>
          <a:stretch>
            <a:fillRect/>
          </a:stretch>
        </p:blipFill>
        <p:spPr>
          <a:xfrm>
            <a:off x="159152" y="2360135"/>
            <a:ext cx="1538310" cy="1249055"/>
          </a:xfrm>
          <a:prstGeom prst="rect">
            <a:avLst/>
          </a:prstGeom>
          <a:ln>
            <a:solidFill>
              <a:schemeClr val="tx1"/>
            </a:solidFill>
          </a:ln>
          <a:effectLst>
            <a:softEdge rad="12700"/>
          </a:effectLst>
        </p:spPr>
      </p:pic>
      <p:sp>
        <p:nvSpPr>
          <p:cNvPr id="26" name="ZoneTexte 25"/>
          <p:cNvSpPr txBox="1"/>
          <p:nvPr/>
        </p:nvSpPr>
        <p:spPr>
          <a:xfrm>
            <a:off x="84135" y="2075748"/>
            <a:ext cx="1638013" cy="307777"/>
          </a:xfrm>
          <a:prstGeom prst="rect">
            <a:avLst/>
          </a:prstGeom>
          <a:noFill/>
        </p:spPr>
        <p:txBody>
          <a:bodyPr wrap="square" rtlCol="0">
            <a:spAutoFit/>
          </a:bodyPr>
          <a:lstStyle/>
          <a:p>
            <a:r>
              <a:rPr lang="fr-FR" sz="1400" b="1" dirty="0" smtClean="0"/>
              <a:t>C2-Nord</a:t>
            </a:r>
            <a:endParaRPr lang="fr-FR" sz="1400" b="1" dirty="0"/>
          </a:p>
        </p:txBody>
      </p:sp>
      <p:grpSp>
        <p:nvGrpSpPr>
          <p:cNvPr id="23" name="Groupe 22"/>
          <p:cNvGrpSpPr/>
          <p:nvPr/>
        </p:nvGrpSpPr>
        <p:grpSpPr>
          <a:xfrm>
            <a:off x="3924735" y="2906759"/>
            <a:ext cx="3023529" cy="2405474"/>
            <a:chOff x="3924735" y="2906759"/>
            <a:chExt cx="3023529" cy="2405474"/>
          </a:xfrm>
        </p:grpSpPr>
        <p:sp>
          <p:nvSpPr>
            <p:cNvPr id="20" name="ZoneTexte 19"/>
            <p:cNvSpPr txBox="1"/>
            <p:nvPr/>
          </p:nvSpPr>
          <p:spPr>
            <a:xfrm>
              <a:off x="4365503" y="2906759"/>
              <a:ext cx="2582761" cy="600164"/>
            </a:xfrm>
            <a:prstGeom prst="rect">
              <a:avLst/>
            </a:prstGeom>
            <a:noFill/>
          </p:spPr>
          <p:txBody>
            <a:bodyPr wrap="square" rtlCol="0">
              <a:spAutoFit/>
            </a:bodyPr>
            <a:lstStyle/>
            <a:p>
              <a:r>
                <a:rPr lang="fr-FR" sz="1100" b="1" dirty="0"/>
                <a:t>Localisations permettant de capter des flux longues distances vers Cherbourg ou Le Havre</a:t>
              </a:r>
            </a:p>
          </p:txBody>
        </p:sp>
        <p:cxnSp>
          <p:nvCxnSpPr>
            <p:cNvPr id="6" name="Connecteur droit avec flèche 5"/>
            <p:cNvCxnSpPr>
              <a:stCxn id="20" idx="1"/>
            </p:cNvCxnSpPr>
            <p:nvPr/>
          </p:nvCxnSpPr>
          <p:spPr bwMode="auto">
            <a:xfrm flipH="1">
              <a:off x="3924735" y="3206841"/>
              <a:ext cx="440768" cy="19364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 name="Connecteur droit avec flèche 7"/>
            <p:cNvCxnSpPr/>
            <p:nvPr/>
          </p:nvCxnSpPr>
          <p:spPr bwMode="auto">
            <a:xfrm flipH="1">
              <a:off x="5917708" y="3400489"/>
              <a:ext cx="79778" cy="191174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54" name="Groupe 53"/>
          <p:cNvGrpSpPr/>
          <p:nvPr/>
        </p:nvGrpSpPr>
        <p:grpSpPr>
          <a:xfrm>
            <a:off x="3686328" y="3592120"/>
            <a:ext cx="2347165" cy="1674557"/>
            <a:chOff x="3686328" y="3592120"/>
            <a:chExt cx="2347165" cy="1674557"/>
          </a:xfrm>
        </p:grpSpPr>
        <p:sp>
          <p:nvSpPr>
            <p:cNvPr id="37" name="Ellipse 36"/>
            <p:cNvSpPr/>
            <p:nvPr/>
          </p:nvSpPr>
          <p:spPr bwMode="auto">
            <a:xfrm rot="20234860">
              <a:off x="3686328" y="4271646"/>
              <a:ext cx="435785" cy="995031"/>
            </a:xfrm>
            <a:prstGeom prst="ellipse">
              <a:avLst/>
            </a:prstGeom>
            <a:noFill/>
            <a:ln w="38100" cap="flat" cmpd="sng" algn="ctr">
              <a:solidFill>
                <a:srgbClr val="00A9E6"/>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nvGrpSpPr>
            <p:cNvPr id="52" name="Groupe 51"/>
            <p:cNvGrpSpPr/>
            <p:nvPr/>
          </p:nvGrpSpPr>
          <p:grpSpPr>
            <a:xfrm>
              <a:off x="3904220" y="3592120"/>
              <a:ext cx="2129273" cy="959011"/>
              <a:chOff x="3904220" y="3592120"/>
              <a:chExt cx="2129273" cy="959011"/>
            </a:xfrm>
          </p:grpSpPr>
          <p:sp>
            <p:nvSpPr>
              <p:cNvPr id="24" name="ZoneTexte 23"/>
              <p:cNvSpPr txBox="1"/>
              <p:nvPr/>
            </p:nvSpPr>
            <p:spPr>
              <a:xfrm>
                <a:off x="4033824" y="3592120"/>
                <a:ext cx="1999669" cy="938719"/>
              </a:xfrm>
              <a:prstGeom prst="rect">
                <a:avLst/>
              </a:prstGeom>
              <a:noFill/>
            </p:spPr>
            <p:txBody>
              <a:bodyPr wrap="square" rtlCol="0">
                <a:spAutoFit/>
              </a:bodyPr>
              <a:lstStyle/>
              <a:p>
                <a:r>
                  <a:rPr lang="fr-FR" sz="1100" dirty="0" smtClean="0"/>
                  <a:t>Une </a:t>
                </a:r>
                <a:r>
                  <a:rPr lang="fr-FR" sz="1100" dirty="0"/>
                  <a:t>localisation intermédiaire ne permettrait pas une connexion ferrée entre gare centre et gare nouvelle </a:t>
                </a:r>
                <a:endParaRPr lang="fr-FR" sz="1100" dirty="0"/>
              </a:p>
            </p:txBody>
          </p:sp>
          <p:cxnSp>
            <p:nvCxnSpPr>
              <p:cNvPr id="10" name="Connecteur droit avec flèche 9"/>
              <p:cNvCxnSpPr/>
              <p:nvPr/>
            </p:nvCxnSpPr>
            <p:spPr bwMode="auto">
              <a:xfrm flipH="1">
                <a:off x="3904220" y="3969060"/>
                <a:ext cx="127721" cy="58207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grpSp>
        <p:nvGrpSpPr>
          <p:cNvPr id="53" name="Groupe 52"/>
          <p:cNvGrpSpPr/>
          <p:nvPr/>
        </p:nvGrpSpPr>
        <p:grpSpPr>
          <a:xfrm>
            <a:off x="3918348" y="5488528"/>
            <a:ext cx="2525859" cy="1114192"/>
            <a:chOff x="3918348" y="5488528"/>
            <a:chExt cx="2525859" cy="1114192"/>
          </a:xfrm>
        </p:grpSpPr>
        <p:sp>
          <p:nvSpPr>
            <p:cNvPr id="21" name="ZoneTexte 20"/>
            <p:cNvSpPr txBox="1"/>
            <p:nvPr/>
          </p:nvSpPr>
          <p:spPr>
            <a:xfrm>
              <a:off x="3918348" y="6002556"/>
              <a:ext cx="2525859" cy="600164"/>
            </a:xfrm>
            <a:prstGeom prst="rect">
              <a:avLst/>
            </a:prstGeom>
            <a:noFill/>
          </p:spPr>
          <p:txBody>
            <a:bodyPr wrap="square" rtlCol="0">
              <a:spAutoFit/>
            </a:bodyPr>
            <a:lstStyle/>
            <a:p>
              <a:r>
                <a:rPr lang="fr-FR" sz="1100" dirty="0" smtClean="0"/>
                <a:t>Une localisation sur le raccordement ne permettrait pas de capter des flux longues distances</a:t>
              </a:r>
              <a:endParaRPr lang="fr-FR" sz="1100" dirty="0"/>
            </a:p>
          </p:txBody>
        </p:sp>
        <p:cxnSp>
          <p:nvCxnSpPr>
            <p:cNvPr id="14" name="Connecteur droit avec flèche 13"/>
            <p:cNvCxnSpPr/>
            <p:nvPr/>
          </p:nvCxnSpPr>
          <p:spPr bwMode="auto">
            <a:xfrm flipH="1" flipV="1">
              <a:off x="4475434" y="5627590"/>
              <a:ext cx="286272" cy="40931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9" name="Ellipse 38"/>
            <p:cNvSpPr/>
            <p:nvPr/>
          </p:nvSpPr>
          <p:spPr bwMode="auto">
            <a:xfrm rot="16412673">
              <a:off x="4285192" y="5432586"/>
              <a:ext cx="274588" cy="386471"/>
            </a:xfrm>
            <a:prstGeom prst="ellipse">
              <a:avLst/>
            </a:prstGeom>
            <a:noFill/>
            <a:ln w="38100" cap="flat" cmpd="sng" algn="ctr">
              <a:solidFill>
                <a:srgbClr val="00A9E6"/>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grpSp>
    </p:spTree>
    <p:extLst>
      <p:ext uri="{BB962C8B-B14F-4D97-AF65-F5344CB8AC3E}">
        <p14:creationId xmlns:p14="http://schemas.microsoft.com/office/powerpoint/2010/main" val="39809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e 54"/>
          <p:cNvGrpSpPr/>
          <p:nvPr/>
        </p:nvGrpSpPr>
        <p:grpSpPr>
          <a:xfrm>
            <a:off x="35496" y="1904434"/>
            <a:ext cx="7986081" cy="4800930"/>
            <a:chOff x="35496" y="1904434"/>
            <a:chExt cx="7986081" cy="4800930"/>
          </a:xfrm>
        </p:grpSpPr>
        <p:grpSp>
          <p:nvGrpSpPr>
            <p:cNvPr id="51" name="Groupe 50"/>
            <p:cNvGrpSpPr/>
            <p:nvPr/>
          </p:nvGrpSpPr>
          <p:grpSpPr>
            <a:xfrm>
              <a:off x="35496" y="1904434"/>
              <a:ext cx="7986081" cy="4800930"/>
              <a:chOff x="35496" y="1904434"/>
              <a:chExt cx="7986081" cy="4800930"/>
            </a:xfrm>
          </p:grpSpPr>
          <p:grpSp>
            <p:nvGrpSpPr>
              <p:cNvPr id="13" name="Groupe 12"/>
              <p:cNvGrpSpPr/>
              <p:nvPr/>
            </p:nvGrpSpPr>
            <p:grpSpPr>
              <a:xfrm>
                <a:off x="2361490" y="2348880"/>
                <a:ext cx="5342858" cy="4356484"/>
                <a:chOff x="2361490" y="2348880"/>
                <a:chExt cx="5342858" cy="4356484"/>
              </a:xfrm>
            </p:grpSpPr>
            <p:pic>
              <p:nvPicPr>
                <p:cNvPr id="7" name="Image 6"/>
                <p:cNvPicPr>
                  <a:picLocks noChangeAspect="1"/>
                </p:cNvPicPr>
                <p:nvPr/>
              </p:nvPicPr>
              <p:blipFill>
                <a:blip r:embed="rId3"/>
                <a:stretch>
                  <a:fillRect/>
                </a:stretch>
              </p:blipFill>
              <p:spPr>
                <a:xfrm>
                  <a:off x="2361490" y="2348880"/>
                  <a:ext cx="5342858" cy="4356484"/>
                </a:xfrm>
                <a:prstGeom prst="rect">
                  <a:avLst/>
                </a:prstGeom>
              </p:spPr>
            </p:pic>
            <p:sp>
              <p:nvSpPr>
                <p:cNvPr id="9" name="Rectangle 8"/>
                <p:cNvSpPr/>
                <p:nvPr/>
              </p:nvSpPr>
              <p:spPr bwMode="auto">
                <a:xfrm>
                  <a:off x="2361490" y="2492896"/>
                  <a:ext cx="428804" cy="219711"/>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grpSp>
          <p:sp>
            <p:nvSpPr>
              <p:cNvPr id="18" name="Rectangle 17"/>
              <p:cNvSpPr/>
              <p:nvPr/>
            </p:nvSpPr>
            <p:spPr>
              <a:xfrm>
                <a:off x="1864607" y="1904434"/>
                <a:ext cx="6156970" cy="58477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ctr"/>
                <a:r>
                  <a:rPr lang="fr-FR" sz="1600" dirty="0"/>
                  <a:t>Scénario d’infrastructure à </a:t>
                </a:r>
                <a:r>
                  <a:rPr lang="fr-FR" sz="1600" dirty="0" smtClean="0"/>
                  <a:t>l’ouest </a:t>
                </a:r>
                <a:r>
                  <a:rPr lang="fr-FR" sz="1600" dirty="0"/>
                  <a:t>de la base </a:t>
                </a:r>
                <a:r>
                  <a:rPr lang="fr-FR" sz="1600" dirty="0" smtClean="0"/>
                  <a:t>aérienne</a:t>
                </a:r>
                <a:br>
                  <a:rPr lang="fr-FR" sz="1600" dirty="0" smtClean="0"/>
                </a:br>
                <a:r>
                  <a:rPr lang="fr-FR" sz="1600" dirty="0" smtClean="0"/>
                  <a:t> et cherchant à être tangent avec la ligne existante</a:t>
                </a:r>
                <a:endParaRPr lang="fr-FR" sz="1600" b="1" dirty="0"/>
              </a:p>
            </p:txBody>
          </p:sp>
          <p:grpSp>
            <p:nvGrpSpPr>
              <p:cNvPr id="27" name="Groupe 26"/>
              <p:cNvGrpSpPr/>
              <p:nvPr/>
            </p:nvGrpSpPr>
            <p:grpSpPr>
              <a:xfrm>
                <a:off x="35496" y="4365104"/>
                <a:ext cx="2754799" cy="1282053"/>
                <a:chOff x="8759422" y="4460425"/>
                <a:chExt cx="2754799" cy="1282053"/>
              </a:xfrm>
            </p:grpSpPr>
            <p:grpSp>
              <p:nvGrpSpPr>
                <p:cNvPr id="29" name="Groupe 28"/>
                <p:cNvGrpSpPr/>
                <p:nvPr/>
              </p:nvGrpSpPr>
              <p:grpSpPr>
                <a:xfrm>
                  <a:off x="8759422" y="4460425"/>
                  <a:ext cx="2754799" cy="1282053"/>
                  <a:chOff x="8759422" y="4460425"/>
                  <a:chExt cx="2754799" cy="1282053"/>
                </a:xfrm>
              </p:grpSpPr>
              <p:grpSp>
                <p:nvGrpSpPr>
                  <p:cNvPr id="33" name="Groupe 32"/>
                  <p:cNvGrpSpPr/>
                  <p:nvPr/>
                </p:nvGrpSpPr>
                <p:grpSpPr>
                  <a:xfrm>
                    <a:off x="8886807" y="4568706"/>
                    <a:ext cx="2627414" cy="1130357"/>
                    <a:chOff x="159336" y="2462410"/>
                    <a:chExt cx="3820266" cy="2047021"/>
                  </a:xfrm>
                </p:grpSpPr>
                <p:cxnSp>
                  <p:nvCxnSpPr>
                    <p:cNvPr id="35" name="Connecteur droit 34"/>
                    <p:cNvCxnSpPr/>
                    <p:nvPr/>
                  </p:nvCxnSpPr>
                  <p:spPr bwMode="auto">
                    <a:xfrm>
                      <a:off x="203120" y="2642430"/>
                      <a:ext cx="468052" cy="0"/>
                    </a:xfrm>
                    <a:prstGeom prst="line">
                      <a:avLst/>
                    </a:prstGeom>
                    <a:solidFill>
                      <a:schemeClr val="accent1"/>
                    </a:solidFill>
                    <a:ln w="1270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6" name="Connecteur droit 35"/>
                    <p:cNvCxnSpPr/>
                    <p:nvPr/>
                  </p:nvCxnSpPr>
                  <p:spPr bwMode="auto">
                    <a:xfrm>
                      <a:off x="203120" y="3002470"/>
                      <a:ext cx="468052" cy="0"/>
                    </a:xfrm>
                    <a:prstGeom prst="line">
                      <a:avLst/>
                    </a:prstGeom>
                    <a:solidFill>
                      <a:schemeClr val="accent1"/>
                    </a:solidFill>
                    <a:ln w="1270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7" name="ZoneTexte 36"/>
                    <p:cNvSpPr txBox="1"/>
                    <p:nvPr/>
                  </p:nvSpPr>
                  <p:spPr>
                    <a:xfrm>
                      <a:off x="799347" y="2462410"/>
                      <a:ext cx="1832486" cy="907891"/>
                    </a:xfrm>
                    <a:prstGeom prst="rect">
                      <a:avLst/>
                    </a:prstGeom>
                    <a:noFill/>
                  </p:spPr>
                  <p:txBody>
                    <a:bodyPr wrap="square" rtlCol="0">
                      <a:spAutoFit/>
                    </a:bodyPr>
                    <a:lstStyle/>
                    <a:p>
                      <a:r>
                        <a:rPr lang="fr-FR" sz="1050" b="1" dirty="0" smtClean="0"/>
                        <a:t>Projet prioritaire</a:t>
                      </a:r>
                      <a:endParaRPr lang="fr-FR" sz="1050" b="1" dirty="0"/>
                    </a:p>
                  </p:txBody>
                </p:sp>
                <p:sp>
                  <p:nvSpPr>
                    <p:cNvPr id="38" name="ZoneTexte 37"/>
                    <p:cNvSpPr txBox="1"/>
                    <p:nvPr/>
                  </p:nvSpPr>
                  <p:spPr>
                    <a:xfrm>
                      <a:off x="814538" y="2833193"/>
                      <a:ext cx="1313239" cy="907891"/>
                    </a:xfrm>
                    <a:prstGeom prst="rect">
                      <a:avLst/>
                    </a:prstGeom>
                    <a:noFill/>
                  </p:spPr>
                  <p:txBody>
                    <a:bodyPr wrap="square" rtlCol="0">
                      <a:spAutoFit/>
                    </a:bodyPr>
                    <a:lstStyle/>
                    <a:p>
                      <a:r>
                        <a:rPr lang="fr-FR" sz="1050" b="1" dirty="0" smtClean="0"/>
                        <a:t>Projet cible</a:t>
                      </a:r>
                      <a:endParaRPr lang="fr-FR" sz="1050" b="1" dirty="0"/>
                    </a:p>
                  </p:txBody>
                </p:sp>
                <p:sp>
                  <p:nvSpPr>
                    <p:cNvPr id="43" name="Ellipse 42"/>
                    <p:cNvSpPr/>
                    <p:nvPr/>
                  </p:nvSpPr>
                  <p:spPr bwMode="auto">
                    <a:xfrm>
                      <a:off x="159336" y="3356122"/>
                      <a:ext cx="607417" cy="216024"/>
                    </a:xfrm>
                    <a:prstGeom prst="ellipse">
                      <a:avLst/>
                    </a:prstGeom>
                    <a:noFill/>
                    <a:ln w="381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Arial" charset="0"/>
                        <a:ea typeface="ＭＳ Ｐゴシック" charset="0"/>
                      </a:endParaRPr>
                    </a:p>
                  </p:txBody>
                </p:sp>
                <p:sp>
                  <p:nvSpPr>
                    <p:cNvPr id="44" name="ZoneTexte 43"/>
                    <p:cNvSpPr txBox="1"/>
                    <p:nvPr/>
                  </p:nvSpPr>
                  <p:spPr>
                    <a:xfrm>
                      <a:off x="814539" y="3171747"/>
                      <a:ext cx="3165063" cy="1337684"/>
                    </a:xfrm>
                    <a:prstGeom prst="rect">
                      <a:avLst/>
                    </a:prstGeom>
                    <a:noFill/>
                  </p:spPr>
                  <p:txBody>
                    <a:bodyPr wrap="square" rtlCol="0">
                      <a:spAutoFit/>
                    </a:bodyPr>
                    <a:lstStyle/>
                    <a:p>
                      <a:r>
                        <a:rPr lang="fr-FR" sz="1050" b="1" dirty="0" smtClean="0"/>
                        <a:t>Recherche d’emplacements d’une gare nouvelle éventuelle</a:t>
                      </a:r>
                    </a:p>
                    <a:p>
                      <a:r>
                        <a:rPr lang="fr-FR" sz="1050" b="1" dirty="0" smtClean="0"/>
                        <a:t>Recherche écartée à ce stade des études</a:t>
                      </a:r>
                      <a:endParaRPr lang="fr-FR" sz="1050" b="1" dirty="0"/>
                    </a:p>
                  </p:txBody>
                </p:sp>
              </p:grpSp>
              <p:sp>
                <p:nvSpPr>
                  <p:cNvPr id="34" name="Rectangle 33"/>
                  <p:cNvSpPr/>
                  <p:nvPr/>
                </p:nvSpPr>
                <p:spPr bwMode="auto">
                  <a:xfrm>
                    <a:off x="8759422" y="4460425"/>
                    <a:ext cx="2754798" cy="1282053"/>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grpSp>
            <p:sp>
              <p:nvSpPr>
                <p:cNvPr id="32" name="Ellipse 31"/>
                <p:cNvSpPr/>
                <p:nvPr/>
              </p:nvSpPr>
              <p:spPr bwMode="auto">
                <a:xfrm>
                  <a:off x="8892480" y="5433948"/>
                  <a:ext cx="417755" cy="119288"/>
                </a:xfrm>
                <a:prstGeom prst="ellipse">
                  <a:avLst/>
                </a:prstGeom>
                <a:noFill/>
                <a:ln w="38100" cap="flat" cmpd="sng" algn="ctr">
                  <a:solidFill>
                    <a:schemeClr val="tx1"/>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Arial" charset="0"/>
                    <a:ea typeface="ＭＳ Ｐゴシック" charset="0"/>
                  </a:endParaRPr>
                </a:p>
              </p:txBody>
            </p:sp>
          </p:grpSp>
        </p:grpSp>
        <p:sp>
          <p:nvSpPr>
            <p:cNvPr id="50" name="ZoneTexte 49"/>
            <p:cNvSpPr txBox="1"/>
            <p:nvPr/>
          </p:nvSpPr>
          <p:spPr>
            <a:xfrm>
              <a:off x="1799692" y="4545124"/>
              <a:ext cx="1188132" cy="338554"/>
            </a:xfrm>
            <a:prstGeom prst="rect">
              <a:avLst/>
            </a:prstGeom>
            <a:noFill/>
          </p:spPr>
          <p:txBody>
            <a:bodyPr wrap="square" rtlCol="0">
              <a:spAutoFit/>
            </a:bodyPr>
            <a:lstStyle/>
            <a:p>
              <a:r>
                <a:rPr lang="fr-FR" sz="1600" b="1" dirty="0" smtClean="0">
                  <a:solidFill>
                    <a:schemeClr val="tx1">
                      <a:lumMod val="50000"/>
                      <a:lumOff val="50000"/>
                    </a:schemeClr>
                  </a:solidFill>
                </a:rPr>
                <a:t>EVREUX</a:t>
              </a:r>
              <a:endParaRPr lang="fr-FR" sz="1600" b="1" dirty="0">
                <a:solidFill>
                  <a:schemeClr val="tx1">
                    <a:lumMod val="50000"/>
                    <a:lumOff val="50000"/>
                  </a:schemeClr>
                </a:solidFill>
              </a:endParaRPr>
            </a:p>
          </p:txBody>
        </p:sp>
      </p:grpSp>
      <p:sp>
        <p:nvSpPr>
          <p:cNvPr id="17" name="Rectangle 3"/>
          <p:cNvSpPr txBox="1">
            <a:spLocks noChangeArrowheads="1"/>
          </p:cNvSpPr>
          <p:nvPr/>
        </p:nvSpPr>
        <p:spPr bwMode="gray">
          <a:xfrm>
            <a:off x="23204" y="855965"/>
            <a:ext cx="8208912" cy="561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0" fontAlgn="base" hangingPunct="0">
              <a:spcBef>
                <a:spcPct val="20000"/>
              </a:spcBef>
              <a:spcAft>
                <a:spcPct val="35000"/>
              </a:spcAft>
              <a:buSzPct val="90000"/>
              <a:buFont typeface="Wingdings" charset="0"/>
              <a:defRPr sz="2000" b="1">
                <a:solidFill>
                  <a:schemeClr val="accent1"/>
                </a:solidFill>
                <a:latin typeface="+mn-lt"/>
                <a:ea typeface="+mn-ea"/>
                <a:cs typeface="+mn-cs"/>
              </a:defRPr>
            </a:lvl1pPr>
            <a:lvl2pPr marL="550863" indent="-238125" algn="l" rtl="0" eaLnBrk="0" fontAlgn="base" hangingPunct="0">
              <a:lnSpc>
                <a:spcPct val="95000"/>
              </a:lnSpc>
              <a:spcBef>
                <a:spcPct val="50000"/>
              </a:spcBef>
              <a:spcAft>
                <a:spcPct val="10000"/>
              </a:spcAft>
              <a:buClr>
                <a:schemeClr val="accent1"/>
              </a:buClr>
              <a:buSzPct val="90000"/>
              <a:buFont typeface="Wingdings" charset="0"/>
              <a:buChar char="n"/>
              <a:defRPr sz="1800" b="1">
                <a:solidFill>
                  <a:schemeClr val="tx1"/>
                </a:solidFill>
                <a:latin typeface="+mn-lt"/>
                <a:ea typeface="+mn-ea"/>
              </a:defRPr>
            </a:lvl2pPr>
            <a:lvl3pPr marL="1139825" indent="-296863" algn="l" rtl="0" eaLnBrk="0" fontAlgn="base" hangingPunct="0">
              <a:spcBef>
                <a:spcPct val="30000"/>
              </a:spcBef>
              <a:spcAft>
                <a:spcPct val="0"/>
              </a:spcAft>
              <a:buFont typeface="Symbol" charset="0"/>
              <a:buChar char="¾"/>
              <a:defRPr sz="1600">
                <a:solidFill>
                  <a:schemeClr val="tx1"/>
                </a:solidFill>
                <a:latin typeface="+mn-lt"/>
                <a:ea typeface="+mn-ea"/>
              </a:defRPr>
            </a:lvl3pPr>
            <a:lvl4pPr marL="1427163" indent="-285750" algn="l" rtl="0" eaLnBrk="0" fontAlgn="base" hangingPunct="0">
              <a:spcBef>
                <a:spcPct val="20000"/>
              </a:spcBef>
              <a:spcAft>
                <a:spcPct val="0"/>
              </a:spcAft>
              <a:buClr>
                <a:schemeClr val="accent1"/>
              </a:buClr>
              <a:buFont typeface="Arial" panose="020B0604020202020204" pitchFamily="34" charset="0"/>
              <a:buChar char="•"/>
              <a:defRPr sz="1600">
                <a:solidFill>
                  <a:schemeClr val="tx1"/>
                </a:solidFill>
                <a:latin typeface="+mn-lt"/>
                <a:ea typeface="+mn-ea"/>
              </a:defRPr>
            </a:lvl4pPr>
            <a:lvl5pPr marL="1428750" indent="-285750" algn="l" rtl="0" eaLnBrk="0" fontAlgn="base" hangingPunct="0">
              <a:spcBef>
                <a:spcPct val="20000"/>
              </a:spcBef>
              <a:spcAft>
                <a:spcPct val="0"/>
              </a:spcAft>
              <a:buClr>
                <a:schemeClr val="accent1"/>
              </a:buClr>
              <a:buFont typeface="Wingdings" panose="05000000000000000000" pitchFamily="2" charset="2"/>
              <a:buChar char="ü"/>
              <a:defRPr sz="1400">
                <a:solidFill>
                  <a:schemeClr val="tx1"/>
                </a:solidFill>
                <a:latin typeface="+mn-lt"/>
                <a:ea typeface="+mn-ea"/>
              </a:defRPr>
            </a:lvl5pPr>
            <a:lvl6pPr marL="1600200" algn="l" rtl="0" eaLnBrk="0" fontAlgn="base" hangingPunct="0">
              <a:spcBef>
                <a:spcPct val="20000"/>
              </a:spcBef>
              <a:spcAft>
                <a:spcPct val="0"/>
              </a:spcAft>
              <a:defRPr sz="1200">
                <a:solidFill>
                  <a:schemeClr val="tx1"/>
                </a:solidFill>
                <a:latin typeface="+mn-lt"/>
                <a:ea typeface="+mn-ea"/>
              </a:defRPr>
            </a:lvl6pPr>
            <a:lvl7pPr marL="2057400" algn="l" rtl="0" eaLnBrk="0" fontAlgn="base" hangingPunct="0">
              <a:spcBef>
                <a:spcPct val="20000"/>
              </a:spcBef>
              <a:spcAft>
                <a:spcPct val="0"/>
              </a:spcAft>
              <a:defRPr sz="1600">
                <a:solidFill>
                  <a:schemeClr val="tx1"/>
                </a:solidFill>
                <a:latin typeface="+mn-lt"/>
                <a:ea typeface="+mn-ea"/>
              </a:defRPr>
            </a:lvl7pPr>
            <a:lvl8pPr marL="2514600" algn="l" rtl="0" eaLnBrk="0" fontAlgn="base" hangingPunct="0">
              <a:spcBef>
                <a:spcPct val="20000"/>
              </a:spcBef>
              <a:spcAft>
                <a:spcPct val="0"/>
              </a:spcAft>
              <a:defRPr sz="1600">
                <a:solidFill>
                  <a:schemeClr val="tx1"/>
                </a:solidFill>
                <a:latin typeface="+mn-lt"/>
                <a:ea typeface="+mn-ea"/>
              </a:defRPr>
            </a:lvl8pPr>
            <a:lvl9pPr marL="2971800" algn="l" rtl="0" eaLnBrk="0" fontAlgn="base" hangingPunct="0">
              <a:spcBef>
                <a:spcPct val="20000"/>
              </a:spcBef>
              <a:spcAft>
                <a:spcPct val="0"/>
              </a:spcAft>
              <a:defRPr sz="1600">
                <a:solidFill>
                  <a:schemeClr val="tx1"/>
                </a:solidFill>
                <a:latin typeface="+mn-lt"/>
                <a:ea typeface="+mn-ea"/>
              </a:defRPr>
            </a:lvl9pPr>
          </a:lstStyle>
          <a:p>
            <a:pPr lvl="1" algn="just"/>
            <a:r>
              <a:rPr lang="fr-FR" kern="0" dirty="0" smtClean="0"/>
              <a:t>Evitement des enjeux du territoire :</a:t>
            </a:r>
          </a:p>
          <a:p>
            <a:pPr marL="1438275" lvl="1" indent="-361950">
              <a:buFont typeface="Wingdings" panose="05000000000000000000" pitchFamily="2" charset="2"/>
              <a:buChar char="Ø"/>
            </a:pPr>
            <a:r>
              <a:rPr lang="fr-FR" sz="1600" b="0" kern="0" dirty="0"/>
              <a:t>Cette phase d’étude a recherché également des </a:t>
            </a:r>
            <a:r>
              <a:rPr lang="fr-FR" sz="1600" b="0" kern="0" dirty="0" smtClean="0"/>
              <a:t>emplacements </a:t>
            </a:r>
            <a:r>
              <a:rPr lang="fr-FR" sz="1600" b="0" kern="0" dirty="0"/>
              <a:t>plus proches de l’agglomération, permises par des passages à l’ouest de la base aérienne.</a:t>
            </a:r>
          </a:p>
          <a:p>
            <a:pPr marL="312738" lvl="1" indent="0" algn="just">
              <a:buFont typeface="Wingdings" charset="0"/>
              <a:buNone/>
            </a:pPr>
            <a:endParaRPr lang="fr-FR" sz="1600" kern="0" dirty="0" smtClean="0">
              <a:solidFill>
                <a:schemeClr val="accent1"/>
              </a:solidFill>
            </a:endParaRPr>
          </a:p>
        </p:txBody>
      </p:sp>
      <p:sp>
        <p:nvSpPr>
          <p:cNvPr id="2" name="Titre 1"/>
          <p:cNvSpPr>
            <a:spLocks noGrp="1"/>
          </p:cNvSpPr>
          <p:nvPr>
            <p:ph type="title"/>
          </p:nvPr>
        </p:nvSpPr>
        <p:spPr/>
        <p:txBody>
          <a:bodyPr/>
          <a:lstStyle/>
          <a:p>
            <a:r>
              <a:rPr lang="fr-FR" dirty="0" smtClean="0"/>
              <a:t>Secteur C2 – éclairages fonctionnels en prévision du projet cible</a:t>
            </a:r>
            <a:endParaRPr lang="fr-FR" dirty="0"/>
          </a:p>
        </p:txBody>
      </p:sp>
      <p:sp>
        <p:nvSpPr>
          <p:cNvPr id="21" name="ZoneTexte 20"/>
          <p:cNvSpPr txBox="1"/>
          <p:nvPr/>
        </p:nvSpPr>
        <p:spPr>
          <a:xfrm>
            <a:off x="4364386" y="4612034"/>
            <a:ext cx="2599155" cy="600164"/>
          </a:xfrm>
          <a:prstGeom prst="rect">
            <a:avLst/>
          </a:prstGeom>
          <a:noFill/>
        </p:spPr>
        <p:txBody>
          <a:bodyPr wrap="square" rtlCol="0">
            <a:spAutoFit/>
          </a:bodyPr>
          <a:lstStyle/>
          <a:p>
            <a:r>
              <a:rPr lang="fr-FR" sz="1100" b="1" dirty="0" smtClean="0"/>
              <a:t>Cette localisation a la particularité d’offrir un pôle d’</a:t>
            </a:r>
            <a:r>
              <a:rPr lang="fr-FR" sz="1100" b="1" dirty="0" err="1" smtClean="0"/>
              <a:t>intermodalité</a:t>
            </a:r>
            <a:r>
              <a:rPr lang="fr-FR" sz="1100" b="1" dirty="0" smtClean="0"/>
              <a:t> entre ligne existante et ligne nouvelle</a:t>
            </a:r>
            <a:endParaRPr lang="fr-FR" sz="1100" b="1" dirty="0"/>
          </a:p>
        </p:txBody>
      </p:sp>
      <p:pic>
        <p:nvPicPr>
          <p:cNvPr id="3" name="Image 2"/>
          <p:cNvPicPr>
            <a:picLocks noChangeAspect="1"/>
          </p:cNvPicPr>
          <p:nvPr/>
        </p:nvPicPr>
        <p:blipFill>
          <a:blip r:embed="rId4"/>
          <a:stretch>
            <a:fillRect/>
          </a:stretch>
        </p:blipFill>
        <p:spPr>
          <a:xfrm>
            <a:off x="221296" y="2214893"/>
            <a:ext cx="1326381" cy="1116628"/>
          </a:xfrm>
          <a:prstGeom prst="rect">
            <a:avLst/>
          </a:prstGeom>
          <a:ln>
            <a:solidFill>
              <a:schemeClr val="bg2"/>
            </a:solidFill>
          </a:ln>
        </p:spPr>
      </p:pic>
      <p:sp>
        <p:nvSpPr>
          <p:cNvPr id="22" name="ZoneTexte 21"/>
          <p:cNvSpPr txBox="1"/>
          <p:nvPr/>
        </p:nvSpPr>
        <p:spPr>
          <a:xfrm>
            <a:off x="195388" y="1903138"/>
            <a:ext cx="1638013" cy="307777"/>
          </a:xfrm>
          <a:prstGeom prst="rect">
            <a:avLst/>
          </a:prstGeom>
          <a:noFill/>
        </p:spPr>
        <p:txBody>
          <a:bodyPr wrap="square" rtlCol="0">
            <a:spAutoFit/>
          </a:bodyPr>
          <a:lstStyle/>
          <a:p>
            <a:r>
              <a:rPr lang="fr-FR" sz="1400" b="1" dirty="0" smtClean="0"/>
              <a:t>C2-Sud</a:t>
            </a:r>
            <a:endParaRPr lang="fr-FR" sz="1400" b="1" dirty="0"/>
          </a:p>
        </p:txBody>
      </p:sp>
      <p:grpSp>
        <p:nvGrpSpPr>
          <p:cNvPr id="52" name="Groupe 51"/>
          <p:cNvGrpSpPr/>
          <p:nvPr/>
        </p:nvGrpSpPr>
        <p:grpSpPr>
          <a:xfrm>
            <a:off x="3931774" y="2687313"/>
            <a:ext cx="2656450" cy="2398864"/>
            <a:chOff x="3931774" y="2687313"/>
            <a:chExt cx="2656450" cy="2398864"/>
          </a:xfrm>
        </p:grpSpPr>
        <p:sp>
          <p:nvSpPr>
            <p:cNvPr id="20" name="ZoneTexte 19"/>
            <p:cNvSpPr txBox="1"/>
            <p:nvPr/>
          </p:nvSpPr>
          <p:spPr>
            <a:xfrm>
              <a:off x="4374864" y="2687313"/>
              <a:ext cx="2213360" cy="769441"/>
            </a:xfrm>
            <a:prstGeom prst="rect">
              <a:avLst/>
            </a:prstGeom>
            <a:noFill/>
          </p:spPr>
          <p:txBody>
            <a:bodyPr wrap="square" rtlCol="0">
              <a:spAutoFit/>
            </a:bodyPr>
            <a:lstStyle/>
            <a:p>
              <a:r>
                <a:rPr lang="fr-FR" sz="1100" b="1" dirty="0"/>
                <a:t>Localisations permettant de capter des flux longues distances vers Cherbourg ou Le Havre</a:t>
              </a:r>
            </a:p>
          </p:txBody>
        </p:sp>
        <p:cxnSp>
          <p:nvCxnSpPr>
            <p:cNvPr id="8" name="Connecteur droit avec flèche 7"/>
            <p:cNvCxnSpPr>
              <a:stCxn id="20" idx="1"/>
            </p:cNvCxnSpPr>
            <p:nvPr/>
          </p:nvCxnSpPr>
          <p:spPr bwMode="auto">
            <a:xfrm flipH="1" flipV="1">
              <a:off x="3931774" y="3061504"/>
              <a:ext cx="443090" cy="1053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0" name="Connecteur droit avec flèche 9"/>
            <p:cNvCxnSpPr/>
            <p:nvPr/>
          </p:nvCxnSpPr>
          <p:spPr bwMode="auto">
            <a:xfrm flipH="1">
              <a:off x="4167631" y="3273080"/>
              <a:ext cx="1198826" cy="1813097"/>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53" name="Groupe 52"/>
          <p:cNvGrpSpPr/>
          <p:nvPr/>
        </p:nvGrpSpPr>
        <p:grpSpPr>
          <a:xfrm>
            <a:off x="1475656" y="3343635"/>
            <a:ext cx="2592601" cy="1635437"/>
            <a:chOff x="1475656" y="3343635"/>
            <a:chExt cx="2592601" cy="1635437"/>
          </a:xfrm>
        </p:grpSpPr>
        <p:sp>
          <p:nvSpPr>
            <p:cNvPr id="24" name="ZoneTexte 23"/>
            <p:cNvSpPr txBox="1"/>
            <p:nvPr/>
          </p:nvSpPr>
          <p:spPr>
            <a:xfrm>
              <a:off x="1475656" y="3343635"/>
              <a:ext cx="2043156" cy="769441"/>
            </a:xfrm>
            <a:prstGeom prst="rect">
              <a:avLst/>
            </a:prstGeom>
            <a:noFill/>
          </p:spPr>
          <p:txBody>
            <a:bodyPr wrap="square" rtlCol="0">
              <a:spAutoFit/>
            </a:bodyPr>
            <a:lstStyle/>
            <a:p>
              <a:r>
                <a:rPr lang="fr-FR" sz="1100" dirty="0"/>
                <a:t>Une localisation intermédiaire ne permettrait pas une connexion ferrée entre gare centre et gare nouvelle </a:t>
              </a:r>
              <a:endParaRPr lang="fr-FR" sz="1100" dirty="0"/>
            </a:p>
          </p:txBody>
        </p:sp>
        <p:cxnSp>
          <p:nvCxnSpPr>
            <p:cNvPr id="14" name="Connecteur droit avec flèche 13"/>
            <p:cNvCxnSpPr/>
            <p:nvPr/>
          </p:nvCxnSpPr>
          <p:spPr bwMode="auto">
            <a:xfrm>
              <a:off x="3023828" y="3969060"/>
              <a:ext cx="570279" cy="382966"/>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0" name="Ellipse 29"/>
            <p:cNvSpPr/>
            <p:nvPr/>
          </p:nvSpPr>
          <p:spPr bwMode="auto">
            <a:xfrm rot="20761044">
              <a:off x="3632472" y="3984041"/>
              <a:ext cx="435785" cy="995031"/>
            </a:xfrm>
            <a:prstGeom prst="ellipse">
              <a:avLst/>
            </a:prstGeom>
            <a:noFill/>
            <a:ln w="38100" cap="flat" cmpd="sng" algn="ctr">
              <a:solidFill>
                <a:srgbClr val="E69800"/>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grpSp>
        <p:nvGrpSpPr>
          <p:cNvPr id="54" name="Groupe 53"/>
          <p:cNvGrpSpPr/>
          <p:nvPr/>
        </p:nvGrpSpPr>
        <p:grpSpPr>
          <a:xfrm>
            <a:off x="4390143" y="5347075"/>
            <a:ext cx="2732285" cy="1202465"/>
            <a:chOff x="4390143" y="5347075"/>
            <a:chExt cx="2732285" cy="1202465"/>
          </a:xfrm>
        </p:grpSpPr>
        <p:sp>
          <p:nvSpPr>
            <p:cNvPr id="25" name="ZoneTexte 24"/>
            <p:cNvSpPr txBox="1"/>
            <p:nvPr/>
          </p:nvSpPr>
          <p:spPr>
            <a:xfrm>
              <a:off x="5168526" y="5347075"/>
              <a:ext cx="1953902" cy="600164"/>
            </a:xfrm>
            <a:prstGeom prst="rect">
              <a:avLst/>
            </a:prstGeom>
            <a:noFill/>
          </p:spPr>
          <p:txBody>
            <a:bodyPr wrap="square" rtlCol="0">
              <a:spAutoFit/>
            </a:bodyPr>
            <a:lstStyle/>
            <a:p>
              <a:r>
                <a:rPr lang="fr-FR" sz="1100" dirty="0" smtClean="0"/>
                <a:t>Une localisation plus éloignée rendrait délicate l’accès via le réseau routier</a:t>
              </a:r>
              <a:endParaRPr lang="fr-FR" sz="1100" dirty="0"/>
            </a:p>
          </p:txBody>
        </p:sp>
        <p:sp>
          <p:nvSpPr>
            <p:cNvPr id="28" name="Ellipse 27"/>
            <p:cNvSpPr/>
            <p:nvPr/>
          </p:nvSpPr>
          <p:spPr bwMode="auto">
            <a:xfrm rot="6601387">
              <a:off x="4803837" y="5524521"/>
              <a:ext cx="611325" cy="1438714"/>
            </a:xfrm>
            <a:prstGeom prst="ellipse">
              <a:avLst/>
            </a:prstGeom>
            <a:noFill/>
            <a:ln w="38100" cap="flat" cmpd="sng" algn="ctr">
              <a:solidFill>
                <a:srgbClr val="E69800"/>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Arial" charset="0"/>
                <a:ea typeface="ＭＳ Ｐゴシック" charset="0"/>
              </a:endParaRPr>
            </a:p>
          </p:txBody>
        </p:sp>
        <p:cxnSp>
          <p:nvCxnSpPr>
            <p:cNvPr id="31" name="Connecteur droit avec flèche 30"/>
            <p:cNvCxnSpPr/>
            <p:nvPr/>
          </p:nvCxnSpPr>
          <p:spPr bwMode="auto">
            <a:xfrm flipH="1">
              <a:off x="4911636" y="5577190"/>
              <a:ext cx="256890" cy="30008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Tree>
    <p:extLst>
      <p:ext uri="{BB962C8B-B14F-4D97-AF65-F5344CB8AC3E}">
        <p14:creationId xmlns:p14="http://schemas.microsoft.com/office/powerpoint/2010/main" val="2342569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2"/>
          <a:stretch>
            <a:fillRect/>
          </a:stretch>
        </p:blipFill>
        <p:spPr>
          <a:xfrm>
            <a:off x="143508" y="742584"/>
            <a:ext cx="8665638" cy="6106732"/>
          </a:xfrm>
          <a:prstGeom prst="rect">
            <a:avLst/>
          </a:prstGeom>
        </p:spPr>
      </p:pic>
      <p:sp>
        <p:nvSpPr>
          <p:cNvPr id="65" name="Rectangle 64"/>
          <p:cNvSpPr/>
          <p:nvPr/>
        </p:nvSpPr>
        <p:spPr>
          <a:xfrm rot="19410771">
            <a:off x="2059985" y="3051253"/>
            <a:ext cx="4068452" cy="400110"/>
          </a:xfrm>
          <a:prstGeom prst="rect">
            <a:avLst/>
          </a:prstGeom>
          <a:noFill/>
        </p:spPr>
        <p:txBody>
          <a:bodyPr wrap="square">
            <a:spAutoFit/>
          </a:bodyPr>
          <a:lstStyle/>
          <a:p>
            <a:pPr algn="ctr"/>
            <a:r>
              <a:rPr lang="fr-FR" sz="2000" b="1" spc="-100" dirty="0" smtClean="0">
                <a:solidFill>
                  <a:srgbClr val="FF8585"/>
                </a:solidFill>
              </a:rPr>
              <a:t>DOCUMENT DE TRAVAIL</a:t>
            </a:r>
            <a:endParaRPr lang="fr-FR" sz="2000" spc="-100" dirty="0">
              <a:solidFill>
                <a:srgbClr val="FF8585"/>
              </a:solidFill>
            </a:endParaRPr>
          </a:p>
        </p:txBody>
      </p:sp>
      <p:sp>
        <p:nvSpPr>
          <p:cNvPr id="66" name="Rectangle 65"/>
          <p:cNvSpPr/>
          <p:nvPr/>
        </p:nvSpPr>
        <p:spPr>
          <a:xfrm>
            <a:off x="2483768" y="791416"/>
            <a:ext cx="4068452" cy="707886"/>
          </a:xfrm>
          <a:prstGeom prst="rect">
            <a:avLst/>
          </a:prstGeom>
          <a:solidFill>
            <a:schemeClr val="bg1"/>
          </a:solidFill>
        </p:spPr>
        <p:txBody>
          <a:bodyPr wrap="square" lIns="0" rIns="0">
            <a:spAutoFit/>
          </a:bodyPr>
          <a:lstStyle/>
          <a:p>
            <a:pPr algn="ctr"/>
            <a:r>
              <a:rPr lang="fr-FR" sz="2000" b="1" spc="-110" dirty="0" smtClean="0">
                <a:solidFill>
                  <a:srgbClr val="0070C0"/>
                </a:solidFill>
              </a:rPr>
              <a:t>SYSTÈME </a:t>
            </a:r>
          </a:p>
          <a:p>
            <a:pPr algn="ctr"/>
            <a:r>
              <a:rPr lang="fr-FR" sz="2000" b="1" spc="-110" dirty="0" smtClean="0">
                <a:solidFill>
                  <a:srgbClr val="0070C0"/>
                </a:solidFill>
              </a:rPr>
              <a:t>GARE CENTRE + GARE NOUVELLE</a:t>
            </a:r>
          </a:p>
        </p:txBody>
      </p:sp>
      <p:sp>
        <p:nvSpPr>
          <p:cNvPr id="7" name="Titre 1"/>
          <p:cNvSpPr txBox="1">
            <a:spLocks/>
          </p:cNvSpPr>
          <p:nvPr/>
        </p:nvSpPr>
        <p:spPr>
          <a:xfrm>
            <a:off x="1065213" y="0"/>
            <a:ext cx="7392987" cy="838200"/>
          </a:xfrm>
          <a:prstGeom prst="rect">
            <a:avLst/>
          </a:prstGeom>
        </p:spPr>
        <p:txBody>
          <a:bodyPr/>
          <a:lst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ＭＳ Ｐゴシック" charset="0"/>
              </a:defRPr>
            </a:lvl2pPr>
            <a:lvl3pPr algn="l" rtl="0" eaLnBrk="0" fontAlgn="base" hangingPunct="0">
              <a:spcBef>
                <a:spcPct val="0"/>
              </a:spcBef>
              <a:spcAft>
                <a:spcPct val="0"/>
              </a:spcAft>
              <a:defRPr sz="2400" b="1">
                <a:solidFill>
                  <a:schemeClr val="bg1"/>
                </a:solidFill>
                <a:latin typeface="Arial" charset="0"/>
                <a:ea typeface="ＭＳ Ｐゴシック" charset="0"/>
              </a:defRPr>
            </a:lvl3pPr>
            <a:lvl4pPr algn="l" rtl="0" eaLnBrk="0" fontAlgn="base" hangingPunct="0">
              <a:spcBef>
                <a:spcPct val="0"/>
              </a:spcBef>
              <a:spcAft>
                <a:spcPct val="0"/>
              </a:spcAft>
              <a:defRPr sz="2400" b="1">
                <a:solidFill>
                  <a:schemeClr val="bg1"/>
                </a:solidFill>
                <a:latin typeface="Arial" charset="0"/>
                <a:ea typeface="ＭＳ Ｐゴシック" charset="0"/>
              </a:defRPr>
            </a:lvl4pPr>
            <a:lvl5pPr algn="l" rtl="0" eaLnBrk="0" fontAlgn="base" hangingPunct="0">
              <a:spcBef>
                <a:spcPct val="0"/>
              </a:spcBef>
              <a:spcAft>
                <a:spcPct val="0"/>
              </a:spcAft>
              <a:defRPr sz="2400" b="1">
                <a:solidFill>
                  <a:schemeClr val="bg1"/>
                </a:solidFill>
                <a:latin typeface="Arial" charset="0"/>
                <a:ea typeface="ＭＳ Ｐゴシック" charset="0"/>
              </a:defRPr>
            </a:lvl5pPr>
            <a:lvl6pPr marL="457200" algn="l" rtl="0" eaLnBrk="0" fontAlgn="base" hangingPunct="0">
              <a:spcBef>
                <a:spcPct val="0"/>
              </a:spcBef>
              <a:spcAft>
                <a:spcPct val="0"/>
              </a:spcAft>
              <a:defRPr sz="2400" b="1">
                <a:solidFill>
                  <a:schemeClr val="bg1"/>
                </a:solidFill>
                <a:latin typeface="Arial" charset="0"/>
                <a:ea typeface="ＭＳ Ｐゴシック" charset="0"/>
              </a:defRPr>
            </a:lvl6pPr>
            <a:lvl7pPr marL="914400" algn="l" rtl="0" eaLnBrk="0" fontAlgn="base" hangingPunct="0">
              <a:spcBef>
                <a:spcPct val="0"/>
              </a:spcBef>
              <a:spcAft>
                <a:spcPct val="0"/>
              </a:spcAft>
              <a:defRPr sz="2400" b="1">
                <a:solidFill>
                  <a:schemeClr val="bg1"/>
                </a:solidFill>
                <a:latin typeface="Arial" charset="0"/>
                <a:ea typeface="ＭＳ Ｐゴシック" charset="0"/>
              </a:defRPr>
            </a:lvl7pPr>
            <a:lvl8pPr marL="1371600" algn="l" rtl="0" eaLnBrk="0" fontAlgn="base" hangingPunct="0">
              <a:spcBef>
                <a:spcPct val="0"/>
              </a:spcBef>
              <a:spcAft>
                <a:spcPct val="0"/>
              </a:spcAft>
              <a:defRPr sz="2400" b="1">
                <a:solidFill>
                  <a:schemeClr val="bg1"/>
                </a:solidFill>
                <a:latin typeface="Arial" charset="0"/>
                <a:ea typeface="ＭＳ Ｐゴシック" charset="0"/>
              </a:defRPr>
            </a:lvl8pPr>
            <a:lvl9pPr marL="1828800" algn="l" rtl="0" eaLnBrk="0" fontAlgn="base" hangingPunct="0">
              <a:spcBef>
                <a:spcPct val="0"/>
              </a:spcBef>
              <a:spcAft>
                <a:spcPct val="0"/>
              </a:spcAft>
              <a:defRPr sz="2400" b="1">
                <a:solidFill>
                  <a:schemeClr val="bg1"/>
                </a:solidFill>
                <a:latin typeface="Arial" charset="0"/>
                <a:ea typeface="ＭＳ Ｐゴシック" charset="0"/>
              </a:defRPr>
            </a:lvl9pPr>
          </a:lstStyle>
          <a:p>
            <a:r>
              <a:rPr lang="fr-FR" kern="0" dirty="0" smtClean="0"/>
              <a:t>Secteur C2 – éclairages fonctionnels en prévision du projet cible – Application au territoire</a:t>
            </a:r>
            <a:endParaRPr lang="fr-FR" kern="0" dirty="0"/>
          </a:p>
        </p:txBody>
      </p:sp>
      <p:sp>
        <p:nvSpPr>
          <p:cNvPr id="2" name="ZoneTexte 1"/>
          <p:cNvSpPr txBox="1"/>
          <p:nvPr/>
        </p:nvSpPr>
        <p:spPr>
          <a:xfrm>
            <a:off x="3617507" y="5553236"/>
            <a:ext cx="2232248" cy="707886"/>
          </a:xfrm>
          <a:prstGeom prst="rect">
            <a:avLst/>
          </a:prstGeom>
          <a:solidFill>
            <a:schemeClr val="bg1">
              <a:lumMod val="85000"/>
            </a:schemeClr>
          </a:solidFill>
        </p:spPr>
        <p:txBody>
          <a:bodyPr wrap="square" rtlCol="0">
            <a:spAutoFit/>
          </a:bodyPr>
          <a:lstStyle/>
          <a:p>
            <a:pPr algn="ctr"/>
            <a:r>
              <a:rPr lang="fr-FR" sz="2000" i="1" dirty="0" smtClean="0"/>
              <a:t>Faisabilité restant à étudier</a:t>
            </a:r>
            <a:endParaRPr lang="fr-FR" sz="2000" i="1" dirty="0"/>
          </a:p>
        </p:txBody>
      </p:sp>
    </p:spTree>
    <p:extLst>
      <p:ext uri="{BB962C8B-B14F-4D97-AF65-F5344CB8AC3E}">
        <p14:creationId xmlns:p14="http://schemas.microsoft.com/office/powerpoint/2010/main" val="30856141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1"/>
          <p:cNvSpPr>
            <a:spLocks noGrp="1" noChangeArrowheads="1"/>
          </p:cNvSpPr>
          <p:nvPr>
            <p:ph type="sldNum" sz="quarter" idx="4294967295"/>
          </p:nvPr>
        </p:nvSpPr>
        <p:spPr>
          <a:xfrm>
            <a:off x="4319588" y="6172200"/>
            <a:ext cx="503237" cy="457200"/>
          </a:xfrm>
          <a:prstGeom prst="rect">
            <a:avLst/>
          </a:prstGeom>
          <a:extLst>
            <a:ext uri="{FAA26D3D-D897-4be2-8F04-BA451C77F1D7}">
              <ma14:placeholderFlag xmlns="" xmlns:ma14="http://schemas.microsoft.com/office/mac/drawingml/2011/main" val="1"/>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B89A5D2-FA15-441B-8DB0-95B15212B81D}" type="slidenum">
              <a:rPr lang="fr-FR" altLang="fr-FR" sz="1200"/>
              <a:pPr/>
              <a:t>56</a:t>
            </a:fld>
            <a:endParaRPr lang="fr-FR" altLang="fr-FR" sz="1200"/>
          </a:p>
        </p:txBody>
      </p:sp>
      <p:sp>
        <p:nvSpPr>
          <p:cNvPr id="4098" name="Rectangle 2"/>
          <p:cNvSpPr>
            <a:spLocks noGrp="1" noChangeArrowheads="1"/>
          </p:cNvSpPr>
          <p:nvPr>
            <p:ph type="ctrTitle"/>
          </p:nvPr>
        </p:nvSpPr>
        <p:spPr>
          <a:xfrm>
            <a:off x="1065213" y="1387475"/>
            <a:ext cx="7575239" cy="3284538"/>
          </a:xfrm>
          <a:extLst>
            <a:ext uri="{FAA26D3D-D897-4be2-8F04-BA451C77F1D7}">
              <ma14:placeholderFlag xmlns="" xmlns:ma14="http://schemas.microsoft.com/office/mac/drawingml/2011/main" val="1"/>
            </a:ext>
          </a:extLst>
        </p:spPr>
        <p:txBody>
          <a:bodyPr/>
          <a:lstStyle/>
          <a:p>
            <a:r>
              <a:rPr lang="fr-FR" sz="6600" dirty="0"/>
              <a:t/>
            </a:r>
            <a:br>
              <a:rPr lang="fr-FR" sz="6600" dirty="0"/>
            </a:br>
            <a:r>
              <a:rPr lang="fr-FR" sz="6600" dirty="0" smtClean="0"/>
              <a:t>Temps </a:t>
            </a:r>
            <a:r>
              <a:rPr lang="fr-FR" sz="6600" dirty="0"/>
              <a:t>d’appropriation autour des cartes des zones de passage</a:t>
            </a:r>
          </a:p>
        </p:txBody>
      </p:sp>
      <p:sp>
        <p:nvSpPr>
          <p:cNvPr id="4099" name="Rectangle 3"/>
          <p:cNvSpPr>
            <a:spLocks noGrp="1" noChangeArrowheads="1"/>
          </p:cNvSpPr>
          <p:nvPr>
            <p:ph type="subTitle" idx="1"/>
          </p:nvPr>
        </p:nvSpPr>
        <p:spPr>
          <a:xfrm>
            <a:off x="1060455" y="0"/>
            <a:ext cx="7392987" cy="1193800"/>
          </a:xfrm>
          <a:extLst>
            <a:ext uri="{FAA26D3D-D897-4be2-8F04-BA451C77F1D7}">
              <ma14:placeholderFlag xmlns="" xmlns:ma14="http://schemas.microsoft.com/office/mac/drawingml/2011/main" val="1"/>
            </a:ext>
          </a:extLst>
        </p:spPr>
        <p:txBody>
          <a:bodyPr/>
          <a:lstStyle/>
          <a:p>
            <a:pPr marL="0" indent="0">
              <a:buFont typeface="Wingdings" charset="0"/>
              <a:buNone/>
              <a:defRPr/>
            </a:pPr>
            <a:r>
              <a:rPr lang="fr-FR" dirty="0" smtClean="0">
                <a:solidFill>
                  <a:schemeClr val="bg1"/>
                </a:solidFill>
              </a:rPr>
              <a:t>Chapitre </a:t>
            </a:r>
            <a:r>
              <a:rPr lang="fr-FR" dirty="0"/>
              <a:t>3</a:t>
            </a:r>
            <a:endParaRPr lang="fr-FR" dirty="0" smtClean="0">
              <a:solidFill>
                <a:schemeClr val="bg1"/>
              </a:solidFill>
            </a:endParaRPr>
          </a:p>
        </p:txBody>
      </p:sp>
    </p:spTree>
    <p:extLst>
      <p:ext uri="{BB962C8B-B14F-4D97-AF65-F5344CB8AC3E}">
        <p14:creationId xmlns:p14="http://schemas.microsoft.com/office/powerpoint/2010/main" val="15252539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5516" y="838200"/>
            <a:ext cx="8741664" cy="5900928"/>
          </a:xfrm>
          <a:prstGeom prst="rect">
            <a:avLst/>
          </a:prstGeom>
        </p:spPr>
      </p:pic>
      <p:sp>
        <p:nvSpPr>
          <p:cNvPr id="2" name="Titre 1"/>
          <p:cNvSpPr>
            <a:spLocks noGrp="1"/>
          </p:cNvSpPr>
          <p:nvPr>
            <p:ph type="title"/>
          </p:nvPr>
        </p:nvSpPr>
        <p:spPr/>
        <p:txBody>
          <a:bodyPr/>
          <a:lstStyle/>
          <a:p>
            <a:r>
              <a:rPr lang="fr-FR" dirty="0"/>
              <a:t>Z</a:t>
            </a:r>
            <a:r>
              <a:rPr lang="fr-FR" dirty="0" smtClean="0"/>
              <a:t>ones </a:t>
            </a:r>
            <a:r>
              <a:rPr lang="fr-FR" dirty="0"/>
              <a:t>de </a:t>
            </a:r>
            <a:r>
              <a:rPr lang="fr-FR" dirty="0" smtClean="0"/>
              <a:t>passage Mantes-Evreux</a:t>
            </a:r>
            <a:endParaRPr lang="fr-FR" dirty="0"/>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57</a:t>
            </a:fld>
            <a:endParaRPr lang="fr-FR"/>
          </a:p>
        </p:txBody>
      </p:sp>
      <p:sp>
        <p:nvSpPr>
          <p:cNvPr id="5" name="Espace réservé du contenu 4"/>
          <p:cNvSpPr>
            <a:spLocks noGrp="1"/>
          </p:cNvSpPr>
          <p:nvPr>
            <p:ph idx="1"/>
          </p:nvPr>
        </p:nvSpPr>
        <p:spPr>
          <a:xfrm>
            <a:off x="517525" y="877032"/>
            <a:ext cx="7940675" cy="5144256"/>
          </a:xfrm>
        </p:spPr>
        <p:txBody>
          <a:bodyPr/>
          <a:lstStyle/>
          <a:p>
            <a:pPr marL="312738" lvl="1" indent="0" algn="just">
              <a:buNone/>
            </a:pPr>
            <a:endParaRPr lang="fr-FR" sz="1600" b="0" dirty="0"/>
          </a:p>
          <a:p>
            <a:pPr marL="312738" lvl="1" indent="0">
              <a:buNone/>
            </a:pPr>
            <a:endParaRPr lang="fr-FR" sz="1600" b="0" dirty="0"/>
          </a:p>
        </p:txBody>
      </p:sp>
    </p:spTree>
    <p:extLst>
      <p:ext uri="{BB962C8B-B14F-4D97-AF65-F5344CB8AC3E}">
        <p14:creationId xmlns:p14="http://schemas.microsoft.com/office/powerpoint/2010/main" val="253547629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1"/>
          <p:cNvSpPr>
            <a:spLocks noGrp="1" noChangeArrowheads="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fld id="{668BAD6E-6D8D-42E9-AA87-8B21EA1C6B6C}" type="slidenum">
              <a:rPr lang="fr-FR" altLang="fr-FR" sz="1200">
                <a:solidFill>
                  <a:srgbClr val="000000"/>
                </a:solidFill>
              </a:rPr>
              <a:pPr/>
              <a:t>58</a:t>
            </a:fld>
            <a:endParaRPr lang="fr-FR" altLang="fr-FR" sz="1200">
              <a:solidFill>
                <a:srgbClr val="000000"/>
              </a:solidFill>
            </a:endParaRPr>
          </a:p>
        </p:txBody>
      </p:sp>
      <p:sp>
        <p:nvSpPr>
          <p:cNvPr id="66563" name="Rectangle 2"/>
          <p:cNvSpPr>
            <a:spLocks noGrp="1" noChangeArrowheads="1"/>
          </p:cNvSpPr>
          <p:nvPr>
            <p:ph type="ctrTitle"/>
          </p:nvPr>
        </p:nvSpPr>
        <p:spPr>
          <a:xfrm>
            <a:off x="1065213" y="1387475"/>
            <a:ext cx="6530975" cy="3284538"/>
          </a:xfrm>
        </p:spPr>
        <p:txBody>
          <a:bodyPr/>
          <a:lstStyle/>
          <a:p>
            <a:r>
              <a:rPr lang="fr-FR" altLang="fr-FR" sz="5400" smtClean="0"/>
              <a:t>Le CLOUDD et les indicateurs pour aider à la décision</a:t>
            </a:r>
            <a:br>
              <a:rPr lang="fr-FR" altLang="fr-FR" sz="5400" smtClean="0"/>
            </a:br>
            <a:r>
              <a:rPr lang="fr-FR" altLang="fr-FR" sz="3600" i="1" u="sng" smtClean="0"/>
              <a:t>retour sur vos propositions</a:t>
            </a:r>
          </a:p>
        </p:txBody>
      </p:sp>
      <p:sp>
        <p:nvSpPr>
          <p:cNvPr id="4099" name="Rectangle 3"/>
          <p:cNvSpPr>
            <a:spLocks noGrp="1" noChangeArrowheads="1"/>
          </p:cNvSpPr>
          <p:nvPr>
            <p:ph type="subTitle" idx="1"/>
          </p:nvPr>
        </p:nvSpPr>
        <p:spPr>
          <a:extLst/>
        </p:spPr>
        <p:txBody>
          <a:bodyPr/>
          <a:lstStyle/>
          <a:p>
            <a:pPr marL="0" indent="0">
              <a:buFont typeface="Wingdings" charset="0"/>
              <a:buNone/>
              <a:defRPr/>
            </a:pPr>
            <a:endParaRPr lang="fr-FR" dirty="0" smtClean="0">
              <a:ea typeface="+mn-ea"/>
              <a:cs typeface="+mn-cs"/>
            </a:endParaRPr>
          </a:p>
        </p:txBody>
      </p:sp>
    </p:spTree>
    <p:extLst>
      <p:ext uri="{BB962C8B-B14F-4D97-AF65-F5344CB8AC3E}">
        <p14:creationId xmlns:p14="http://schemas.microsoft.com/office/powerpoint/2010/main" val="7629012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u numéro de diapositive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fld id="{A19E56FC-F0B0-4B5B-AD35-A3F1CB287D21}" type="slidenum">
              <a:rPr lang="fr-FR" altLang="fr-FR" sz="1200">
                <a:solidFill>
                  <a:srgbClr val="000000"/>
                </a:solidFill>
              </a:rPr>
              <a:pPr/>
              <a:t>59</a:t>
            </a:fld>
            <a:endParaRPr lang="fr-FR" altLang="fr-FR" sz="1200">
              <a:solidFill>
                <a:srgbClr val="000000"/>
              </a:solidFill>
            </a:endParaRPr>
          </a:p>
        </p:txBody>
      </p:sp>
      <p:sp>
        <p:nvSpPr>
          <p:cNvPr id="5122" name="Rectangle 2"/>
          <p:cNvSpPr>
            <a:spLocks noGrp="1" noChangeArrowheads="1"/>
          </p:cNvSpPr>
          <p:nvPr>
            <p:ph type="title"/>
          </p:nvPr>
        </p:nvSpPr>
        <p:spPr/>
        <p:txBody>
          <a:bodyPr/>
          <a:lstStyle/>
          <a:p>
            <a:pPr>
              <a:defRPr/>
            </a:pPr>
            <a:r>
              <a:rPr lang="fr-FR" altLang="fr-FR" dirty="0" smtClean="0"/>
              <a:t>Un </a:t>
            </a:r>
            <a:r>
              <a:rPr lang="fr-FR" altLang="fr-FR" dirty="0"/>
              <a:t>référentiel pour </a:t>
            </a:r>
            <a:r>
              <a:rPr lang="fr-FR" altLang="fr-FR" dirty="0" err="1" smtClean="0"/>
              <a:t>co</a:t>
            </a:r>
            <a:r>
              <a:rPr lang="fr-FR" altLang="fr-FR" dirty="0" smtClean="0"/>
              <a:t>-construire </a:t>
            </a:r>
            <a:r>
              <a:rPr lang="fr-FR" altLang="fr-FR" dirty="0"/>
              <a:t>une ligne durable</a:t>
            </a:r>
            <a:endParaRPr lang="fr-FR" dirty="0" smtClean="0">
              <a:ea typeface="+mj-ea"/>
              <a:cs typeface="+mj-cs"/>
            </a:endParaRPr>
          </a:p>
        </p:txBody>
      </p:sp>
      <p:sp>
        <p:nvSpPr>
          <p:cNvPr id="68612" name="Rectangle 3"/>
          <p:cNvSpPr>
            <a:spLocks noGrp="1" noChangeArrowheads="1"/>
          </p:cNvSpPr>
          <p:nvPr>
            <p:ph type="body" idx="1"/>
          </p:nvPr>
        </p:nvSpPr>
        <p:spPr>
          <a:xfrm>
            <a:off x="684213" y="1341438"/>
            <a:ext cx="7773987" cy="4054475"/>
          </a:xfrm>
        </p:spPr>
        <p:txBody>
          <a:bodyPr/>
          <a:lstStyle/>
          <a:p>
            <a:pPr marL="0" indent="0"/>
            <a:r>
              <a:rPr lang="fr-FR" altLang="fr-FR" smtClean="0"/>
              <a:t>LNPN : une ligne durable au service du développement durable des territoires</a:t>
            </a:r>
          </a:p>
          <a:p>
            <a:pPr lvl="1"/>
            <a:r>
              <a:rPr lang="fr-FR" altLang="fr-FR" smtClean="0"/>
              <a:t>Pour éclairer le choix d’une zone de passage (et d’un schéma de desserte) au regard du DD, </a:t>
            </a:r>
          </a:p>
          <a:p>
            <a:pPr lvl="1"/>
            <a:r>
              <a:rPr lang="fr-FR" altLang="fr-FR" smtClean="0"/>
              <a:t>l’équipe LNPN conçoit, avec une assistance à maîtrise d’ouvrage « développement durable »,</a:t>
            </a:r>
          </a:p>
          <a:p>
            <a:pPr lvl="1"/>
            <a:r>
              <a:rPr lang="fr-FR" altLang="fr-FR" smtClean="0"/>
              <a:t>un « référentiel » de développement durable,</a:t>
            </a:r>
          </a:p>
          <a:p>
            <a:pPr lvl="1"/>
            <a:r>
              <a:rPr lang="fr-FR" altLang="fr-FR" smtClean="0"/>
              <a:t>co-construit avec les autres prestataires, des experts et des représentants des territoires, regroupés au sein d’un FABLAB.</a:t>
            </a:r>
          </a:p>
        </p:txBody>
      </p:sp>
    </p:spTree>
    <p:extLst>
      <p:ext uri="{BB962C8B-B14F-4D97-AF65-F5344CB8AC3E}">
        <p14:creationId xmlns:p14="http://schemas.microsoft.com/office/powerpoint/2010/main" val="389278050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re 1"/>
          <p:cNvSpPr>
            <a:spLocks noGrp="1"/>
          </p:cNvSpPr>
          <p:nvPr>
            <p:ph type="title"/>
          </p:nvPr>
        </p:nvSpPr>
        <p:spPr/>
        <p:txBody>
          <a:bodyPr/>
          <a:lstStyle/>
          <a:p>
            <a:r>
              <a:rPr lang="fr-FR" altLang="fr-FR" smtClean="0"/>
              <a:t>Le CLOUDD de LNPN</a:t>
            </a:r>
          </a:p>
        </p:txBody>
      </p:sp>
      <p:sp>
        <p:nvSpPr>
          <p:cNvPr id="3" name="Espace réservé du contenu 2"/>
          <p:cNvSpPr>
            <a:spLocks noGrp="1"/>
          </p:cNvSpPr>
          <p:nvPr>
            <p:ph idx="1"/>
          </p:nvPr>
        </p:nvSpPr>
        <p:spPr/>
        <p:txBody>
          <a:bodyPr/>
          <a:lstStyle/>
          <a:p>
            <a:pPr marL="0" indent="0">
              <a:defRPr/>
            </a:pPr>
            <a:r>
              <a:rPr lang="fr-FR" dirty="0" smtClean="0"/>
              <a:t>Le CLOUDD (Clés et Outils pour un Développement Durable) regroupe : </a:t>
            </a:r>
          </a:p>
          <a:p>
            <a:pPr lvl="1">
              <a:defRPr/>
            </a:pPr>
            <a:r>
              <a:rPr lang="fr-FR" altLang="fr-FR" dirty="0" smtClean="0"/>
              <a:t>Le </a:t>
            </a:r>
            <a:r>
              <a:rPr lang="fr-FR" altLang="fr-FR" dirty="0" smtClean="0">
                <a:solidFill>
                  <a:srgbClr val="FF0000"/>
                </a:solidFill>
              </a:rPr>
              <a:t>cap</a:t>
            </a:r>
            <a:r>
              <a:rPr lang="fr-FR" altLang="fr-FR" dirty="0" smtClean="0"/>
              <a:t> d’« une LNPN durable au service du DD des territoires »</a:t>
            </a:r>
          </a:p>
          <a:p>
            <a:pPr lvl="2">
              <a:defRPr/>
            </a:pPr>
            <a:r>
              <a:rPr lang="fr-FR" altLang="fr-FR" dirty="0" smtClean="0"/>
              <a:t>intègre notamment les objectifs transports validés en Copil en juillet 2015</a:t>
            </a:r>
          </a:p>
          <a:p>
            <a:pPr lvl="1">
              <a:defRPr/>
            </a:pPr>
            <a:r>
              <a:rPr lang="fr-FR" altLang="fr-FR" dirty="0" smtClean="0"/>
              <a:t>Une proposition de </a:t>
            </a:r>
            <a:r>
              <a:rPr lang="fr-FR" altLang="fr-FR" dirty="0" smtClean="0">
                <a:solidFill>
                  <a:srgbClr val="FF0000"/>
                </a:solidFill>
              </a:rPr>
              <a:t>critères</a:t>
            </a:r>
            <a:r>
              <a:rPr lang="fr-FR" altLang="fr-FR" dirty="0" smtClean="0"/>
              <a:t> d’aide à la décision en étape 1 des EPEUP </a:t>
            </a:r>
          </a:p>
          <a:p>
            <a:pPr lvl="2">
              <a:defRPr/>
            </a:pPr>
            <a:r>
              <a:rPr lang="fr-FR" altLang="fr-FR" dirty="0" smtClean="0"/>
              <a:t>Pour choisir un projet global = une zone de passage + un scénario de desserte </a:t>
            </a:r>
          </a:p>
          <a:p>
            <a:pPr lvl="1">
              <a:defRPr/>
            </a:pPr>
            <a:r>
              <a:rPr lang="fr-FR" altLang="fr-FR" dirty="0" smtClean="0"/>
              <a:t>Une proposition </a:t>
            </a:r>
            <a:r>
              <a:rPr lang="fr-FR" altLang="fr-FR" dirty="0" smtClean="0">
                <a:solidFill>
                  <a:srgbClr val="FF0000"/>
                </a:solidFill>
              </a:rPr>
              <a:t>d’indicateurs</a:t>
            </a:r>
            <a:r>
              <a:rPr lang="fr-FR" altLang="fr-FR" dirty="0" smtClean="0"/>
              <a:t> pour qualifier ces critères</a:t>
            </a:r>
          </a:p>
          <a:p>
            <a:pPr>
              <a:defRPr/>
            </a:pPr>
            <a:endParaRPr lang="fr-FR" dirty="0"/>
          </a:p>
        </p:txBody>
      </p:sp>
      <p:sp>
        <p:nvSpPr>
          <p:cNvPr id="70660" name="Espace réservé du numéro de diapositive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fld id="{9562B2D1-AB06-4EF8-BAA7-4BFF852A1F35}" type="slidenum">
              <a:rPr lang="fr-FR" altLang="fr-FR" sz="1200">
                <a:solidFill>
                  <a:srgbClr val="000000"/>
                </a:solidFill>
              </a:rPr>
              <a:pPr/>
              <a:t>60</a:t>
            </a:fld>
            <a:endParaRPr lang="fr-FR" altLang="fr-FR" sz="1200">
              <a:solidFill>
                <a:srgbClr val="000000"/>
              </a:solidFill>
            </a:endParaRPr>
          </a:p>
        </p:txBody>
      </p:sp>
      <p:grpSp>
        <p:nvGrpSpPr>
          <p:cNvPr id="70661" name="Groupe 4"/>
          <p:cNvGrpSpPr>
            <a:grpSpLocks/>
          </p:cNvGrpSpPr>
          <p:nvPr/>
        </p:nvGrpSpPr>
        <p:grpSpPr bwMode="auto">
          <a:xfrm>
            <a:off x="8388350" y="2420938"/>
            <a:ext cx="1257300" cy="268287"/>
            <a:chOff x="7517158" y="3860019"/>
            <a:chExt cx="782508" cy="267845"/>
          </a:xfrm>
        </p:grpSpPr>
        <p:sp>
          <p:nvSpPr>
            <p:cNvPr id="6" name="Explosion 1 5"/>
            <p:cNvSpPr/>
            <p:nvPr/>
          </p:nvSpPr>
          <p:spPr>
            <a:xfrm>
              <a:off x="7525062" y="3860019"/>
              <a:ext cx="293441" cy="267845"/>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FFFFFF"/>
                </a:solidFill>
              </a:endParaRPr>
            </a:p>
          </p:txBody>
        </p:sp>
        <p:sp>
          <p:nvSpPr>
            <p:cNvPr id="70663" name="ZoneTexte 6"/>
            <p:cNvSpPr txBox="1">
              <a:spLocks noChangeArrowheads="1"/>
            </p:cNvSpPr>
            <p:nvPr/>
          </p:nvSpPr>
          <p:spPr bwMode="auto">
            <a:xfrm>
              <a:off x="7517158" y="3866254"/>
              <a:ext cx="782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r>
                <a:rPr lang="fr-FR" altLang="fr-FR" sz="1100" smtClean="0">
                  <a:solidFill>
                    <a:srgbClr val="FFFFFF"/>
                  </a:solidFill>
                </a:rPr>
                <a:t>CoPil</a:t>
              </a:r>
            </a:p>
          </p:txBody>
        </p:sp>
      </p:grpSp>
    </p:spTree>
    <p:extLst>
      <p:ext uri="{BB962C8B-B14F-4D97-AF65-F5344CB8AC3E}">
        <p14:creationId xmlns:p14="http://schemas.microsoft.com/office/powerpoint/2010/main" val="85875715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re 4"/>
          <p:cNvSpPr>
            <a:spLocks noGrp="1"/>
          </p:cNvSpPr>
          <p:nvPr>
            <p:ph type="title"/>
          </p:nvPr>
        </p:nvSpPr>
        <p:spPr/>
        <p:txBody>
          <a:bodyPr/>
          <a:lstStyle/>
          <a:p>
            <a:r>
              <a:rPr lang="fr-FR" altLang="fr-FR" smtClean="0"/>
              <a:t>LE CAP</a:t>
            </a:r>
          </a:p>
        </p:txBody>
      </p:sp>
      <p:sp>
        <p:nvSpPr>
          <p:cNvPr id="6" name="Espace réservé du texte 5"/>
          <p:cNvSpPr>
            <a:spLocks noGrp="1"/>
          </p:cNvSpPr>
          <p:nvPr>
            <p:ph idx="1"/>
          </p:nvPr>
        </p:nvSpPr>
        <p:spPr/>
        <p:txBody>
          <a:bodyPr/>
          <a:lstStyle/>
          <a:p>
            <a:pPr>
              <a:defRPr/>
            </a:pPr>
            <a:r>
              <a:rPr lang="fr-FR" dirty="0" smtClean="0"/>
              <a:t>Une LNPN durable au service du DD des territoires signifie : </a:t>
            </a:r>
          </a:p>
          <a:p>
            <a:pPr lvl="1">
              <a:defRPr/>
            </a:pPr>
            <a:r>
              <a:rPr lang="fr-FR" altLang="fr-FR" dirty="0"/>
              <a:t>Un service de qualité et accessible, au bénéfice de la mobilité et du bien-être de tous</a:t>
            </a:r>
          </a:p>
          <a:p>
            <a:pPr lvl="1">
              <a:defRPr/>
            </a:pPr>
            <a:r>
              <a:rPr lang="fr-FR" altLang="fr-FR" dirty="0"/>
              <a:t>Une ligne en cohérence et en dialogue avec le développement économique et territorial</a:t>
            </a:r>
          </a:p>
          <a:p>
            <a:pPr lvl="1">
              <a:defRPr/>
            </a:pPr>
            <a:r>
              <a:rPr lang="fr-FR" altLang="fr-FR" dirty="0"/>
              <a:t>Une infrastructure </a:t>
            </a:r>
            <a:r>
              <a:rPr lang="fr-FR" altLang="fr-FR" dirty="0" err="1"/>
              <a:t>eco</a:t>
            </a:r>
            <a:r>
              <a:rPr lang="fr-FR" altLang="fr-FR" dirty="0"/>
              <a:t>-conçue qui préserve les patrimoines et les ressources en épargnant les plus exceptionnels et ménage les activités humaines</a:t>
            </a:r>
          </a:p>
          <a:p>
            <a:pPr lvl="1">
              <a:defRPr/>
            </a:pPr>
            <a:r>
              <a:rPr lang="fr-FR" altLang="fr-FR" dirty="0"/>
              <a:t>Un investissement soutenable, </a:t>
            </a:r>
            <a:r>
              <a:rPr lang="fr-FR" altLang="fr-FR" dirty="0" smtClean="0"/>
              <a:t>une </a:t>
            </a:r>
            <a:r>
              <a:rPr lang="fr-FR" altLang="fr-FR" dirty="0"/>
              <a:t>ligne adaptable et articulée aux autres réseaux, contribuant à la croissance verte nationale</a:t>
            </a:r>
          </a:p>
          <a:p>
            <a:pPr lvl="1">
              <a:defRPr/>
            </a:pPr>
            <a:endParaRPr lang="fr-FR" altLang="fr-FR" sz="1350" dirty="0">
              <a:solidFill>
                <a:srgbClr val="6DB122"/>
              </a:solidFill>
            </a:endParaRPr>
          </a:p>
          <a:p>
            <a:pPr>
              <a:defRPr/>
            </a:pPr>
            <a:endParaRPr lang="fr-FR" dirty="0"/>
          </a:p>
        </p:txBody>
      </p:sp>
      <p:sp>
        <p:nvSpPr>
          <p:cNvPr id="72708" name="Espace réservé du numéro de diapositive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fld id="{2EA81A5C-4D22-4BB6-8E20-60150C4F1D25}" type="slidenum">
              <a:rPr lang="fr-FR" altLang="fr-FR" sz="1200">
                <a:solidFill>
                  <a:srgbClr val="000000"/>
                </a:solidFill>
              </a:rPr>
              <a:pPr/>
              <a:t>61</a:t>
            </a:fld>
            <a:endParaRPr lang="fr-FR" altLang="fr-FR" sz="1200">
              <a:solidFill>
                <a:srgbClr val="000000"/>
              </a:solidFill>
            </a:endParaRPr>
          </a:p>
        </p:txBody>
      </p:sp>
    </p:spTree>
    <p:extLst>
      <p:ext uri="{BB962C8B-B14F-4D97-AF65-F5344CB8AC3E}">
        <p14:creationId xmlns:p14="http://schemas.microsoft.com/office/powerpoint/2010/main" val="15666098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8" name="Connecteur droit 267"/>
          <p:cNvCxnSpPr>
            <a:stCxn id="266" idx="0"/>
            <a:endCxn id="136" idx="3"/>
          </p:cNvCxnSpPr>
          <p:nvPr/>
        </p:nvCxnSpPr>
        <p:spPr>
          <a:xfrm flipV="1">
            <a:off x="7145338" y="5964238"/>
            <a:ext cx="36512" cy="130175"/>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pic>
        <p:nvPicPr>
          <p:cNvPr id="74755" name="Picture 38"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9413" y="5803900"/>
            <a:ext cx="7715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36"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0963" y="471488"/>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Picture 34" descr="Afficher l'image d'orig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075" y="3878263"/>
            <a:ext cx="16510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8" name="Picture 32" descr="Afficher l'image d'origi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0588" y="5140325"/>
            <a:ext cx="52863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9" name="Picture 24" descr="Afficher l'image d'origi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41775" y="0"/>
            <a:ext cx="911225"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0" name="Picture 12" descr="Afficher l'image d'origin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65475" y="10836275"/>
            <a:ext cx="60325" cy="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1" name="Picture 20" descr="Afficher l'image d'origin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65488" y="5497513"/>
            <a:ext cx="5461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2" name="Picture 16" descr="Afficher l'image d'origin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73813" y="4827588"/>
            <a:ext cx="7524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3" name="Picture 8" descr="Afficher l'image d'origin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73550" y="11990388"/>
            <a:ext cx="65088"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4" name="Picture 10" descr="Afficher l'image d'origin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98763" y="6276975"/>
            <a:ext cx="8032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Ellipse 39"/>
          <p:cNvSpPr/>
          <p:nvPr/>
        </p:nvSpPr>
        <p:spPr>
          <a:xfrm>
            <a:off x="1543050" y="5513388"/>
            <a:ext cx="488950" cy="250825"/>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39" name="ZoneTexte 38"/>
          <p:cNvSpPr txBox="1"/>
          <p:nvPr/>
        </p:nvSpPr>
        <p:spPr>
          <a:xfrm>
            <a:off x="1447800" y="5470525"/>
            <a:ext cx="692150" cy="323850"/>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Saut régularité</a:t>
            </a:r>
          </a:p>
        </p:txBody>
      </p:sp>
      <p:grpSp>
        <p:nvGrpSpPr>
          <p:cNvPr id="74767" name="Groupe 188"/>
          <p:cNvGrpSpPr>
            <a:grpSpLocks/>
          </p:cNvGrpSpPr>
          <p:nvPr/>
        </p:nvGrpSpPr>
        <p:grpSpPr bwMode="auto">
          <a:xfrm>
            <a:off x="7459663" y="1557338"/>
            <a:ext cx="1646237" cy="693737"/>
            <a:chOff x="7417836" y="1799051"/>
            <a:chExt cx="1646776" cy="692920"/>
          </a:xfrm>
        </p:grpSpPr>
        <p:grpSp>
          <p:nvGrpSpPr>
            <p:cNvPr id="74945" name="Groupe 33"/>
            <p:cNvGrpSpPr>
              <a:grpSpLocks/>
            </p:cNvGrpSpPr>
            <p:nvPr/>
          </p:nvGrpSpPr>
          <p:grpSpPr bwMode="auto">
            <a:xfrm>
              <a:off x="7738704" y="1927776"/>
              <a:ext cx="1325908" cy="564195"/>
              <a:chOff x="7834230" y="1531529"/>
              <a:chExt cx="1325908" cy="564195"/>
            </a:xfrm>
          </p:grpSpPr>
          <p:sp>
            <p:nvSpPr>
              <p:cNvPr id="263" name="Ellipse 262"/>
              <p:cNvSpPr/>
              <p:nvPr/>
            </p:nvSpPr>
            <p:spPr>
              <a:xfrm>
                <a:off x="7892898" y="1531239"/>
                <a:ext cx="1243420" cy="523258"/>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62" name="ZoneTexte 261"/>
              <p:cNvSpPr txBox="1"/>
              <p:nvPr/>
            </p:nvSpPr>
            <p:spPr>
              <a:xfrm>
                <a:off x="7834142" y="1540753"/>
                <a:ext cx="1325996" cy="554971"/>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Amélioration fluidité et ponctualité pour les réseaux ferroviaires voyageurs connexes</a:t>
                </a:r>
              </a:p>
            </p:txBody>
          </p:sp>
        </p:grpSp>
        <p:cxnSp>
          <p:nvCxnSpPr>
            <p:cNvPr id="321" name="Connecteur droit 320"/>
            <p:cNvCxnSpPr>
              <a:endCxn id="263" idx="1"/>
            </p:cNvCxnSpPr>
            <p:nvPr/>
          </p:nvCxnSpPr>
          <p:spPr>
            <a:xfrm>
              <a:off x="7417836" y="1799051"/>
              <a:ext cx="562159" cy="204546"/>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grpSp>
      <p:sp>
        <p:nvSpPr>
          <p:cNvPr id="250" name="Ellipse 249"/>
          <p:cNvSpPr/>
          <p:nvPr/>
        </p:nvSpPr>
        <p:spPr>
          <a:xfrm>
            <a:off x="5170488" y="6481763"/>
            <a:ext cx="1066800" cy="3381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272" name="Ellipse 271"/>
          <p:cNvSpPr/>
          <p:nvPr/>
        </p:nvSpPr>
        <p:spPr>
          <a:xfrm>
            <a:off x="6789738" y="6115050"/>
            <a:ext cx="650875" cy="336550"/>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273" name="Ellipse 272"/>
          <p:cNvSpPr/>
          <p:nvPr/>
        </p:nvSpPr>
        <p:spPr>
          <a:xfrm>
            <a:off x="5857875" y="5969000"/>
            <a:ext cx="650875" cy="334963"/>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282" name="Ellipse 281"/>
          <p:cNvSpPr/>
          <p:nvPr/>
        </p:nvSpPr>
        <p:spPr>
          <a:xfrm>
            <a:off x="6118225" y="931863"/>
            <a:ext cx="360363" cy="193675"/>
          </a:xfrm>
          <a:prstGeom prst="ellipse">
            <a:avLst/>
          </a:prstGeom>
          <a:solidFill>
            <a:srgbClr val="E41648"/>
          </a:solid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83" name="ZoneTexte 282"/>
          <p:cNvSpPr txBox="1"/>
          <p:nvPr/>
        </p:nvSpPr>
        <p:spPr>
          <a:xfrm>
            <a:off x="5861050" y="912813"/>
            <a:ext cx="911225" cy="207962"/>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coûts</a:t>
            </a:r>
          </a:p>
        </p:txBody>
      </p:sp>
      <p:sp>
        <p:nvSpPr>
          <p:cNvPr id="124" name="Ellipse 123"/>
          <p:cNvSpPr/>
          <p:nvPr/>
        </p:nvSpPr>
        <p:spPr>
          <a:xfrm>
            <a:off x="4919663" y="5224463"/>
            <a:ext cx="587375" cy="196850"/>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750" b="1" dirty="0">
                <a:solidFill>
                  <a:prstClr val="white"/>
                </a:solidFill>
              </a:rPr>
              <a:t>Eau</a:t>
            </a:r>
          </a:p>
        </p:txBody>
      </p:sp>
      <p:sp>
        <p:nvSpPr>
          <p:cNvPr id="79" name="Ellipse 78"/>
          <p:cNvSpPr/>
          <p:nvPr/>
        </p:nvSpPr>
        <p:spPr>
          <a:xfrm>
            <a:off x="4081463" y="5661025"/>
            <a:ext cx="498475" cy="222250"/>
          </a:xfrm>
          <a:prstGeom prst="ellipse">
            <a:avLst/>
          </a:prstGeom>
          <a:solidFill>
            <a:srgbClr val="6A3F8F"/>
          </a:solidFill>
          <a:ln w="31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74" name="Ellipse 73"/>
          <p:cNvSpPr/>
          <p:nvPr/>
        </p:nvSpPr>
        <p:spPr>
          <a:xfrm>
            <a:off x="3754438" y="6016625"/>
            <a:ext cx="406400" cy="234950"/>
          </a:xfrm>
          <a:prstGeom prst="ellipse">
            <a:avLst/>
          </a:prstGeom>
          <a:solidFill>
            <a:srgbClr val="6A3F8F"/>
          </a:solidFill>
          <a:ln w="31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195" name="Ellipse 194"/>
          <p:cNvSpPr/>
          <p:nvPr/>
        </p:nvSpPr>
        <p:spPr>
          <a:xfrm>
            <a:off x="3525838" y="1147763"/>
            <a:ext cx="431800" cy="165100"/>
          </a:xfrm>
          <a:prstGeom prst="ellipse">
            <a:avLst/>
          </a:prstGeom>
          <a:solidFill>
            <a:srgbClr val="F08800"/>
          </a:solidFill>
          <a:ln w="19050">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196" name="ZoneTexte 195"/>
          <p:cNvSpPr txBox="1"/>
          <p:nvPr/>
        </p:nvSpPr>
        <p:spPr>
          <a:xfrm>
            <a:off x="3476625" y="1133475"/>
            <a:ext cx="547688" cy="207963"/>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emplois</a:t>
            </a:r>
          </a:p>
        </p:txBody>
      </p:sp>
      <p:sp>
        <p:nvSpPr>
          <p:cNvPr id="252" name="ZoneTexte 251"/>
          <p:cNvSpPr txBox="1"/>
          <p:nvPr/>
        </p:nvSpPr>
        <p:spPr>
          <a:xfrm>
            <a:off x="6548438" y="2252663"/>
            <a:ext cx="1001712" cy="438150"/>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srgbClr val="E41648"/>
                </a:solidFill>
                <a:latin typeface="Calibri" panose="020F0502020204030204"/>
                <a:ea typeface="MS PGothic" pitchFamily="34" charset="-128"/>
              </a:rPr>
              <a:t>Coûts impacts environnementaux irréversibles</a:t>
            </a:r>
          </a:p>
        </p:txBody>
      </p:sp>
      <p:cxnSp>
        <p:nvCxnSpPr>
          <p:cNvPr id="308" name="Connecteur droit 307"/>
          <p:cNvCxnSpPr>
            <a:endCxn id="156" idx="6"/>
          </p:cNvCxnSpPr>
          <p:nvPr/>
        </p:nvCxnSpPr>
        <p:spPr>
          <a:xfrm flipH="1" flipV="1">
            <a:off x="1319213" y="947738"/>
            <a:ext cx="301625" cy="169862"/>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455" name="Connecteur droit 454"/>
          <p:cNvCxnSpPr>
            <a:endCxn id="6" idx="7"/>
          </p:cNvCxnSpPr>
          <p:nvPr/>
        </p:nvCxnSpPr>
        <p:spPr>
          <a:xfrm flipH="1">
            <a:off x="4052888" y="3813175"/>
            <a:ext cx="188912" cy="388938"/>
          </a:xfrm>
          <a:prstGeom prst="line">
            <a:avLst/>
          </a:prstGeom>
          <a:ln w="50800">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457" name="Connecteur droit 456"/>
          <p:cNvCxnSpPr>
            <a:endCxn id="35" idx="7"/>
          </p:cNvCxnSpPr>
          <p:nvPr/>
        </p:nvCxnSpPr>
        <p:spPr>
          <a:xfrm flipH="1">
            <a:off x="2571750" y="3649663"/>
            <a:ext cx="1452563" cy="827087"/>
          </a:xfrm>
          <a:prstGeom prst="line">
            <a:avLst/>
          </a:prstGeom>
          <a:ln w="50800">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67" name="Connecteur droit 66"/>
          <p:cNvCxnSpPr>
            <a:stCxn id="236" idx="2"/>
            <a:endCxn id="57" idx="6"/>
          </p:cNvCxnSpPr>
          <p:nvPr/>
        </p:nvCxnSpPr>
        <p:spPr>
          <a:xfrm flipH="1">
            <a:off x="3402013" y="3251200"/>
            <a:ext cx="357187" cy="222250"/>
          </a:xfrm>
          <a:prstGeom prst="line">
            <a:avLst/>
          </a:prstGeom>
          <a:ln w="50800">
            <a:solidFill>
              <a:srgbClr val="6A3F8F"/>
            </a:solidFill>
          </a:ln>
        </p:spPr>
        <p:style>
          <a:lnRef idx="1">
            <a:schemeClr val="accent1"/>
          </a:lnRef>
          <a:fillRef idx="0">
            <a:schemeClr val="accent1"/>
          </a:fillRef>
          <a:effectRef idx="0">
            <a:schemeClr val="accent1"/>
          </a:effectRef>
          <a:fontRef idx="minor">
            <a:schemeClr val="tx1"/>
          </a:fontRef>
        </p:style>
      </p:cxnSp>
      <p:sp>
        <p:nvSpPr>
          <p:cNvPr id="57" name="Ellipse 56"/>
          <p:cNvSpPr/>
          <p:nvPr/>
        </p:nvSpPr>
        <p:spPr>
          <a:xfrm>
            <a:off x="2295525" y="2986088"/>
            <a:ext cx="1106488" cy="976312"/>
          </a:xfrm>
          <a:prstGeom prst="ellipse">
            <a:avLst/>
          </a:prstGeom>
          <a:solidFill>
            <a:srgbClr val="6A3F8F"/>
          </a:solidFill>
          <a:ln>
            <a:solidFill>
              <a:srgbClr val="6A3F8F"/>
            </a:solidFill>
          </a:ln>
        </p:spPr>
        <p:style>
          <a:lnRef idx="3">
            <a:scrgbClr r="0" g="0" b="0"/>
          </a:lnRef>
          <a:fillRef idx="1">
            <a:scrgbClr r="0" g="0" b="0"/>
          </a:fillRef>
          <a:effectRef idx="1">
            <a:schemeClr val="accent1">
              <a:hueOff val="0"/>
              <a:satOff val="0"/>
              <a:lumOff val="0"/>
              <a:alphaOff val="0"/>
            </a:schemeClr>
          </a:effectRef>
          <a:fontRef idx="minor">
            <a:schemeClr val="lt1"/>
          </a:fontRef>
        </p:style>
      </p:sp>
      <p:grpSp>
        <p:nvGrpSpPr>
          <p:cNvPr id="74784" name="Groupe 408"/>
          <p:cNvGrpSpPr>
            <a:grpSpLocks/>
          </p:cNvGrpSpPr>
          <p:nvPr/>
        </p:nvGrpSpPr>
        <p:grpSpPr bwMode="auto">
          <a:xfrm>
            <a:off x="2116138" y="5018088"/>
            <a:ext cx="1235075" cy="1304925"/>
            <a:chOff x="2526158" y="4758257"/>
            <a:chExt cx="1235891" cy="1305866"/>
          </a:xfrm>
        </p:grpSpPr>
        <p:cxnSp>
          <p:nvCxnSpPr>
            <p:cNvPr id="340" name="Connecteur droit 339"/>
            <p:cNvCxnSpPr>
              <a:endCxn id="338" idx="7"/>
            </p:cNvCxnSpPr>
            <p:nvPr/>
          </p:nvCxnSpPr>
          <p:spPr>
            <a:xfrm flipH="1">
              <a:off x="3407802" y="4758257"/>
              <a:ext cx="354247" cy="786379"/>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74942" name="Groupe 404"/>
            <p:cNvGrpSpPr>
              <a:grpSpLocks/>
            </p:cNvGrpSpPr>
            <p:nvPr/>
          </p:nvGrpSpPr>
          <p:grpSpPr bwMode="auto">
            <a:xfrm>
              <a:off x="2526158" y="5457572"/>
              <a:ext cx="1081833" cy="606551"/>
              <a:chOff x="2916735" y="5362986"/>
              <a:chExt cx="1081833" cy="606551"/>
            </a:xfrm>
          </p:grpSpPr>
          <p:sp>
            <p:nvSpPr>
              <p:cNvPr id="338" name="Ellipse 337"/>
              <p:cNvSpPr/>
              <p:nvPr/>
            </p:nvSpPr>
            <p:spPr>
              <a:xfrm>
                <a:off x="2948506" y="5362675"/>
                <a:ext cx="996019" cy="594153"/>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750" dirty="0">
                  <a:solidFill>
                    <a:prstClr val="white"/>
                  </a:solidFill>
                </a:endParaRPr>
              </a:p>
            </p:txBody>
          </p:sp>
          <p:sp>
            <p:nvSpPr>
              <p:cNvPr id="329" name="Rectangle 328"/>
              <p:cNvSpPr/>
              <p:nvPr/>
            </p:nvSpPr>
            <p:spPr>
              <a:xfrm>
                <a:off x="2916735" y="5415100"/>
                <a:ext cx="1081801" cy="554437"/>
              </a:xfrm>
              <a:prstGeom prst="rect">
                <a:avLst/>
              </a:prstGeom>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Ne pas aggraver les  inégalités sociales environnementales territoriales</a:t>
                </a:r>
              </a:p>
            </p:txBody>
          </p:sp>
        </p:grpSp>
      </p:grpSp>
      <p:sp>
        <p:nvSpPr>
          <p:cNvPr id="72" name="ZoneTexte 71"/>
          <p:cNvSpPr txBox="1"/>
          <p:nvPr/>
        </p:nvSpPr>
        <p:spPr>
          <a:xfrm>
            <a:off x="3781425" y="5662613"/>
            <a:ext cx="1042988" cy="207962"/>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Nuisances</a:t>
            </a:r>
          </a:p>
        </p:txBody>
      </p:sp>
      <p:sp>
        <p:nvSpPr>
          <p:cNvPr id="73" name="ZoneTexte 72"/>
          <p:cNvSpPr txBox="1"/>
          <p:nvPr/>
        </p:nvSpPr>
        <p:spPr>
          <a:xfrm>
            <a:off x="3433763" y="6015038"/>
            <a:ext cx="1042987" cy="207962"/>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Risques</a:t>
            </a:r>
          </a:p>
        </p:txBody>
      </p:sp>
      <p:cxnSp>
        <p:nvCxnSpPr>
          <p:cNvPr id="76" name="Connecteur droit 75"/>
          <p:cNvCxnSpPr>
            <a:stCxn id="112" idx="6"/>
            <a:endCxn id="79" idx="2"/>
          </p:cNvCxnSpPr>
          <p:nvPr/>
        </p:nvCxnSpPr>
        <p:spPr>
          <a:xfrm>
            <a:off x="3965575" y="5662613"/>
            <a:ext cx="115888" cy="109537"/>
          </a:xfrm>
          <a:prstGeom prst="line">
            <a:avLst/>
          </a:prstGeom>
          <a:ln w="12700">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81" name="Connecteur droit 80"/>
          <p:cNvCxnSpPr/>
          <p:nvPr/>
        </p:nvCxnSpPr>
        <p:spPr>
          <a:xfrm>
            <a:off x="3754438" y="5900738"/>
            <a:ext cx="71437" cy="128587"/>
          </a:xfrm>
          <a:prstGeom prst="line">
            <a:avLst/>
          </a:prstGeom>
          <a:ln w="12700">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74789" name="Groupe 383"/>
          <p:cNvGrpSpPr>
            <a:grpSpLocks/>
          </p:cNvGrpSpPr>
          <p:nvPr/>
        </p:nvGrpSpPr>
        <p:grpSpPr bwMode="auto">
          <a:xfrm>
            <a:off x="3071813" y="4046538"/>
            <a:ext cx="1149350" cy="1057275"/>
            <a:chOff x="3489969" y="4160399"/>
            <a:chExt cx="1149216" cy="1057099"/>
          </a:xfrm>
        </p:grpSpPr>
        <p:sp>
          <p:nvSpPr>
            <p:cNvPr id="6" name="Ellipse 5"/>
            <p:cNvSpPr/>
            <p:nvPr/>
          </p:nvSpPr>
          <p:spPr>
            <a:xfrm>
              <a:off x="3489969" y="4160399"/>
              <a:ext cx="1149216" cy="1057099"/>
            </a:xfrm>
            <a:prstGeom prst="ellipse">
              <a:avLst/>
            </a:prstGeom>
            <a:solidFill>
              <a:srgbClr val="6A3F8F"/>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7" name="Ellipse 4"/>
            <p:cNvSpPr/>
            <p:nvPr/>
          </p:nvSpPr>
          <p:spPr>
            <a:xfrm>
              <a:off x="3662986" y="4304837"/>
              <a:ext cx="866674" cy="74758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Améliorer le bien-être sans aggraver les inégalités</a:t>
              </a:r>
            </a:p>
          </p:txBody>
        </p:sp>
      </p:grpSp>
      <p:grpSp>
        <p:nvGrpSpPr>
          <p:cNvPr id="74790" name="Groupe 25"/>
          <p:cNvGrpSpPr>
            <a:grpSpLocks/>
          </p:cNvGrpSpPr>
          <p:nvPr/>
        </p:nvGrpSpPr>
        <p:grpSpPr bwMode="auto">
          <a:xfrm>
            <a:off x="1600200" y="4329113"/>
            <a:ext cx="1138238" cy="1011237"/>
            <a:chOff x="1229584" y="2652399"/>
            <a:chExt cx="1055838" cy="1122402"/>
          </a:xfrm>
        </p:grpSpPr>
        <p:sp>
          <p:nvSpPr>
            <p:cNvPr id="35" name="Ellipse 34"/>
            <p:cNvSpPr/>
            <p:nvPr/>
          </p:nvSpPr>
          <p:spPr>
            <a:xfrm>
              <a:off x="1229584" y="2652399"/>
              <a:ext cx="1055838" cy="1122402"/>
            </a:xfrm>
            <a:prstGeom prst="ellipse">
              <a:avLst/>
            </a:prstGeom>
            <a:solidFill>
              <a:srgbClr val="6A3F8F"/>
            </a:solidFill>
            <a:ln w="19050">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36" name="ZoneTexte 35"/>
            <p:cNvSpPr txBox="1"/>
            <p:nvPr/>
          </p:nvSpPr>
          <p:spPr>
            <a:xfrm>
              <a:off x="1235474" y="2867365"/>
              <a:ext cx="1017551" cy="717139"/>
            </a:xfrm>
            <a:prstGeom prst="rect">
              <a:avLst/>
            </a:prstGeom>
            <a:noFill/>
            <a:ln>
              <a:noFill/>
            </a:ln>
          </p:spPr>
          <p:txBody>
            <a:bodyPr>
              <a:spAutoFit/>
            </a:bodyPr>
            <a:lstStyle/>
            <a:p>
              <a:pPr algn="ctr" eaLnBrk="1" fontAlgn="auto" hangingPunct="1">
                <a:spcBef>
                  <a:spcPts val="0"/>
                </a:spcBef>
                <a:spcAft>
                  <a:spcPts val="0"/>
                </a:spcAft>
                <a:defRPr/>
              </a:pPr>
              <a:r>
                <a:rPr lang="fr-FR" sz="1200" dirty="0">
                  <a:solidFill>
                    <a:prstClr val="white"/>
                  </a:solidFill>
                  <a:latin typeface="Calibri" panose="020F0502020204030204"/>
                  <a:ea typeface="MS PGothic" pitchFamily="34" charset="-128"/>
                </a:rPr>
                <a:t>Améliorer la qualité service voyageur</a:t>
              </a:r>
            </a:p>
          </p:txBody>
        </p:sp>
      </p:grpSp>
      <p:grpSp>
        <p:nvGrpSpPr>
          <p:cNvPr id="74791" name="Groupe 74"/>
          <p:cNvGrpSpPr>
            <a:grpSpLocks/>
          </p:cNvGrpSpPr>
          <p:nvPr/>
        </p:nvGrpSpPr>
        <p:grpSpPr bwMode="auto">
          <a:xfrm>
            <a:off x="3133725" y="5421313"/>
            <a:ext cx="873125" cy="481012"/>
            <a:chOff x="3519337" y="4834314"/>
            <a:chExt cx="1037520" cy="573998"/>
          </a:xfrm>
        </p:grpSpPr>
        <p:sp>
          <p:nvSpPr>
            <p:cNvPr id="112" name="Ellipse 111"/>
            <p:cNvSpPr/>
            <p:nvPr/>
          </p:nvSpPr>
          <p:spPr>
            <a:xfrm>
              <a:off x="3589134" y="4834314"/>
              <a:ext cx="918676" cy="573998"/>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111" name="ZoneTexte 110"/>
            <p:cNvSpPr txBox="1"/>
            <p:nvPr/>
          </p:nvSpPr>
          <p:spPr>
            <a:xfrm>
              <a:off x="3519337" y="4858940"/>
              <a:ext cx="1037520" cy="524745"/>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Maîtrise impacts/ santé et cadre de vie</a:t>
              </a:r>
            </a:p>
          </p:txBody>
        </p:sp>
      </p:grpSp>
      <p:cxnSp>
        <p:nvCxnSpPr>
          <p:cNvPr id="69" name="Connecteur droit 68"/>
          <p:cNvCxnSpPr>
            <a:endCxn id="62" idx="6"/>
          </p:cNvCxnSpPr>
          <p:nvPr/>
        </p:nvCxnSpPr>
        <p:spPr>
          <a:xfrm flipH="1">
            <a:off x="2422525" y="3846513"/>
            <a:ext cx="44450" cy="95250"/>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74793" name="Groupe 369"/>
          <p:cNvGrpSpPr>
            <a:grpSpLocks/>
          </p:cNvGrpSpPr>
          <p:nvPr/>
        </p:nvGrpSpPr>
        <p:grpSpPr bwMode="auto">
          <a:xfrm>
            <a:off x="2259013" y="2536825"/>
            <a:ext cx="733425" cy="322263"/>
            <a:chOff x="1260619" y="3036176"/>
            <a:chExt cx="732866" cy="323165"/>
          </a:xfrm>
        </p:grpSpPr>
        <p:sp>
          <p:nvSpPr>
            <p:cNvPr id="360" name="ZoneTexte 359"/>
            <p:cNvSpPr txBox="1"/>
            <p:nvPr/>
          </p:nvSpPr>
          <p:spPr>
            <a:xfrm>
              <a:off x="1260619" y="3036176"/>
              <a:ext cx="732866" cy="323165"/>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srgbClr val="6A3F8F"/>
                  </a:solidFill>
                  <a:latin typeface="Calibri" panose="020F0502020204030204"/>
                  <a:ea typeface="MS PGothic" pitchFamily="34" charset="-128"/>
                </a:rPr>
                <a:t>Equité interlignes</a:t>
              </a:r>
            </a:p>
          </p:txBody>
        </p:sp>
        <p:sp>
          <p:nvSpPr>
            <p:cNvPr id="359" name="Ellipse 358"/>
            <p:cNvSpPr/>
            <p:nvPr/>
          </p:nvSpPr>
          <p:spPr>
            <a:xfrm>
              <a:off x="1373245" y="3075975"/>
              <a:ext cx="526648" cy="283366"/>
            </a:xfrm>
            <a:prstGeom prst="ellipse">
              <a:avLst/>
            </a:prstGeom>
            <a:no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grpSp>
      <p:grpSp>
        <p:nvGrpSpPr>
          <p:cNvPr id="74794" name="Groupe 376"/>
          <p:cNvGrpSpPr>
            <a:grpSpLocks/>
          </p:cNvGrpSpPr>
          <p:nvPr/>
        </p:nvGrpSpPr>
        <p:grpSpPr bwMode="auto">
          <a:xfrm>
            <a:off x="1212850" y="2198688"/>
            <a:ext cx="1295400" cy="487362"/>
            <a:chOff x="790295" y="2147457"/>
            <a:chExt cx="1296460" cy="487804"/>
          </a:xfrm>
        </p:grpSpPr>
        <p:sp>
          <p:nvSpPr>
            <p:cNvPr id="379" name="Ellipse 378"/>
            <p:cNvSpPr/>
            <p:nvPr/>
          </p:nvSpPr>
          <p:spPr>
            <a:xfrm>
              <a:off x="820483" y="2147457"/>
              <a:ext cx="1234496" cy="435369"/>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378" name="ZoneTexte 377"/>
            <p:cNvSpPr txBox="1"/>
            <p:nvPr/>
          </p:nvSpPr>
          <p:spPr>
            <a:xfrm>
              <a:off x="790295" y="2196714"/>
              <a:ext cx="1296460" cy="438547"/>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Faciliter le développement des dessertes de chaque territoire</a:t>
              </a:r>
            </a:p>
          </p:txBody>
        </p:sp>
      </p:grpSp>
      <p:cxnSp>
        <p:nvCxnSpPr>
          <p:cNvPr id="445" name="Connecteur droit 444"/>
          <p:cNvCxnSpPr>
            <a:stCxn id="6" idx="4"/>
            <a:endCxn id="112" idx="0"/>
          </p:cNvCxnSpPr>
          <p:nvPr/>
        </p:nvCxnSpPr>
        <p:spPr>
          <a:xfrm flipH="1">
            <a:off x="3579813" y="5103813"/>
            <a:ext cx="66675" cy="317500"/>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639" name="Connecteur droit 638"/>
          <p:cNvCxnSpPr>
            <a:stCxn id="40" idx="7"/>
          </p:cNvCxnSpPr>
          <p:nvPr/>
        </p:nvCxnSpPr>
        <p:spPr>
          <a:xfrm flipV="1">
            <a:off x="1960563" y="5295900"/>
            <a:ext cx="30162" cy="254000"/>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663" name="Connecteur droit 662"/>
          <p:cNvCxnSpPr>
            <a:stCxn id="359" idx="4"/>
          </p:cNvCxnSpPr>
          <p:nvPr/>
        </p:nvCxnSpPr>
        <p:spPr>
          <a:xfrm>
            <a:off x="2635250" y="2859088"/>
            <a:ext cx="65088" cy="169862"/>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367" name="Connecteur droit 366"/>
          <p:cNvCxnSpPr>
            <a:endCxn id="208" idx="4"/>
          </p:cNvCxnSpPr>
          <p:nvPr/>
        </p:nvCxnSpPr>
        <p:spPr>
          <a:xfrm flipV="1">
            <a:off x="1639888" y="1873250"/>
            <a:ext cx="161925" cy="328613"/>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551" name="Connecteur droit 550"/>
          <p:cNvCxnSpPr/>
          <p:nvPr/>
        </p:nvCxnSpPr>
        <p:spPr>
          <a:xfrm flipH="1" flipV="1">
            <a:off x="1103313" y="1516063"/>
            <a:ext cx="193675" cy="30162"/>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31" name="Connecteur droit 30"/>
          <p:cNvCxnSpPr>
            <a:stCxn id="35" idx="1"/>
          </p:cNvCxnSpPr>
          <p:nvPr/>
        </p:nvCxnSpPr>
        <p:spPr>
          <a:xfrm flipH="1">
            <a:off x="1676400" y="4476750"/>
            <a:ext cx="90488" cy="523875"/>
          </a:xfrm>
          <a:prstGeom prst="line">
            <a:avLst/>
          </a:prstGeom>
          <a:ln>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126" name="Groupe 125"/>
          <p:cNvGrpSpPr/>
          <p:nvPr/>
        </p:nvGrpSpPr>
        <p:grpSpPr>
          <a:xfrm>
            <a:off x="7025207" y="5181046"/>
            <a:ext cx="1066491" cy="917385"/>
            <a:chOff x="-1913245" y="4706089"/>
            <a:chExt cx="1877233" cy="1133775"/>
          </a:xfrm>
          <a:solidFill>
            <a:srgbClr val="6DB122"/>
          </a:solidFill>
        </p:grpSpPr>
        <p:sp>
          <p:nvSpPr>
            <p:cNvPr id="136" name="Ellipse 135"/>
            <p:cNvSpPr/>
            <p:nvPr/>
          </p:nvSpPr>
          <p:spPr>
            <a:xfrm>
              <a:off x="-1913245" y="4706089"/>
              <a:ext cx="1877233" cy="1133775"/>
            </a:xfrm>
            <a:prstGeom prst="ellipse">
              <a:avLst/>
            </a:prstGeom>
            <a:grp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137" name="Ellipse 4"/>
            <p:cNvSpPr/>
            <p:nvPr/>
          </p:nvSpPr>
          <p:spPr>
            <a:xfrm>
              <a:off x="-1695895" y="4877947"/>
              <a:ext cx="1414973" cy="80169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Préserver les paysages et les patrimoines</a:t>
              </a:r>
            </a:p>
          </p:txBody>
        </p:sp>
      </p:grpSp>
      <p:grpSp>
        <p:nvGrpSpPr>
          <p:cNvPr id="121" name="Groupe 120"/>
          <p:cNvGrpSpPr/>
          <p:nvPr/>
        </p:nvGrpSpPr>
        <p:grpSpPr>
          <a:xfrm>
            <a:off x="4678162" y="4019542"/>
            <a:ext cx="1149216" cy="1057099"/>
            <a:chOff x="-1913245" y="4706089"/>
            <a:chExt cx="1877233" cy="1133775"/>
          </a:xfrm>
          <a:solidFill>
            <a:srgbClr val="6DB122"/>
          </a:solidFill>
        </p:grpSpPr>
        <p:sp>
          <p:nvSpPr>
            <p:cNvPr id="146" name="Ellipse 145"/>
            <p:cNvSpPr/>
            <p:nvPr/>
          </p:nvSpPr>
          <p:spPr>
            <a:xfrm>
              <a:off x="-1913245" y="4706089"/>
              <a:ext cx="1877233" cy="1133775"/>
            </a:xfrm>
            <a:prstGeom prst="ellipse">
              <a:avLst/>
            </a:prstGeom>
            <a:grp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147" name="Ellipse 4"/>
            <p:cNvSpPr/>
            <p:nvPr/>
          </p:nvSpPr>
          <p:spPr>
            <a:xfrm>
              <a:off x="-1755310" y="4868566"/>
              <a:ext cx="1585170" cy="80169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Préserver la biodiversité et les ressources locales</a:t>
              </a:r>
            </a:p>
          </p:txBody>
        </p:sp>
      </p:grpSp>
      <p:sp>
        <p:nvSpPr>
          <p:cNvPr id="142" name="Ellipse 141"/>
          <p:cNvSpPr/>
          <p:nvPr/>
        </p:nvSpPr>
        <p:spPr>
          <a:xfrm>
            <a:off x="5635625" y="5053013"/>
            <a:ext cx="758825" cy="257175"/>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750" b="1" dirty="0">
                <a:solidFill>
                  <a:prstClr val="white"/>
                </a:solidFill>
              </a:rPr>
              <a:t>Sols agricoles</a:t>
            </a:r>
          </a:p>
        </p:txBody>
      </p:sp>
      <p:cxnSp>
        <p:nvCxnSpPr>
          <p:cNvPr id="144" name="Connecteur droit 143"/>
          <p:cNvCxnSpPr>
            <a:stCxn id="142" idx="1"/>
          </p:cNvCxnSpPr>
          <p:nvPr/>
        </p:nvCxnSpPr>
        <p:spPr>
          <a:xfrm flipH="1" flipV="1">
            <a:off x="5527675" y="4972050"/>
            <a:ext cx="219075" cy="119063"/>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sp>
        <p:nvSpPr>
          <p:cNvPr id="138" name="Ellipse 137"/>
          <p:cNvSpPr/>
          <p:nvPr/>
        </p:nvSpPr>
        <p:spPr>
          <a:xfrm>
            <a:off x="5827713" y="4672013"/>
            <a:ext cx="765175" cy="346075"/>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750" b="1" dirty="0">
                <a:solidFill>
                  <a:prstClr val="white"/>
                </a:solidFill>
              </a:rPr>
              <a:t>Trame verte et bleue</a:t>
            </a:r>
          </a:p>
        </p:txBody>
      </p:sp>
      <p:cxnSp>
        <p:nvCxnSpPr>
          <p:cNvPr id="139" name="Connecteur droit 138"/>
          <p:cNvCxnSpPr>
            <a:endCxn id="138" idx="2"/>
          </p:cNvCxnSpPr>
          <p:nvPr/>
        </p:nvCxnSpPr>
        <p:spPr>
          <a:xfrm>
            <a:off x="5775325" y="4794250"/>
            <a:ext cx="52388" cy="50800"/>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133" name="Connecteur droit 132"/>
          <p:cNvCxnSpPr>
            <a:stCxn id="146" idx="4"/>
            <a:endCxn id="124" idx="0"/>
          </p:cNvCxnSpPr>
          <p:nvPr/>
        </p:nvCxnSpPr>
        <p:spPr>
          <a:xfrm flipH="1">
            <a:off x="5213350" y="5076825"/>
            <a:ext cx="39688" cy="147638"/>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sp>
        <p:nvSpPr>
          <p:cNvPr id="156" name="Ellipse 155"/>
          <p:cNvSpPr/>
          <p:nvPr/>
        </p:nvSpPr>
        <p:spPr>
          <a:xfrm>
            <a:off x="465138" y="715963"/>
            <a:ext cx="854075" cy="461962"/>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155" name="ZoneTexte 154"/>
          <p:cNvSpPr txBox="1"/>
          <p:nvPr/>
        </p:nvSpPr>
        <p:spPr>
          <a:xfrm>
            <a:off x="438150" y="698500"/>
            <a:ext cx="901700" cy="439738"/>
          </a:xfrm>
          <a:prstGeom prst="rect">
            <a:avLst/>
          </a:prstGeom>
          <a:noFill/>
          <a:ln>
            <a:noFill/>
          </a:ln>
        </p:spPr>
        <p:txBody>
          <a:bodyPr>
            <a:spAutoFit/>
          </a:bodyPr>
          <a:lstStyle>
            <a:defPPr>
              <a:defRPr lang="fr-FR"/>
            </a:defPPr>
            <a:lvl1pPr algn="ctr">
              <a:defRPr sz="1000">
                <a:solidFill>
                  <a:srgbClr val="F08800"/>
                </a:solidFill>
              </a:defRPr>
            </a:lvl1pPr>
          </a:lstStyle>
          <a:p>
            <a:pPr eaLnBrk="1" fontAlgn="auto" hangingPunct="1">
              <a:spcBef>
                <a:spcPts val="0"/>
              </a:spcBef>
              <a:spcAft>
                <a:spcPts val="0"/>
              </a:spcAft>
              <a:defRPr/>
            </a:pPr>
            <a:r>
              <a:rPr lang="fr-FR" sz="750" b="1" dirty="0" smtClean="0">
                <a:solidFill>
                  <a:prstClr val="white"/>
                </a:solidFill>
                <a:latin typeface="Calibri" panose="020F0502020204030204"/>
                <a:ea typeface="MS PGothic" pitchFamily="34" charset="-128"/>
              </a:rPr>
              <a:t>Améliorer relations entre agglo.normandes</a:t>
            </a:r>
            <a:endParaRPr lang="fr-FR" sz="750" b="1" dirty="0">
              <a:solidFill>
                <a:prstClr val="white"/>
              </a:solidFill>
              <a:latin typeface="Calibri" panose="020F0502020204030204"/>
              <a:ea typeface="MS PGothic" pitchFamily="34" charset="-128"/>
            </a:endParaRPr>
          </a:p>
        </p:txBody>
      </p:sp>
      <p:grpSp>
        <p:nvGrpSpPr>
          <p:cNvPr id="74810" name="Groupe 156"/>
          <p:cNvGrpSpPr>
            <a:grpSpLocks/>
          </p:cNvGrpSpPr>
          <p:nvPr/>
        </p:nvGrpSpPr>
        <p:grpSpPr bwMode="auto">
          <a:xfrm>
            <a:off x="433388" y="42863"/>
            <a:ext cx="1022350" cy="566737"/>
            <a:chOff x="-488255" y="2707930"/>
            <a:chExt cx="861545" cy="582774"/>
          </a:xfrm>
        </p:grpSpPr>
        <p:sp>
          <p:nvSpPr>
            <p:cNvPr id="158" name="ZoneTexte 157"/>
            <p:cNvSpPr txBox="1"/>
            <p:nvPr/>
          </p:nvSpPr>
          <p:spPr>
            <a:xfrm>
              <a:off x="-488255" y="2724254"/>
              <a:ext cx="861545" cy="553390"/>
            </a:xfrm>
            <a:prstGeom prst="rect">
              <a:avLst/>
            </a:prstGeom>
            <a:noFill/>
            <a:ln>
              <a:noFill/>
            </a:ln>
          </p:spPr>
          <p:txBody>
            <a:bodyPr>
              <a:spAutoFit/>
            </a:bodyPr>
            <a:lstStyle>
              <a:defPPr>
                <a:defRPr lang="fr-FR"/>
              </a:defPPr>
              <a:lvl1pPr algn="ctr">
                <a:defRPr sz="1000">
                  <a:solidFill>
                    <a:srgbClr val="F08800"/>
                  </a:solidFill>
                </a:defRPr>
              </a:lvl1pPr>
            </a:lstStyle>
            <a:p>
              <a:pPr eaLnBrk="1" fontAlgn="auto" hangingPunct="1">
                <a:spcBef>
                  <a:spcPts val="0"/>
                </a:spcBef>
                <a:spcAft>
                  <a:spcPts val="0"/>
                </a:spcAft>
                <a:defRPr/>
              </a:pPr>
              <a:r>
                <a:rPr lang="fr-FR" sz="750" b="1" dirty="0" smtClean="0">
                  <a:latin typeface="Calibri" panose="020F0502020204030204"/>
                  <a:ea typeface="MS PGothic" pitchFamily="34" charset="-128"/>
                </a:rPr>
                <a:t>Cohérence/</a:t>
              </a:r>
              <a:r>
                <a:rPr lang="fr-FR" sz="750" b="1" dirty="0" err="1" smtClean="0">
                  <a:latin typeface="Calibri" panose="020F0502020204030204"/>
                  <a:ea typeface="MS PGothic" pitchFamily="34" charset="-128"/>
                </a:rPr>
                <a:t>obj</a:t>
              </a:r>
              <a:r>
                <a:rPr lang="fr-FR" sz="750" b="1" dirty="0" smtClean="0">
                  <a:latin typeface="Calibri" panose="020F0502020204030204"/>
                  <a:ea typeface="MS PGothic" pitchFamily="34" charset="-128"/>
                </a:rPr>
                <a:t>. d’aménagement </a:t>
              </a:r>
              <a:r>
                <a:rPr lang="fr-FR" sz="700" dirty="0" smtClean="0">
                  <a:latin typeface="Calibri" panose="020F0502020204030204"/>
                  <a:ea typeface="MS PGothic" pitchFamily="34" charset="-128"/>
                </a:rPr>
                <a:t>(SRADDET, SCOT, PLU, projets urbains…)</a:t>
              </a:r>
              <a:endParaRPr lang="fr-FR" sz="700" dirty="0">
                <a:latin typeface="Calibri" panose="020F0502020204030204"/>
                <a:ea typeface="MS PGothic" pitchFamily="34" charset="-128"/>
              </a:endParaRPr>
            </a:p>
          </p:txBody>
        </p:sp>
        <p:sp>
          <p:nvSpPr>
            <p:cNvPr id="159" name="Ellipse 158"/>
            <p:cNvSpPr/>
            <p:nvPr/>
          </p:nvSpPr>
          <p:spPr>
            <a:xfrm>
              <a:off x="-458823" y="2707930"/>
              <a:ext cx="789304" cy="582774"/>
            </a:xfrm>
            <a:prstGeom prst="ellipse">
              <a:avLst/>
            </a:prstGeom>
            <a:no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grpSp>
      <p:cxnSp>
        <p:nvCxnSpPr>
          <p:cNvPr id="165" name="Connecteur droit 164"/>
          <p:cNvCxnSpPr/>
          <p:nvPr/>
        </p:nvCxnSpPr>
        <p:spPr>
          <a:xfrm>
            <a:off x="2871788" y="1573213"/>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4812" name="Groupe 168"/>
          <p:cNvGrpSpPr>
            <a:grpSpLocks/>
          </p:cNvGrpSpPr>
          <p:nvPr/>
        </p:nvGrpSpPr>
        <p:grpSpPr bwMode="auto">
          <a:xfrm>
            <a:off x="2297113" y="1617663"/>
            <a:ext cx="846137" cy="439737"/>
            <a:chOff x="-887329" y="5733376"/>
            <a:chExt cx="919217" cy="743866"/>
          </a:xfrm>
        </p:grpSpPr>
        <p:sp>
          <p:nvSpPr>
            <p:cNvPr id="200" name="Ellipse 199"/>
            <p:cNvSpPr/>
            <p:nvPr/>
          </p:nvSpPr>
          <p:spPr>
            <a:xfrm>
              <a:off x="-856286" y="5752173"/>
              <a:ext cx="819190" cy="692843"/>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199" name="ZoneTexte 198"/>
            <p:cNvSpPr txBox="1"/>
            <p:nvPr/>
          </p:nvSpPr>
          <p:spPr>
            <a:xfrm>
              <a:off x="-887329" y="5733376"/>
              <a:ext cx="919217" cy="743866"/>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Développement pôles gares </a:t>
              </a:r>
              <a:r>
                <a:rPr lang="fr-FR" sz="750" dirty="0">
                  <a:solidFill>
                    <a:prstClr val="white"/>
                  </a:solidFill>
                  <a:latin typeface="Calibri" panose="020F0502020204030204"/>
                  <a:ea typeface="MS PGothic" pitchFamily="34" charset="-128"/>
                </a:rPr>
                <a:t>(ZAE, tertiaire..)</a:t>
              </a:r>
            </a:p>
          </p:txBody>
        </p:sp>
      </p:grpSp>
      <p:grpSp>
        <p:nvGrpSpPr>
          <p:cNvPr id="74813" name="Groupe 169"/>
          <p:cNvGrpSpPr>
            <a:grpSpLocks/>
          </p:cNvGrpSpPr>
          <p:nvPr/>
        </p:nvGrpSpPr>
        <p:grpSpPr bwMode="auto">
          <a:xfrm>
            <a:off x="3082925" y="1576388"/>
            <a:ext cx="1162050" cy="903287"/>
            <a:chOff x="126747" y="4208727"/>
            <a:chExt cx="1229795" cy="986215"/>
          </a:xfrm>
        </p:grpSpPr>
        <p:sp>
          <p:nvSpPr>
            <p:cNvPr id="198" name="Ellipse 197"/>
            <p:cNvSpPr/>
            <p:nvPr/>
          </p:nvSpPr>
          <p:spPr>
            <a:xfrm>
              <a:off x="182189" y="4208727"/>
              <a:ext cx="1093711" cy="979282"/>
            </a:xfrm>
            <a:prstGeom prst="ellipse">
              <a:avLst/>
            </a:prstGeom>
            <a:solidFill>
              <a:srgbClr val="F08800"/>
            </a:solidFill>
            <a:ln w="19050">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197" name="ZoneTexte 196"/>
            <p:cNvSpPr txBox="1"/>
            <p:nvPr/>
          </p:nvSpPr>
          <p:spPr>
            <a:xfrm>
              <a:off x="126747" y="4288456"/>
              <a:ext cx="1229795" cy="906486"/>
            </a:xfrm>
            <a:prstGeom prst="rect">
              <a:avLst/>
            </a:prstGeom>
            <a:noFill/>
            <a:ln>
              <a:noFill/>
            </a:ln>
          </p:spPr>
          <p:txBody>
            <a:bodyPr>
              <a:spAutoFit/>
            </a:bodyPr>
            <a:lstStyle/>
            <a:p>
              <a:pPr algn="ctr" eaLnBrk="1" fontAlgn="auto" hangingPunct="1">
                <a:spcBef>
                  <a:spcPts val="0"/>
                </a:spcBef>
                <a:spcAft>
                  <a:spcPts val="0"/>
                </a:spcAft>
                <a:defRPr/>
              </a:pPr>
              <a:r>
                <a:rPr lang="fr-FR" sz="1200" dirty="0">
                  <a:solidFill>
                    <a:prstClr val="white"/>
                  </a:solidFill>
                  <a:latin typeface="Calibri" panose="020F0502020204030204"/>
                  <a:ea typeface="MS PGothic" pitchFamily="34" charset="-128"/>
                </a:rPr>
                <a:t>Contribuer au développement économique local</a:t>
              </a:r>
            </a:p>
          </p:txBody>
        </p:sp>
      </p:grpSp>
      <p:cxnSp>
        <p:nvCxnSpPr>
          <p:cNvPr id="175" name="Connecteur droit 174"/>
          <p:cNvCxnSpPr>
            <a:stCxn id="198" idx="0"/>
            <a:endCxn id="198" idx="0"/>
          </p:cNvCxnSpPr>
          <p:nvPr/>
        </p:nvCxnSpPr>
        <p:spPr>
          <a:xfrm>
            <a:off x="3651250" y="1576388"/>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6" name="Connecteur droit 175"/>
          <p:cNvCxnSpPr/>
          <p:nvPr/>
        </p:nvCxnSpPr>
        <p:spPr>
          <a:xfrm flipV="1">
            <a:off x="3695700" y="1303338"/>
            <a:ext cx="22225" cy="260350"/>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grpSp>
        <p:nvGrpSpPr>
          <p:cNvPr id="207" name="Groupe 206"/>
          <p:cNvGrpSpPr/>
          <p:nvPr/>
        </p:nvGrpSpPr>
        <p:grpSpPr>
          <a:xfrm>
            <a:off x="1209230" y="984934"/>
            <a:ext cx="1161829" cy="888445"/>
            <a:chOff x="-34670" y="4157502"/>
            <a:chExt cx="1278783" cy="448656"/>
          </a:xfrm>
          <a:solidFill>
            <a:srgbClr val="0095D8"/>
          </a:solidFill>
        </p:grpSpPr>
        <p:sp>
          <p:nvSpPr>
            <p:cNvPr id="208" name="Ellipse 207"/>
            <p:cNvSpPr/>
            <p:nvPr/>
          </p:nvSpPr>
          <p:spPr>
            <a:xfrm>
              <a:off x="-5805" y="4157502"/>
              <a:ext cx="1247797" cy="448656"/>
            </a:xfrm>
            <a:prstGeom prst="ellipse">
              <a:avLst/>
            </a:prstGeom>
            <a:solidFill>
              <a:srgbClr val="F088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09" name="ZoneTexte 208"/>
            <p:cNvSpPr txBox="1"/>
            <p:nvPr/>
          </p:nvSpPr>
          <p:spPr>
            <a:xfrm>
              <a:off x="-34670" y="4163245"/>
              <a:ext cx="1278783" cy="419645"/>
            </a:xfrm>
            <a:prstGeom prst="rect">
              <a:avLst/>
            </a:prstGeom>
            <a:noFill/>
            <a:ln>
              <a:noFill/>
            </a:ln>
          </p:spPr>
          <p:txBody>
            <a:bodyPr>
              <a:spAutoFit/>
            </a:bodyPr>
            <a:lstStyle/>
            <a:p>
              <a:pPr algn="ctr" eaLnBrk="1" fontAlgn="auto" hangingPunct="1">
                <a:spcBef>
                  <a:spcPts val="0"/>
                </a:spcBef>
                <a:spcAft>
                  <a:spcPts val="0"/>
                </a:spcAft>
                <a:defRPr/>
              </a:pPr>
              <a:r>
                <a:rPr lang="fr-FR" sz="1200" dirty="0">
                  <a:solidFill>
                    <a:prstClr val="white"/>
                  </a:solidFill>
                  <a:latin typeface="Calibri" panose="020F0502020204030204"/>
                  <a:ea typeface="MS PGothic" pitchFamily="34" charset="-128"/>
                </a:rPr>
                <a:t>Assurer la cohérence avec les dynamiques territoriales</a:t>
              </a:r>
            </a:p>
          </p:txBody>
        </p:sp>
      </p:grpSp>
      <p:grpSp>
        <p:nvGrpSpPr>
          <p:cNvPr id="74817" name="Groupe 508"/>
          <p:cNvGrpSpPr>
            <a:grpSpLocks/>
          </p:cNvGrpSpPr>
          <p:nvPr/>
        </p:nvGrpSpPr>
        <p:grpSpPr bwMode="auto">
          <a:xfrm>
            <a:off x="1347788" y="290513"/>
            <a:ext cx="1042987" cy="444500"/>
            <a:chOff x="-136862" y="874526"/>
            <a:chExt cx="1042988" cy="443125"/>
          </a:xfrm>
        </p:grpSpPr>
        <p:sp>
          <p:nvSpPr>
            <p:cNvPr id="214" name="Ellipse 213"/>
            <p:cNvSpPr/>
            <p:nvPr/>
          </p:nvSpPr>
          <p:spPr>
            <a:xfrm>
              <a:off x="-24150" y="874526"/>
              <a:ext cx="839789" cy="405143"/>
            </a:xfrm>
            <a:prstGeom prst="ellipse">
              <a:avLst/>
            </a:prstGeom>
            <a:noFill/>
            <a:ln w="19050">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15" name="ZoneTexte 214"/>
            <p:cNvSpPr txBox="1"/>
            <p:nvPr/>
          </p:nvSpPr>
          <p:spPr>
            <a:xfrm>
              <a:off x="-136862" y="879273"/>
              <a:ext cx="1042988" cy="438378"/>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srgbClr val="F08800"/>
                  </a:solidFill>
                  <a:latin typeface="Calibri" panose="020F0502020204030204"/>
                  <a:ea typeface="MS PGothic" pitchFamily="34" charset="-128"/>
                </a:rPr>
                <a:t>Contribution aux équilibres inter-régionaux</a:t>
              </a:r>
            </a:p>
          </p:txBody>
        </p:sp>
      </p:grpSp>
      <p:grpSp>
        <p:nvGrpSpPr>
          <p:cNvPr id="74818" name="Groupe 50"/>
          <p:cNvGrpSpPr>
            <a:grpSpLocks/>
          </p:cNvGrpSpPr>
          <p:nvPr/>
        </p:nvGrpSpPr>
        <p:grpSpPr bwMode="auto">
          <a:xfrm>
            <a:off x="5170488" y="1439863"/>
            <a:ext cx="1066800" cy="928687"/>
            <a:chOff x="4301328" y="1881817"/>
            <a:chExt cx="1066044" cy="930080"/>
          </a:xfrm>
        </p:grpSpPr>
        <p:sp>
          <p:nvSpPr>
            <p:cNvPr id="232" name="Ellipse 231"/>
            <p:cNvSpPr/>
            <p:nvPr/>
          </p:nvSpPr>
          <p:spPr>
            <a:xfrm>
              <a:off x="4301328" y="1881817"/>
              <a:ext cx="1066044" cy="930080"/>
            </a:xfrm>
            <a:prstGeom prst="ellipse">
              <a:avLst/>
            </a:prstGeom>
            <a:solidFill>
              <a:srgbClr val="E41648"/>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33" name="Ellipse 4"/>
            <p:cNvSpPr/>
            <p:nvPr/>
          </p:nvSpPr>
          <p:spPr>
            <a:xfrm>
              <a:off x="4383820" y="1964491"/>
              <a:ext cx="910579" cy="734525"/>
            </a:xfrm>
            <a:prstGeom prst="rect">
              <a:avLst/>
            </a:prstGeom>
            <a:noFill/>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Optimiser le ratio coût/bénéfice (coût global)</a:t>
              </a:r>
            </a:p>
          </p:txBody>
        </p:sp>
      </p:grpSp>
      <p:grpSp>
        <p:nvGrpSpPr>
          <p:cNvPr id="74819" name="Groupe 40"/>
          <p:cNvGrpSpPr>
            <a:grpSpLocks/>
          </p:cNvGrpSpPr>
          <p:nvPr/>
        </p:nvGrpSpPr>
        <p:grpSpPr bwMode="auto">
          <a:xfrm>
            <a:off x="6373813" y="1276350"/>
            <a:ext cx="1268412" cy="457200"/>
            <a:chOff x="6520003" y="2504689"/>
            <a:chExt cx="1267861" cy="457050"/>
          </a:xfrm>
        </p:grpSpPr>
        <p:sp>
          <p:nvSpPr>
            <p:cNvPr id="270" name="Ellipse 269"/>
            <p:cNvSpPr/>
            <p:nvPr/>
          </p:nvSpPr>
          <p:spPr>
            <a:xfrm>
              <a:off x="6675510" y="2504689"/>
              <a:ext cx="953673" cy="457050"/>
            </a:xfrm>
            <a:prstGeom prst="ellipse">
              <a:avLst/>
            </a:prstGeom>
            <a:solidFill>
              <a:srgbClr val="E41648"/>
            </a:solid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71" name="ZoneTexte 270"/>
            <p:cNvSpPr txBox="1"/>
            <p:nvPr/>
          </p:nvSpPr>
          <p:spPr>
            <a:xfrm>
              <a:off x="6520003" y="2511037"/>
              <a:ext cx="1267861" cy="42213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ctr">
                <a:defRPr sz="1350">
                  <a:solidFill>
                    <a:srgbClr val="E41648"/>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fontAlgn="auto" hangingPunct="1">
                <a:spcBef>
                  <a:spcPts val="0"/>
                </a:spcBef>
                <a:spcAft>
                  <a:spcPts val="0"/>
                </a:spcAft>
                <a:defRPr/>
              </a:pPr>
              <a:r>
                <a:rPr lang="fr-FR" sz="750" b="1" dirty="0">
                  <a:solidFill>
                    <a:prstClr val="white"/>
                  </a:solidFill>
                </a:rPr>
                <a:t>Bénéfices liés à  complémentarité avec autres  réseaux</a:t>
              </a:r>
            </a:p>
          </p:txBody>
        </p:sp>
      </p:grpSp>
      <p:cxnSp>
        <p:nvCxnSpPr>
          <p:cNvPr id="276" name="Connecteur droit 275"/>
          <p:cNvCxnSpPr>
            <a:stCxn id="232" idx="6"/>
          </p:cNvCxnSpPr>
          <p:nvPr/>
        </p:nvCxnSpPr>
        <p:spPr>
          <a:xfrm flipV="1">
            <a:off x="6237288" y="1608138"/>
            <a:ext cx="344487" cy="296862"/>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42" name="Connecteur droit 341"/>
          <p:cNvCxnSpPr/>
          <p:nvPr/>
        </p:nvCxnSpPr>
        <p:spPr>
          <a:xfrm flipV="1">
            <a:off x="1890713" y="681038"/>
            <a:ext cx="146050" cy="346075"/>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348" name="Connecteur droit 347"/>
          <p:cNvCxnSpPr/>
          <p:nvPr/>
        </p:nvCxnSpPr>
        <p:spPr>
          <a:xfrm>
            <a:off x="3055938" y="1905000"/>
            <a:ext cx="84137" cy="23813"/>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351" name="Connecteur droit 350"/>
          <p:cNvCxnSpPr>
            <a:stCxn id="159" idx="5"/>
          </p:cNvCxnSpPr>
          <p:nvPr/>
        </p:nvCxnSpPr>
        <p:spPr>
          <a:xfrm>
            <a:off x="1268413" y="527050"/>
            <a:ext cx="314325" cy="488950"/>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grpSp>
        <p:nvGrpSpPr>
          <p:cNvPr id="74824" name="Groupe 147"/>
          <p:cNvGrpSpPr>
            <a:grpSpLocks/>
          </p:cNvGrpSpPr>
          <p:nvPr/>
        </p:nvGrpSpPr>
        <p:grpSpPr bwMode="auto">
          <a:xfrm>
            <a:off x="8128000" y="1265238"/>
            <a:ext cx="876300" cy="438150"/>
            <a:chOff x="8112625" y="-29646"/>
            <a:chExt cx="983593" cy="570875"/>
          </a:xfrm>
        </p:grpSpPr>
        <p:sp>
          <p:nvSpPr>
            <p:cNvPr id="327" name="Ellipse 326"/>
            <p:cNvSpPr/>
            <p:nvPr/>
          </p:nvSpPr>
          <p:spPr>
            <a:xfrm>
              <a:off x="8112625" y="32406"/>
              <a:ext cx="972902" cy="438498"/>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328" name="ZoneTexte 327"/>
            <p:cNvSpPr txBox="1"/>
            <p:nvPr/>
          </p:nvSpPr>
          <p:spPr>
            <a:xfrm>
              <a:off x="8146481" y="-29646"/>
              <a:ext cx="949737" cy="570875"/>
            </a:xfrm>
            <a:prstGeom prst="rect">
              <a:avLst/>
            </a:prstGeom>
            <a:noFill/>
            <a:ln w="3175">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Permettre développement du fret</a:t>
              </a:r>
            </a:p>
          </p:txBody>
        </p:sp>
      </p:grpSp>
      <p:grpSp>
        <p:nvGrpSpPr>
          <p:cNvPr id="74825" name="Groupe 525"/>
          <p:cNvGrpSpPr>
            <a:grpSpLocks/>
          </p:cNvGrpSpPr>
          <p:nvPr/>
        </p:nvGrpSpPr>
        <p:grpSpPr bwMode="auto">
          <a:xfrm>
            <a:off x="4056063" y="595313"/>
            <a:ext cx="1008062" cy="1265237"/>
            <a:chOff x="3832815" y="605149"/>
            <a:chExt cx="1008666" cy="1265735"/>
          </a:xfrm>
        </p:grpSpPr>
        <p:grpSp>
          <p:nvGrpSpPr>
            <p:cNvPr id="217" name="Groupe 216"/>
            <p:cNvGrpSpPr/>
            <p:nvPr/>
          </p:nvGrpSpPr>
          <p:grpSpPr>
            <a:xfrm>
              <a:off x="3832815" y="976921"/>
              <a:ext cx="1008666" cy="893963"/>
              <a:chOff x="-7021732" y="193817"/>
              <a:chExt cx="1344888" cy="1897922"/>
            </a:xfrm>
            <a:solidFill>
              <a:srgbClr val="F08800"/>
            </a:solidFill>
          </p:grpSpPr>
          <p:sp>
            <p:nvSpPr>
              <p:cNvPr id="220" name="Ellipse 219"/>
              <p:cNvSpPr/>
              <p:nvPr/>
            </p:nvSpPr>
            <p:spPr>
              <a:xfrm>
                <a:off x="-7021732" y="193817"/>
                <a:ext cx="1344888" cy="1897922"/>
              </a:xfrm>
              <a:prstGeom prst="ellipse">
                <a:avLst/>
              </a:prstGeom>
              <a:grp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21" name="Ellipse 4"/>
              <p:cNvSpPr/>
              <p:nvPr/>
            </p:nvSpPr>
            <p:spPr>
              <a:xfrm>
                <a:off x="-6925855" y="741546"/>
                <a:ext cx="1176089" cy="797025"/>
              </a:xfrm>
              <a:prstGeom prst="rect">
                <a:avLst/>
              </a:prstGeom>
              <a:noFill/>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Co-construire le projet avec les territoires</a:t>
                </a:r>
              </a:p>
            </p:txBody>
          </p:sp>
        </p:grpSp>
        <p:grpSp>
          <p:nvGrpSpPr>
            <p:cNvPr id="74913" name="Groupe 222"/>
            <p:cNvGrpSpPr>
              <a:grpSpLocks/>
            </p:cNvGrpSpPr>
            <p:nvPr/>
          </p:nvGrpSpPr>
          <p:grpSpPr bwMode="auto">
            <a:xfrm>
              <a:off x="3881941" y="605149"/>
              <a:ext cx="751323" cy="323165"/>
              <a:chOff x="-1533034" y="3794756"/>
              <a:chExt cx="656322" cy="307699"/>
            </a:xfrm>
          </p:grpSpPr>
          <p:sp>
            <p:nvSpPr>
              <p:cNvPr id="225" name="Ellipse 224"/>
              <p:cNvSpPr/>
              <p:nvPr/>
            </p:nvSpPr>
            <p:spPr>
              <a:xfrm>
                <a:off x="-1532933" y="3843144"/>
                <a:ext cx="656335" cy="220769"/>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24" name="ZoneTexte 223"/>
              <p:cNvSpPr txBox="1"/>
              <p:nvPr/>
            </p:nvSpPr>
            <p:spPr>
              <a:xfrm>
                <a:off x="-1507957" y="3794756"/>
                <a:ext cx="621645" cy="30696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Niveau de consensus</a:t>
                </a:r>
              </a:p>
            </p:txBody>
          </p:sp>
        </p:grpSp>
        <p:cxnSp>
          <p:nvCxnSpPr>
            <p:cNvPr id="548" name="Connecteur droit 547"/>
            <p:cNvCxnSpPr>
              <a:stCxn id="220" idx="0"/>
              <a:endCxn id="225" idx="4"/>
            </p:cNvCxnSpPr>
            <p:nvPr/>
          </p:nvCxnSpPr>
          <p:spPr>
            <a:xfrm flipH="1" flipV="1">
              <a:off x="4256931" y="889423"/>
              <a:ext cx="81012" cy="87347"/>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grpSp>
      <p:sp>
        <p:nvSpPr>
          <p:cNvPr id="285" name="Ellipse 4"/>
          <p:cNvSpPr/>
          <p:nvPr/>
        </p:nvSpPr>
        <p:spPr>
          <a:xfrm>
            <a:off x="7421563" y="3278188"/>
            <a:ext cx="758825" cy="747712"/>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eaLnBrk="1" fontAlgn="auto" hangingPunct="1">
              <a:spcBef>
                <a:spcPts val="0"/>
              </a:spcBef>
              <a:spcAft>
                <a:spcPts val="0"/>
              </a:spcAft>
              <a:defRPr/>
            </a:pPr>
            <a:endParaRPr lang="fr-FR" sz="1000" dirty="0">
              <a:solidFill>
                <a:prstClr val="white"/>
              </a:solidFill>
            </a:endParaRPr>
          </a:p>
        </p:txBody>
      </p:sp>
      <p:cxnSp>
        <p:nvCxnSpPr>
          <p:cNvPr id="335" name="Connecteur droit 334"/>
          <p:cNvCxnSpPr>
            <a:endCxn id="282" idx="3"/>
          </p:cNvCxnSpPr>
          <p:nvPr/>
        </p:nvCxnSpPr>
        <p:spPr>
          <a:xfrm flipV="1">
            <a:off x="5861050" y="1096963"/>
            <a:ext cx="309563" cy="381000"/>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grpSp>
        <p:nvGrpSpPr>
          <p:cNvPr id="74828" name="Groupe 58"/>
          <p:cNvGrpSpPr>
            <a:grpSpLocks/>
          </p:cNvGrpSpPr>
          <p:nvPr/>
        </p:nvGrpSpPr>
        <p:grpSpPr bwMode="auto">
          <a:xfrm>
            <a:off x="5861050" y="407988"/>
            <a:ext cx="823913" cy="323850"/>
            <a:chOff x="6054768" y="752803"/>
            <a:chExt cx="824303" cy="323165"/>
          </a:xfrm>
        </p:grpSpPr>
        <p:sp>
          <p:nvSpPr>
            <p:cNvPr id="291" name="Ellipse 290"/>
            <p:cNvSpPr/>
            <p:nvPr/>
          </p:nvSpPr>
          <p:spPr>
            <a:xfrm>
              <a:off x="6099239" y="768644"/>
              <a:ext cx="700419" cy="259799"/>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57" name="ZoneTexte 256"/>
            <p:cNvSpPr txBox="1"/>
            <p:nvPr/>
          </p:nvSpPr>
          <p:spPr>
            <a:xfrm>
              <a:off x="6054768" y="752803"/>
              <a:ext cx="824303" cy="323165"/>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Investissements infra</a:t>
              </a:r>
            </a:p>
          </p:txBody>
        </p:sp>
      </p:grpSp>
      <p:cxnSp>
        <p:nvCxnSpPr>
          <p:cNvPr id="297" name="Connecteur droit 296"/>
          <p:cNvCxnSpPr>
            <a:stCxn id="282" idx="0"/>
            <a:endCxn id="291" idx="4"/>
          </p:cNvCxnSpPr>
          <p:nvPr/>
        </p:nvCxnSpPr>
        <p:spPr>
          <a:xfrm flipH="1" flipV="1">
            <a:off x="6256338" y="684213"/>
            <a:ext cx="41275" cy="247650"/>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66" name="Connecteur droit 365"/>
          <p:cNvCxnSpPr>
            <a:stCxn id="232" idx="7"/>
            <a:endCxn id="258" idx="2"/>
          </p:cNvCxnSpPr>
          <p:nvPr/>
        </p:nvCxnSpPr>
        <p:spPr>
          <a:xfrm flipV="1">
            <a:off x="6080125" y="900113"/>
            <a:ext cx="1150938" cy="674687"/>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grpSp>
        <p:nvGrpSpPr>
          <p:cNvPr id="74831" name="Groupe 140"/>
          <p:cNvGrpSpPr>
            <a:grpSpLocks/>
          </p:cNvGrpSpPr>
          <p:nvPr/>
        </p:nvGrpSpPr>
        <p:grpSpPr bwMode="auto">
          <a:xfrm>
            <a:off x="7031038" y="796925"/>
            <a:ext cx="879475" cy="207963"/>
            <a:chOff x="6010646" y="1260399"/>
            <a:chExt cx="879830" cy="207749"/>
          </a:xfrm>
        </p:grpSpPr>
        <p:sp>
          <p:nvSpPr>
            <p:cNvPr id="258" name="Ellipse 257"/>
            <p:cNvSpPr/>
            <p:nvPr/>
          </p:nvSpPr>
          <p:spPr>
            <a:xfrm>
              <a:off x="6210752" y="1269914"/>
              <a:ext cx="479619" cy="187132"/>
            </a:xfrm>
            <a:prstGeom prst="ellipse">
              <a:avLst/>
            </a:prstGeom>
            <a:solidFill>
              <a:srgbClr val="E41648"/>
            </a:solidFill>
            <a:ln w="19050">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dirty="0">
                <a:solidFill>
                  <a:prstClr val="white"/>
                </a:solidFill>
              </a:endParaRPr>
            </a:p>
          </p:txBody>
        </p:sp>
        <p:sp>
          <p:nvSpPr>
            <p:cNvPr id="259" name="ZoneTexte 258"/>
            <p:cNvSpPr txBox="1"/>
            <p:nvPr/>
          </p:nvSpPr>
          <p:spPr>
            <a:xfrm>
              <a:off x="6010646" y="1260399"/>
              <a:ext cx="879830" cy="207749"/>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Bénéfices</a:t>
              </a:r>
            </a:p>
          </p:txBody>
        </p:sp>
      </p:grpSp>
      <p:grpSp>
        <p:nvGrpSpPr>
          <p:cNvPr id="74832" name="Groupe 106"/>
          <p:cNvGrpSpPr>
            <a:grpSpLocks/>
          </p:cNvGrpSpPr>
          <p:nvPr/>
        </p:nvGrpSpPr>
        <p:grpSpPr bwMode="auto">
          <a:xfrm>
            <a:off x="7421563" y="28575"/>
            <a:ext cx="971550" cy="323850"/>
            <a:chOff x="6421901" y="826864"/>
            <a:chExt cx="972677" cy="323165"/>
          </a:xfrm>
        </p:grpSpPr>
        <p:sp>
          <p:nvSpPr>
            <p:cNvPr id="301" name="Ellipse 300"/>
            <p:cNvSpPr/>
            <p:nvPr/>
          </p:nvSpPr>
          <p:spPr>
            <a:xfrm>
              <a:off x="6453688" y="839537"/>
              <a:ext cx="888441" cy="294650"/>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E41648"/>
                </a:solidFill>
              </a:endParaRPr>
            </a:p>
          </p:txBody>
        </p:sp>
        <p:sp>
          <p:nvSpPr>
            <p:cNvPr id="275" name="ZoneTexte 274"/>
            <p:cNvSpPr txBox="1"/>
            <p:nvPr/>
          </p:nvSpPr>
          <p:spPr>
            <a:xfrm>
              <a:off x="6421901" y="826864"/>
              <a:ext cx="972677" cy="323165"/>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Gains de temps usagers existants</a:t>
              </a:r>
            </a:p>
          </p:txBody>
        </p:sp>
      </p:grpSp>
      <p:grpSp>
        <p:nvGrpSpPr>
          <p:cNvPr id="74833" name="Groupe 108"/>
          <p:cNvGrpSpPr>
            <a:grpSpLocks/>
          </p:cNvGrpSpPr>
          <p:nvPr/>
        </p:nvGrpSpPr>
        <p:grpSpPr bwMode="auto">
          <a:xfrm>
            <a:off x="8008938" y="927100"/>
            <a:ext cx="1241425" cy="327025"/>
            <a:chOff x="6929829" y="1977161"/>
            <a:chExt cx="1242573" cy="327723"/>
          </a:xfrm>
        </p:grpSpPr>
        <p:sp>
          <p:nvSpPr>
            <p:cNvPr id="303" name="Ellipse 302"/>
            <p:cNvSpPr/>
            <p:nvPr/>
          </p:nvSpPr>
          <p:spPr>
            <a:xfrm>
              <a:off x="6929829" y="1977161"/>
              <a:ext cx="1136112" cy="314996"/>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80" name="ZoneTexte 279"/>
            <p:cNvSpPr txBox="1"/>
            <p:nvPr/>
          </p:nvSpPr>
          <p:spPr>
            <a:xfrm>
              <a:off x="6940951" y="1981934"/>
              <a:ext cx="1231451" cy="32295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Amélioration qualité service (confort régularité)</a:t>
              </a:r>
            </a:p>
          </p:txBody>
        </p:sp>
      </p:grpSp>
      <p:grpSp>
        <p:nvGrpSpPr>
          <p:cNvPr id="74834" name="Groupe 107"/>
          <p:cNvGrpSpPr>
            <a:grpSpLocks/>
          </p:cNvGrpSpPr>
          <p:nvPr/>
        </p:nvGrpSpPr>
        <p:grpSpPr bwMode="auto">
          <a:xfrm>
            <a:off x="7959725" y="246063"/>
            <a:ext cx="1169988" cy="341312"/>
            <a:chOff x="6438222" y="1225644"/>
            <a:chExt cx="1168603" cy="341936"/>
          </a:xfrm>
        </p:grpSpPr>
        <p:sp>
          <p:nvSpPr>
            <p:cNvPr id="305" name="Ellipse 304"/>
            <p:cNvSpPr/>
            <p:nvPr/>
          </p:nvSpPr>
          <p:spPr>
            <a:xfrm>
              <a:off x="6479448" y="1266994"/>
              <a:ext cx="1079808" cy="300586"/>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78" name="ZoneTexte 277"/>
            <p:cNvSpPr txBox="1"/>
            <p:nvPr/>
          </p:nvSpPr>
          <p:spPr>
            <a:xfrm>
              <a:off x="6438222" y="1225644"/>
              <a:ext cx="1168603" cy="322851"/>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Nouveaux usagers (induits &amp; report modal)</a:t>
              </a:r>
            </a:p>
          </p:txBody>
        </p:sp>
      </p:grpSp>
      <p:cxnSp>
        <p:nvCxnSpPr>
          <p:cNvPr id="310" name="Connecteur droit 309"/>
          <p:cNvCxnSpPr>
            <a:stCxn id="258" idx="0"/>
            <a:endCxn id="301" idx="3"/>
          </p:cNvCxnSpPr>
          <p:nvPr/>
        </p:nvCxnSpPr>
        <p:spPr>
          <a:xfrm flipV="1">
            <a:off x="7470775" y="292100"/>
            <a:ext cx="112713" cy="514350"/>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11" name="Connecteur droit 310"/>
          <p:cNvCxnSpPr>
            <a:stCxn id="258" idx="7"/>
            <a:endCxn id="305" idx="2"/>
          </p:cNvCxnSpPr>
          <p:nvPr/>
        </p:nvCxnSpPr>
        <p:spPr>
          <a:xfrm flipV="1">
            <a:off x="7640638" y="438150"/>
            <a:ext cx="361950" cy="396875"/>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12" name="Connecteur droit 311"/>
          <p:cNvCxnSpPr>
            <a:stCxn id="258" idx="6"/>
            <a:endCxn id="303" idx="2"/>
          </p:cNvCxnSpPr>
          <p:nvPr/>
        </p:nvCxnSpPr>
        <p:spPr>
          <a:xfrm>
            <a:off x="7710488" y="900113"/>
            <a:ext cx="298450" cy="184150"/>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19" name="Connecteur droit 318"/>
          <p:cNvCxnSpPr>
            <a:endCxn id="327" idx="2"/>
          </p:cNvCxnSpPr>
          <p:nvPr/>
        </p:nvCxnSpPr>
        <p:spPr>
          <a:xfrm flipV="1">
            <a:off x="7483475" y="1481138"/>
            <a:ext cx="644525" cy="6350"/>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201" name="Connecteur droit 200"/>
          <p:cNvCxnSpPr>
            <a:endCxn id="424" idx="1"/>
          </p:cNvCxnSpPr>
          <p:nvPr/>
        </p:nvCxnSpPr>
        <p:spPr>
          <a:xfrm>
            <a:off x="6170613" y="2093913"/>
            <a:ext cx="581025" cy="230187"/>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52" name="Connecteur droit 351"/>
          <p:cNvCxnSpPr>
            <a:endCxn id="232" idx="3"/>
          </p:cNvCxnSpPr>
          <p:nvPr/>
        </p:nvCxnSpPr>
        <p:spPr>
          <a:xfrm flipV="1">
            <a:off x="4895850" y="2233613"/>
            <a:ext cx="431800" cy="779462"/>
          </a:xfrm>
          <a:prstGeom prst="line">
            <a:avLst/>
          </a:prstGeom>
          <a:ln w="50800">
            <a:solidFill>
              <a:srgbClr val="E41648"/>
            </a:solidFill>
          </a:ln>
        </p:spPr>
        <p:style>
          <a:lnRef idx="1">
            <a:schemeClr val="accent1"/>
          </a:lnRef>
          <a:fillRef idx="0">
            <a:schemeClr val="accent1"/>
          </a:fillRef>
          <a:effectRef idx="0">
            <a:schemeClr val="accent1"/>
          </a:effectRef>
          <a:fontRef idx="minor">
            <a:schemeClr val="tx1"/>
          </a:fontRef>
        </p:style>
      </p:cxnSp>
      <p:grpSp>
        <p:nvGrpSpPr>
          <p:cNvPr id="246" name="Groupe 245"/>
          <p:cNvGrpSpPr/>
          <p:nvPr/>
        </p:nvGrpSpPr>
        <p:grpSpPr>
          <a:xfrm>
            <a:off x="6788856" y="3869640"/>
            <a:ext cx="838912" cy="709679"/>
            <a:chOff x="-1913245" y="4706089"/>
            <a:chExt cx="1877233" cy="1133775"/>
          </a:xfrm>
          <a:solidFill>
            <a:srgbClr val="6DB122"/>
          </a:solidFill>
        </p:grpSpPr>
        <p:sp>
          <p:nvSpPr>
            <p:cNvPr id="249" name="Ellipse 248"/>
            <p:cNvSpPr/>
            <p:nvPr/>
          </p:nvSpPr>
          <p:spPr>
            <a:xfrm>
              <a:off x="-1913245" y="4706089"/>
              <a:ext cx="1877233" cy="1133775"/>
            </a:xfrm>
            <a:prstGeom prst="ellipse">
              <a:avLst/>
            </a:prstGeom>
            <a:grp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261" name="Ellipse 4"/>
            <p:cNvSpPr/>
            <p:nvPr/>
          </p:nvSpPr>
          <p:spPr>
            <a:xfrm>
              <a:off x="-1695895" y="4877947"/>
              <a:ext cx="1414973" cy="80169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Eco-concevoir LNPN</a:t>
              </a:r>
            </a:p>
          </p:txBody>
        </p:sp>
      </p:grpSp>
      <p:cxnSp>
        <p:nvCxnSpPr>
          <p:cNvPr id="428" name="Connecteur droit 427"/>
          <p:cNvCxnSpPr/>
          <p:nvPr/>
        </p:nvCxnSpPr>
        <p:spPr>
          <a:xfrm>
            <a:off x="5081588" y="3690938"/>
            <a:ext cx="2339975" cy="1533525"/>
          </a:xfrm>
          <a:prstGeom prst="line">
            <a:avLst/>
          </a:prstGeom>
          <a:ln w="50800">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438" name="Connecteur droit 437"/>
          <p:cNvCxnSpPr/>
          <p:nvPr/>
        </p:nvCxnSpPr>
        <p:spPr>
          <a:xfrm>
            <a:off x="5156200" y="3546475"/>
            <a:ext cx="1692275" cy="552450"/>
          </a:xfrm>
          <a:prstGeom prst="line">
            <a:avLst/>
          </a:prstGeom>
          <a:ln w="50800">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440" name="Connecteur droit 439"/>
          <p:cNvCxnSpPr/>
          <p:nvPr/>
        </p:nvCxnSpPr>
        <p:spPr>
          <a:xfrm>
            <a:off x="4927600" y="3795713"/>
            <a:ext cx="123825" cy="265112"/>
          </a:xfrm>
          <a:prstGeom prst="line">
            <a:avLst/>
          </a:prstGeom>
          <a:ln w="50800">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530" name="Connecteur droit 529"/>
          <p:cNvCxnSpPr/>
          <p:nvPr/>
        </p:nvCxnSpPr>
        <p:spPr>
          <a:xfrm flipH="1" flipV="1">
            <a:off x="2139950" y="1774825"/>
            <a:ext cx="1847850" cy="1479550"/>
          </a:xfrm>
          <a:prstGeom prst="line">
            <a:avLst/>
          </a:prstGeom>
          <a:ln w="50800">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532" name="Connecteur droit 531"/>
          <p:cNvCxnSpPr>
            <a:stCxn id="236" idx="1"/>
            <a:endCxn id="197" idx="2"/>
          </p:cNvCxnSpPr>
          <p:nvPr/>
        </p:nvCxnSpPr>
        <p:spPr>
          <a:xfrm flipH="1" flipV="1">
            <a:off x="3663950" y="2479675"/>
            <a:ext cx="327025" cy="368300"/>
          </a:xfrm>
          <a:prstGeom prst="line">
            <a:avLst/>
          </a:prstGeom>
          <a:ln w="50800">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534" name="Connecteur droit 533"/>
          <p:cNvCxnSpPr>
            <a:stCxn id="236" idx="0"/>
            <a:endCxn id="220" idx="4"/>
          </p:cNvCxnSpPr>
          <p:nvPr/>
        </p:nvCxnSpPr>
        <p:spPr>
          <a:xfrm flipV="1">
            <a:off x="4549775" y="1860550"/>
            <a:ext cx="11113" cy="820738"/>
          </a:xfrm>
          <a:prstGeom prst="line">
            <a:avLst/>
          </a:prstGeom>
          <a:ln w="50800">
            <a:solidFill>
              <a:srgbClr val="F08800"/>
            </a:solidFill>
          </a:ln>
        </p:spPr>
        <p:style>
          <a:lnRef idx="1">
            <a:schemeClr val="accent1"/>
          </a:lnRef>
          <a:fillRef idx="0">
            <a:schemeClr val="accent1"/>
          </a:fillRef>
          <a:effectRef idx="0">
            <a:schemeClr val="accent1"/>
          </a:effectRef>
          <a:fontRef idx="minor">
            <a:schemeClr val="tx1"/>
          </a:fontRef>
        </p:style>
      </p:cxnSp>
      <p:grpSp>
        <p:nvGrpSpPr>
          <p:cNvPr id="74848" name="Groupe 1"/>
          <p:cNvGrpSpPr>
            <a:grpSpLocks/>
          </p:cNvGrpSpPr>
          <p:nvPr/>
        </p:nvGrpSpPr>
        <p:grpSpPr bwMode="auto">
          <a:xfrm>
            <a:off x="3759200" y="2528888"/>
            <a:ext cx="1581150" cy="1498600"/>
            <a:chOff x="3891809" y="2389094"/>
            <a:chExt cx="1233973" cy="1178732"/>
          </a:xfrm>
        </p:grpSpPr>
        <p:sp>
          <p:nvSpPr>
            <p:cNvPr id="236" name="Ellipse 235"/>
            <p:cNvSpPr/>
            <p:nvPr/>
          </p:nvSpPr>
          <p:spPr>
            <a:xfrm>
              <a:off x="3891809" y="2508965"/>
              <a:ext cx="1233973" cy="895287"/>
            </a:xfrm>
            <a:prstGeom prst="ellipse">
              <a:avLst/>
            </a:prstGeom>
            <a:solidFill>
              <a:schemeClr val="bg1"/>
            </a:solidFill>
            <a:ln w="38100">
              <a:solidFill>
                <a:schemeClr val="tx1"/>
              </a:solid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237" name="Ellipse 4"/>
            <p:cNvSpPr/>
            <p:nvPr/>
          </p:nvSpPr>
          <p:spPr>
            <a:xfrm>
              <a:off x="3917827" y="2389094"/>
              <a:ext cx="1190610" cy="1178732"/>
            </a:xfrm>
            <a:prstGeom prst="rect">
              <a:avLst/>
            </a:prstGeom>
            <a:noFill/>
            <a:ln w="38100"/>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eaLnBrk="1" fontAlgn="auto" hangingPunct="1">
                <a:spcBef>
                  <a:spcPts val="0"/>
                </a:spcBef>
                <a:spcAft>
                  <a:spcPts val="0"/>
                </a:spcAft>
                <a:defRPr/>
              </a:pPr>
              <a:r>
                <a:rPr lang="fr-FR" sz="1200" dirty="0">
                  <a:solidFill>
                    <a:prstClr val="black"/>
                  </a:solidFill>
                </a:rPr>
                <a:t>Critères de choix pour un scénario LNPN global (</a:t>
              </a:r>
              <a:r>
                <a:rPr lang="fr-FR" sz="1200" dirty="0" err="1">
                  <a:solidFill>
                    <a:prstClr val="black"/>
                  </a:solidFill>
                </a:rPr>
                <a:t>ZP+desserte</a:t>
              </a:r>
              <a:r>
                <a:rPr lang="fr-FR" sz="1200" dirty="0">
                  <a:solidFill>
                    <a:prstClr val="black"/>
                  </a:solidFill>
                </a:rPr>
                <a:t>)</a:t>
              </a:r>
            </a:p>
          </p:txBody>
        </p:sp>
      </p:grpSp>
      <p:sp>
        <p:nvSpPr>
          <p:cNvPr id="419" name="ZoneTexte 418"/>
          <p:cNvSpPr txBox="1"/>
          <p:nvPr/>
        </p:nvSpPr>
        <p:spPr>
          <a:xfrm>
            <a:off x="2244725" y="3028950"/>
            <a:ext cx="1193800" cy="939800"/>
          </a:xfrm>
          <a:prstGeom prst="rect">
            <a:avLst/>
          </a:prstGeom>
          <a:noFill/>
        </p:spPr>
        <p:txBody>
          <a:bodyPr>
            <a:spAutoFit/>
          </a:bodyPr>
          <a:lstStyle/>
          <a:p>
            <a:pPr algn="ctr" eaLnBrk="1" fontAlgn="auto" hangingPunct="1">
              <a:spcBef>
                <a:spcPts val="0"/>
              </a:spcBef>
              <a:spcAft>
                <a:spcPts val="0"/>
              </a:spcAft>
              <a:defRPr/>
            </a:pPr>
            <a:r>
              <a:rPr lang="fr-FR" sz="1100" dirty="0">
                <a:solidFill>
                  <a:prstClr val="white"/>
                </a:solidFill>
                <a:latin typeface="Calibri" panose="020F0502020204030204"/>
                <a:ea typeface="MS PGothic" pitchFamily="34" charset="-128"/>
              </a:rPr>
              <a:t>Diffuser le service et rendre accessible la ligne au plus grand nombre</a:t>
            </a:r>
          </a:p>
        </p:txBody>
      </p:sp>
      <p:sp>
        <p:nvSpPr>
          <p:cNvPr id="443" name="Explosion 1 442"/>
          <p:cNvSpPr/>
          <p:nvPr/>
        </p:nvSpPr>
        <p:spPr>
          <a:xfrm>
            <a:off x="39688" y="6550025"/>
            <a:ext cx="244475" cy="269875"/>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149" name="ZoneTexte 148"/>
          <p:cNvSpPr txBox="1"/>
          <p:nvPr/>
        </p:nvSpPr>
        <p:spPr>
          <a:xfrm>
            <a:off x="212725" y="6592888"/>
            <a:ext cx="2449513" cy="254000"/>
          </a:xfrm>
          <a:prstGeom prst="rect">
            <a:avLst/>
          </a:prstGeom>
          <a:noFill/>
        </p:spPr>
        <p:txBody>
          <a:bodyPr>
            <a:spAutoFit/>
          </a:bodyPr>
          <a:lstStyle/>
          <a:p>
            <a:pPr eaLnBrk="1" fontAlgn="auto" hangingPunct="1">
              <a:spcBef>
                <a:spcPts val="0"/>
              </a:spcBef>
              <a:spcAft>
                <a:spcPts val="0"/>
              </a:spcAft>
              <a:defRPr/>
            </a:pPr>
            <a:r>
              <a:rPr lang="fr-FR" sz="1050" dirty="0">
                <a:solidFill>
                  <a:prstClr val="black"/>
                </a:solidFill>
                <a:latin typeface="Calibri" panose="020F0502020204030204"/>
                <a:ea typeface="MS PGothic" pitchFamily="34" charset="-128"/>
              </a:rPr>
              <a:t>Objectifs validés en COPIL juillet 2015</a:t>
            </a:r>
          </a:p>
        </p:txBody>
      </p:sp>
      <p:grpSp>
        <p:nvGrpSpPr>
          <p:cNvPr id="74852" name="Groupe 149"/>
          <p:cNvGrpSpPr>
            <a:grpSpLocks/>
          </p:cNvGrpSpPr>
          <p:nvPr/>
        </p:nvGrpSpPr>
        <p:grpSpPr bwMode="auto">
          <a:xfrm>
            <a:off x="668338" y="1055688"/>
            <a:ext cx="7739062" cy="4576762"/>
            <a:chOff x="668937" y="1056422"/>
            <a:chExt cx="7738626" cy="4575593"/>
          </a:xfrm>
        </p:grpSpPr>
        <p:sp>
          <p:nvSpPr>
            <p:cNvPr id="425" name="Explosion 1 424"/>
            <p:cNvSpPr/>
            <p:nvPr/>
          </p:nvSpPr>
          <p:spPr>
            <a:xfrm>
              <a:off x="1803935" y="2227698"/>
              <a:ext cx="92070" cy="80941"/>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29" name="Explosion 1 428"/>
            <p:cNvSpPr/>
            <p:nvPr/>
          </p:nvSpPr>
          <p:spPr>
            <a:xfrm>
              <a:off x="975307" y="1523028"/>
              <a:ext cx="92070" cy="80941"/>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30" name="Explosion 1 429"/>
            <p:cNvSpPr/>
            <p:nvPr/>
          </p:nvSpPr>
          <p:spPr>
            <a:xfrm>
              <a:off x="668937" y="1056422"/>
              <a:ext cx="92070" cy="80941"/>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31" name="Explosion 1 430"/>
            <p:cNvSpPr/>
            <p:nvPr/>
          </p:nvSpPr>
          <p:spPr>
            <a:xfrm>
              <a:off x="8315493" y="1702369"/>
              <a:ext cx="92070" cy="80942"/>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46" name="Explosion 1 445"/>
            <p:cNvSpPr/>
            <p:nvPr/>
          </p:nvSpPr>
          <p:spPr>
            <a:xfrm>
              <a:off x="1600747" y="5552660"/>
              <a:ext cx="92070" cy="79355"/>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grpSp>
      <p:grpSp>
        <p:nvGrpSpPr>
          <p:cNvPr id="74853" name="Groupe 402"/>
          <p:cNvGrpSpPr>
            <a:grpSpLocks/>
          </p:cNvGrpSpPr>
          <p:nvPr/>
        </p:nvGrpSpPr>
        <p:grpSpPr bwMode="auto">
          <a:xfrm>
            <a:off x="1052513" y="1824038"/>
            <a:ext cx="538162" cy="352425"/>
            <a:chOff x="91705" y="2211237"/>
            <a:chExt cx="783870" cy="237576"/>
          </a:xfrm>
        </p:grpSpPr>
        <p:sp>
          <p:nvSpPr>
            <p:cNvPr id="404" name="ZoneTexte 403"/>
            <p:cNvSpPr txBox="1"/>
            <p:nvPr/>
          </p:nvSpPr>
          <p:spPr>
            <a:xfrm>
              <a:off x="114828" y="2259394"/>
              <a:ext cx="756122" cy="1551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ctr">
                <a:defRPr sz="135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fontAlgn="auto" hangingPunct="1">
                <a:spcBef>
                  <a:spcPts val="0"/>
                </a:spcBef>
                <a:spcAft>
                  <a:spcPts val="0"/>
                </a:spcAft>
                <a:defRPr/>
              </a:pPr>
              <a:r>
                <a:rPr lang="fr-FR" sz="750" b="1" dirty="0">
                  <a:solidFill>
                    <a:srgbClr val="F08800"/>
                  </a:solidFill>
                </a:rPr>
                <a:t>Faciliter accès à Roissy</a:t>
              </a:r>
            </a:p>
          </p:txBody>
        </p:sp>
        <p:sp>
          <p:nvSpPr>
            <p:cNvPr id="406" name="Ellipse 405"/>
            <p:cNvSpPr/>
            <p:nvPr/>
          </p:nvSpPr>
          <p:spPr>
            <a:xfrm>
              <a:off x="91705" y="2211237"/>
              <a:ext cx="783870" cy="237576"/>
            </a:xfrm>
            <a:prstGeom prst="ellipse">
              <a:avLst/>
            </a:prstGeom>
            <a:no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grpSp>
      <p:cxnSp>
        <p:nvCxnSpPr>
          <p:cNvPr id="408" name="Connecteur droit 407"/>
          <p:cNvCxnSpPr>
            <a:stCxn id="209" idx="2"/>
          </p:cNvCxnSpPr>
          <p:nvPr/>
        </p:nvCxnSpPr>
        <p:spPr>
          <a:xfrm flipH="1">
            <a:off x="1535113" y="1827213"/>
            <a:ext cx="255587" cy="63500"/>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sp>
        <p:nvSpPr>
          <p:cNvPr id="410" name="Explosion 1 409"/>
          <p:cNvSpPr/>
          <p:nvPr/>
        </p:nvSpPr>
        <p:spPr>
          <a:xfrm>
            <a:off x="1479550" y="2055813"/>
            <a:ext cx="92075" cy="79375"/>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14" name="ZoneTexte 413"/>
          <p:cNvSpPr txBox="1"/>
          <p:nvPr/>
        </p:nvSpPr>
        <p:spPr>
          <a:xfrm>
            <a:off x="6445250" y="2773363"/>
            <a:ext cx="909638" cy="207962"/>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srgbClr val="E41648"/>
                </a:solidFill>
                <a:latin typeface="Calibri" panose="020F0502020204030204"/>
                <a:ea typeface="MS PGothic" pitchFamily="34" charset="-128"/>
              </a:rPr>
              <a:t>Adaptabilité</a:t>
            </a:r>
          </a:p>
        </p:txBody>
      </p:sp>
      <p:sp>
        <p:nvSpPr>
          <p:cNvPr id="424" name="Ellipse 423"/>
          <p:cNvSpPr/>
          <p:nvPr/>
        </p:nvSpPr>
        <p:spPr>
          <a:xfrm>
            <a:off x="6627813" y="2263775"/>
            <a:ext cx="847725" cy="415925"/>
          </a:xfrm>
          <a:prstGeom prst="ellipse">
            <a:avLst/>
          </a:prstGeom>
          <a:no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dirty="0">
              <a:solidFill>
                <a:srgbClr val="E41648"/>
              </a:solidFill>
            </a:endParaRPr>
          </a:p>
        </p:txBody>
      </p:sp>
      <p:sp>
        <p:nvSpPr>
          <p:cNvPr id="426" name="ZoneTexte 425"/>
          <p:cNvSpPr txBox="1"/>
          <p:nvPr/>
        </p:nvSpPr>
        <p:spPr>
          <a:xfrm>
            <a:off x="7318375" y="2566988"/>
            <a:ext cx="1236663" cy="32385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srgbClr val="E41648"/>
                </a:solidFill>
                <a:latin typeface="Calibri" panose="020F0502020204030204"/>
                <a:ea typeface="MS PGothic" pitchFamily="34" charset="-128"/>
              </a:rPr>
              <a:t>Résilience aux changements d’horaires</a:t>
            </a:r>
          </a:p>
        </p:txBody>
      </p:sp>
      <p:sp>
        <p:nvSpPr>
          <p:cNvPr id="449" name="Ellipse 448"/>
          <p:cNvSpPr/>
          <p:nvPr/>
        </p:nvSpPr>
        <p:spPr>
          <a:xfrm>
            <a:off x="7343775" y="2628900"/>
            <a:ext cx="1184275" cy="238125"/>
          </a:xfrm>
          <a:prstGeom prst="ellipse">
            <a:avLst/>
          </a:prstGeom>
          <a:no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E41648"/>
              </a:solidFill>
            </a:endParaRPr>
          </a:p>
        </p:txBody>
      </p:sp>
      <p:cxnSp>
        <p:nvCxnSpPr>
          <p:cNvPr id="451" name="Connecteur droit 450"/>
          <p:cNvCxnSpPr>
            <a:stCxn id="232" idx="5"/>
          </p:cNvCxnSpPr>
          <p:nvPr/>
        </p:nvCxnSpPr>
        <p:spPr>
          <a:xfrm>
            <a:off x="6080125" y="2233613"/>
            <a:ext cx="596900" cy="584200"/>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sp>
        <p:nvSpPr>
          <p:cNvPr id="452" name="Ellipse 451"/>
          <p:cNvSpPr/>
          <p:nvPr/>
        </p:nvSpPr>
        <p:spPr>
          <a:xfrm>
            <a:off x="7315200" y="2876550"/>
            <a:ext cx="412750" cy="160338"/>
          </a:xfrm>
          <a:prstGeom prst="ellipse">
            <a:avLst/>
          </a:prstGeom>
          <a:no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E41648"/>
              </a:solidFill>
            </a:endParaRPr>
          </a:p>
        </p:txBody>
      </p:sp>
      <p:sp>
        <p:nvSpPr>
          <p:cNvPr id="458" name="ZoneTexte 457"/>
          <p:cNvSpPr txBox="1"/>
          <p:nvPr/>
        </p:nvSpPr>
        <p:spPr>
          <a:xfrm>
            <a:off x="7269163" y="2838450"/>
            <a:ext cx="519112" cy="207963"/>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srgbClr val="E41648"/>
                </a:solidFill>
                <a:latin typeface="Calibri" panose="020F0502020204030204"/>
                <a:ea typeface="MS PGothic" pitchFamily="34" charset="-128"/>
              </a:rPr>
              <a:t>Phasage</a:t>
            </a:r>
          </a:p>
        </p:txBody>
      </p:sp>
      <p:cxnSp>
        <p:nvCxnSpPr>
          <p:cNvPr id="459" name="Connecteur droit 458"/>
          <p:cNvCxnSpPr>
            <a:stCxn id="449" idx="2"/>
          </p:cNvCxnSpPr>
          <p:nvPr/>
        </p:nvCxnSpPr>
        <p:spPr>
          <a:xfrm flipH="1">
            <a:off x="7099300" y="2747963"/>
            <a:ext cx="244475" cy="69850"/>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460" name="Connecteur droit 459"/>
          <p:cNvCxnSpPr>
            <a:stCxn id="452" idx="2"/>
            <a:endCxn id="461" idx="6"/>
          </p:cNvCxnSpPr>
          <p:nvPr/>
        </p:nvCxnSpPr>
        <p:spPr>
          <a:xfrm flipH="1" flipV="1">
            <a:off x="7208838" y="2884488"/>
            <a:ext cx="106362" cy="73025"/>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sp>
        <p:nvSpPr>
          <p:cNvPr id="461" name="Ellipse 460"/>
          <p:cNvSpPr/>
          <p:nvPr/>
        </p:nvSpPr>
        <p:spPr>
          <a:xfrm>
            <a:off x="6626225" y="2797175"/>
            <a:ext cx="582613" cy="173038"/>
          </a:xfrm>
          <a:prstGeom prst="ellipse">
            <a:avLst/>
          </a:prstGeom>
          <a:no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dirty="0">
              <a:solidFill>
                <a:srgbClr val="E41648"/>
              </a:solidFill>
            </a:endParaRPr>
          </a:p>
        </p:txBody>
      </p:sp>
      <p:sp>
        <p:nvSpPr>
          <p:cNvPr id="390" name="ZoneTexte 389"/>
          <p:cNvSpPr txBox="1"/>
          <p:nvPr/>
        </p:nvSpPr>
        <p:spPr>
          <a:xfrm>
            <a:off x="5106988" y="6481763"/>
            <a:ext cx="4041775" cy="368300"/>
          </a:xfrm>
          <a:prstGeom prst="rect">
            <a:avLst/>
          </a:prstGeom>
          <a:noFill/>
        </p:spPr>
        <p:txBody>
          <a:bodyPr>
            <a:spAutoFit/>
          </a:bodyPr>
          <a:lstStyle/>
          <a:p>
            <a:pPr algn="r" eaLnBrk="1" fontAlgn="auto" hangingPunct="1">
              <a:spcBef>
                <a:spcPts val="0"/>
              </a:spcBef>
              <a:spcAft>
                <a:spcPts val="0"/>
              </a:spcAft>
              <a:defRPr/>
            </a:pPr>
            <a:r>
              <a:rPr lang="fr-FR" sz="1800" dirty="0">
                <a:solidFill>
                  <a:prstClr val="black"/>
                </a:solidFill>
                <a:latin typeface="Calibri" panose="020F0502020204030204"/>
                <a:ea typeface="MS PGothic" pitchFamily="34" charset="-128"/>
              </a:rPr>
              <a:t>CRITERES de choix en étape 1 des EPEUP</a:t>
            </a:r>
          </a:p>
        </p:txBody>
      </p:sp>
      <p:grpSp>
        <p:nvGrpSpPr>
          <p:cNvPr id="74867" name="Groupe 513"/>
          <p:cNvGrpSpPr>
            <a:grpSpLocks/>
          </p:cNvGrpSpPr>
          <p:nvPr/>
        </p:nvGrpSpPr>
        <p:grpSpPr bwMode="auto">
          <a:xfrm>
            <a:off x="165100" y="1208088"/>
            <a:ext cx="966788" cy="596900"/>
            <a:chOff x="52936" y="2211236"/>
            <a:chExt cx="966529" cy="597146"/>
          </a:xfrm>
        </p:grpSpPr>
        <p:sp>
          <p:nvSpPr>
            <p:cNvPr id="516" name="Ellipse 515"/>
            <p:cNvSpPr/>
            <p:nvPr/>
          </p:nvSpPr>
          <p:spPr>
            <a:xfrm>
              <a:off x="91026" y="2211236"/>
              <a:ext cx="910981" cy="568559"/>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515" name="ZoneTexte 514"/>
            <p:cNvSpPr txBox="1"/>
            <p:nvPr/>
          </p:nvSpPr>
          <p:spPr>
            <a:xfrm>
              <a:off x="52936" y="2254116"/>
              <a:ext cx="966529" cy="554266"/>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Faciliter échanges entre territoires normands &amp;franciliens</a:t>
              </a:r>
            </a:p>
          </p:txBody>
        </p:sp>
      </p:grpSp>
      <p:sp>
        <p:nvSpPr>
          <p:cNvPr id="260" name="Explosion 1 259"/>
          <p:cNvSpPr/>
          <p:nvPr/>
        </p:nvSpPr>
        <p:spPr>
          <a:xfrm>
            <a:off x="963613" y="1570038"/>
            <a:ext cx="92075" cy="79375"/>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grpSp>
        <p:nvGrpSpPr>
          <p:cNvPr id="74869" name="Groupe 336"/>
          <p:cNvGrpSpPr>
            <a:grpSpLocks/>
          </p:cNvGrpSpPr>
          <p:nvPr/>
        </p:nvGrpSpPr>
        <p:grpSpPr bwMode="auto">
          <a:xfrm>
            <a:off x="1687513" y="3846513"/>
            <a:ext cx="855662" cy="220662"/>
            <a:chOff x="1202785" y="3994039"/>
            <a:chExt cx="856693" cy="220656"/>
          </a:xfrm>
        </p:grpSpPr>
        <p:sp>
          <p:nvSpPr>
            <p:cNvPr id="62" name="Ellipse 61"/>
            <p:cNvSpPr/>
            <p:nvPr/>
          </p:nvSpPr>
          <p:spPr>
            <a:xfrm>
              <a:off x="1329938" y="3994039"/>
              <a:ext cx="608745" cy="190495"/>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61" name="ZoneTexte 60"/>
            <p:cNvSpPr txBox="1"/>
            <p:nvPr/>
          </p:nvSpPr>
          <p:spPr>
            <a:xfrm>
              <a:off x="1202785" y="4006739"/>
              <a:ext cx="856693" cy="207956"/>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Intermodalité</a:t>
              </a:r>
            </a:p>
          </p:txBody>
        </p:sp>
      </p:grpSp>
      <p:sp>
        <p:nvSpPr>
          <p:cNvPr id="266" name="ZoneTexte 265"/>
          <p:cNvSpPr txBox="1"/>
          <p:nvPr/>
        </p:nvSpPr>
        <p:spPr>
          <a:xfrm>
            <a:off x="6623050" y="6094413"/>
            <a:ext cx="1042988" cy="43815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Éléments remarquables</a:t>
            </a:r>
          </a:p>
          <a:p>
            <a:pPr algn="ctr" eaLnBrk="1" fontAlgn="auto" hangingPunct="1">
              <a:spcBef>
                <a:spcPts val="0"/>
              </a:spcBef>
              <a:spcAft>
                <a:spcPts val="0"/>
              </a:spcAft>
              <a:defRPr/>
            </a:pPr>
            <a:endParaRPr lang="fr-FR" sz="750" dirty="0">
              <a:solidFill>
                <a:srgbClr val="6DB122"/>
              </a:solidFill>
              <a:latin typeface="Calibri" panose="020F0502020204030204"/>
              <a:ea typeface="MS PGothic" pitchFamily="34" charset="-128"/>
            </a:endParaRPr>
          </a:p>
        </p:txBody>
      </p:sp>
      <p:sp>
        <p:nvSpPr>
          <p:cNvPr id="267" name="ZoneTexte 266"/>
          <p:cNvSpPr txBox="1"/>
          <p:nvPr/>
        </p:nvSpPr>
        <p:spPr>
          <a:xfrm>
            <a:off x="5662613" y="5980113"/>
            <a:ext cx="1042987" cy="43815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Paysages « du quotidien </a:t>
            </a:r>
            <a:r>
              <a:rPr lang="fr-FR" sz="750" dirty="0">
                <a:solidFill>
                  <a:srgbClr val="6DB122"/>
                </a:solidFill>
                <a:latin typeface="Calibri" panose="020F0502020204030204"/>
                <a:ea typeface="MS PGothic" pitchFamily="34" charset="-128"/>
              </a:rPr>
              <a:t>»</a:t>
            </a:r>
          </a:p>
          <a:p>
            <a:pPr algn="ctr" eaLnBrk="1" fontAlgn="auto" hangingPunct="1">
              <a:spcBef>
                <a:spcPts val="0"/>
              </a:spcBef>
              <a:spcAft>
                <a:spcPts val="0"/>
              </a:spcAft>
              <a:defRPr/>
            </a:pPr>
            <a:endParaRPr lang="fr-FR" sz="750" dirty="0">
              <a:solidFill>
                <a:srgbClr val="6DB122"/>
              </a:solidFill>
              <a:latin typeface="Calibri" panose="020F0502020204030204"/>
              <a:ea typeface="MS PGothic" pitchFamily="34" charset="-128"/>
            </a:endParaRPr>
          </a:p>
        </p:txBody>
      </p:sp>
      <p:cxnSp>
        <p:nvCxnSpPr>
          <p:cNvPr id="269" name="Connecteur droit 268"/>
          <p:cNvCxnSpPr/>
          <p:nvPr/>
        </p:nvCxnSpPr>
        <p:spPr>
          <a:xfrm flipV="1">
            <a:off x="6459538" y="5772150"/>
            <a:ext cx="612775" cy="276225"/>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grpSp>
        <p:nvGrpSpPr>
          <p:cNvPr id="74873" name="Groupe 24"/>
          <p:cNvGrpSpPr>
            <a:grpSpLocks/>
          </p:cNvGrpSpPr>
          <p:nvPr/>
        </p:nvGrpSpPr>
        <p:grpSpPr bwMode="auto">
          <a:xfrm>
            <a:off x="531813" y="4283075"/>
            <a:ext cx="1165225" cy="473075"/>
            <a:chOff x="-1122875" y="4422679"/>
            <a:chExt cx="1081114" cy="313558"/>
          </a:xfrm>
        </p:grpSpPr>
        <p:sp>
          <p:nvSpPr>
            <p:cNvPr id="248" name="Ellipse 247"/>
            <p:cNvSpPr/>
            <p:nvPr/>
          </p:nvSpPr>
          <p:spPr>
            <a:xfrm>
              <a:off x="-903412" y="4422679"/>
              <a:ext cx="664282" cy="205181"/>
            </a:xfrm>
            <a:prstGeom prst="ellipse">
              <a:avLst/>
            </a:prstGeom>
            <a:solidFill>
              <a:srgbClr val="6A3F8F"/>
            </a:solidFill>
            <a:ln w="31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47" name="ZoneTexte 246"/>
            <p:cNvSpPr txBox="1"/>
            <p:nvPr/>
          </p:nvSpPr>
          <p:spPr>
            <a:xfrm>
              <a:off x="-1122875" y="4426888"/>
              <a:ext cx="1081114" cy="309349"/>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Qualité de la Correspondance</a:t>
              </a:r>
            </a:p>
          </p:txBody>
        </p:sp>
      </p:grpSp>
      <p:grpSp>
        <p:nvGrpSpPr>
          <p:cNvPr id="74874" name="Groupe 372"/>
          <p:cNvGrpSpPr>
            <a:grpSpLocks/>
          </p:cNvGrpSpPr>
          <p:nvPr/>
        </p:nvGrpSpPr>
        <p:grpSpPr bwMode="auto">
          <a:xfrm>
            <a:off x="461963" y="4683125"/>
            <a:ext cx="1127125" cy="520700"/>
            <a:chOff x="550895" y="4562994"/>
            <a:chExt cx="1128673" cy="520463"/>
          </a:xfrm>
        </p:grpSpPr>
        <p:sp>
          <p:nvSpPr>
            <p:cNvPr id="253" name="Ellipse 252"/>
            <p:cNvSpPr/>
            <p:nvPr/>
          </p:nvSpPr>
          <p:spPr>
            <a:xfrm>
              <a:off x="639917" y="4562994"/>
              <a:ext cx="984012" cy="520463"/>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254" name="ZoneTexte 253"/>
            <p:cNvSpPr txBox="1"/>
            <p:nvPr/>
          </p:nvSpPr>
          <p:spPr>
            <a:xfrm>
              <a:off x="550895" y="4602664"/>
              <a:ext cx="1128673" cy="43953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ctr" fontAlgn="auto">
                <a:spcBef>
                  <a:spcPts val="0"/>
                </a:spcBef>
                <a:spcAft>
                  <a:spcPts val="0"/>
                </a:spcAft>
                <a:defRPr sz="75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hangingPunct="1">
                <a:defRPr/>
              </a:pPr>
              <a:r>
                <a:rPr lang="fr-FR" dirty="0"/>
                <a:t>Améliorer le temps parcours &amp;fréquence sur longues </a:t>
              </a:r>
              <a:r>
                <a:rPr lang="fr-FR" dirty="0" smtClean="0"/>
                <a:t>distances</a:t>
              </a:r>
              <a:endParaRPr lang="fr-FR" dirty="0"/>
            </a:p>
          </p:txBody>
        </p:sp>
      </p:grpSp>
      <p:cxnSp>
        <p:nvCxnSpPr>
          <p:cNvPr id="286" name="Connecteur droit 285"/>
          <p:cNvCxnSpPr/>
          <p:nvPr/>
        </p:nvCxnSpPr>
        <p:spPr>
          <a:xfrm flipV="1">
            <a:off x="1506538" y="4787900"/>
            <a:ext cx="150812" cy="55563"/>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287" name="Connecteur droit 286"/>
          <p:cNvCxnSpPr>
            <a:stCxn id="253" idx="0"/>
            <a:endCxn id="248" idx="4"/>
          </p:cNvCxnSpPr>
          <p:nvPr/>
        </p:nvCxnSpPr>
        <p:spPr>
          <a:xfrm flipV="1">
            <a:off x="1042988" y="4592638"/>
            <a:ext cx="82550" cy="90487"/>
          </a:xfrm>
          <a:prstGeom prst="line">
            <a:avLst/>
          </a:prstGeom>
          <a:ln>
            <a:solidFill>
              <a:srgbClr val="6A3F8F"/>
            </a:solidFill>
          </a:ln>
        </p:spPr>
        <p:style>
          <a:lnRef idx="1">
            <a:schemeClr val="accent1"/>
          </a:lnRef>
          <a:fillRef idx="0">
            <a:schemeClr val="accent1"/>
          </a:fillRef>
          <a:effectRef idx="0">
            <a:schemeClr val="accent1"/>
          </a:effectRef>
          <a:fontRef idx="minor">
            <a:schemeClr val="tx1"/>
          </a:fontRef>
        </p:style>
      </p:cxnSp>
      <p:pic>
        <p:nvPicPr>
          <p:cNvPr id="74877" name="Picture 6" descr="Afficher l'image d'origin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469563" y="10072688"/>
            <a:ext cx="92075" cy="13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878" name="Picture 18" descr="Afficher l'image d'origin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856288" y="5337175"/>
            <a:ext cx="512762"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879" name="Picture 22" descr="Afficher l'image d'origin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28888" y="1052513"/>
            <a:ext cx="5175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880" name="Picture 26" descr="Afficher l'image d'origin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48050" y="566738"/>
            <a:ext cx="5143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881" name="Picture 28" descr="Afficher l'image d'origin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694613" y="1257300"/>
            <a:ext cx="530225"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882" name="Picture 198" descr="Afficher l'image d'origin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131175" y="2225675"/>
            <a:ext cx="6127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 name="Explosion 1 209"/>
          <p:cNvSpPr/>
          <p:nvPr/>
        </p:nvSpPr>
        <p:spPr bwMode="auto">
          <a:xfrm>
            <a:off x="974725" y="5151438"/>
            <a:ext cx="92075" cy="79375"/>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211" name="Explosion 1 210"/>
          <p:cNvSpPr/>
          <p:nvPr/>
        </p:nvSpPr>
        <p:spPr bwMode="auto">
          <a:xfrm>
            <a:off x="8759825" y="1547813"/>
            <a:ext cx="92075" cy="82550"/>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Tree>
    <p:extLst>
      <p:ext uri="{BB962C8B-B14F-4D97-AF65-F5344CB8AC3E}">
        <p14:creationId xmlns:p14="http://schemas.microsoft.com/office/powerpoint/2010/main" val="38479833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5" name="Connecteur droit 324"/>
          <p:cNvCxnSpPr/>
          <p:nvPr/>
        </p:nvCxnSpPr>
        <p:spPr>
          <a:xfrm flipH="1">
            <a:off x="1125538" y="5338763"/>
            <a:ext cx="903287" cy="84772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336" name="Rectangle 335"/>
          <p:cNvSpPr/>
          <p:nvPr/>
        </p:nvSpPr>
        <p:spPr>
          <a:xfrm>
            <a:off x="22101" y="5910960"/>
            <a:ext cx="1089261" cy="6463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algn="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Robustesse (tps de retour à la normale en cas de </a:t>
            </a:r>
            <a:r>
              <a:rPr lang="fr-FR" sz="900" dirty="0" err="1">
                <a:solidFill>
                  <a:srgbClr val="002060"/>
                </a:solidFill>
                <a:latin typeface="Calibri" panose="020F0502020204030204"/>
                <a:ea typeface="MS PGothic" pitchFamily="34" charset="-128"/>
              </a:rPr>
              <a:t>pb</a:t>
            </a:r>
            <a:r>
              <a:rPr lang="fr-FR" sz="900" dirty="0">
                <a:solidFill>
                  <a:srgbClr val="002060"/>
                </a:solidFill>
                <a:latin typeface="Calibri" panose="020F0502020204030204"/>
                <a:ea typeface="MS PGothic" pitchFamily="34" charset="-128"/>
              </a:rPr>
              <a:t>) – à définir</a:t>
            </a:r>
          </a:p>
        </p:txBody>
      </p:sp>
      <p:sp>
        <p:nvSpPr>
          <p:cNvPr id="40" name="Ellipse 39"/>
          <p:cNvSpPr/>
          <p:nvPr/>
        </p:nvSpPr>
        <p:spPr>
          <a:xfrm>
            <a:off x="1543050" y="5513388"/>
            <a:ext cx="488950" cy="250825"/>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39" name="ZoneTexte 38"/>
          <p:cNvSpPr txBox="1"/>
          <p:nvPr/>
        </p:nvSpPr>
        <p:spPr>
          <a:xfrm>
            <a:off x="1447800" y="5470525"/>
            <a:ext cx="692150" cy="323850"/>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Saut régularité</a:t>
            </a:r>
          </a:p>
        </p:txBody>
      </p:sp>
      <p:grpSp>
        <p:nvGrpSpPr>
          <p:cNvPr id="76808" name="Groupe 188"/>
          <p:cNvGrpSpPr>
            <a:grpSpLocks/>
          </p:cNvGrpSpPr>
          <p:nvPr/>
        </p:nvGrpSpPr>
        <p:grpSpPr bwMode="auto">
          <a:xfrm>
            <a:off x="7459663" y="1557338"/>
            <a:ext cx="1646237" cy="693737"/>
            <a:chOff x="7417836" y="1799051"/>
            <a:chExt cx="1646776" cy="692920"/>
          </a:xfrm>
        </p:grpSpPr>
        <p:grpSp>
          <p:nvGrpSpPr>
            <p:cNvPr id="77085" name="Groupe 33"/>
            <p:cNvGrpSpPr>
              <a:grpSpLocks/>
            </p:cNvGrpSpPr>
            <p:nvPr/>
          </p:nvGrpSpPr>
          <p:grpSpPr bwMode="auto">
            <a:xfrm>
              <a:off x="7738704" y="1927776"/>
              <a:ext cx="1325908" cy="564195"/>
              <a:chOff x="7834230" y="1531529"/>
              <a:chExt cx="1325908" cy="564195"/>
            </a:xfrm>
          </p:grpSpPr>
          <p:sp>
            <p:nvSpPr>
              <p:cNvPr id="263" name="Ellipse 262"/>
              <p:cNvSpPr/>
              <p:nvPr/>
            </p:nvSpPr>
            <p:spPr>
              <a:xfrm>
                <a:off x="7892898" y="1531239"/>
                <a:ext cx="1243420" cy="523258"/>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62" name="ZoneTexte 261"/>
              <p:cNvSpPr txBox="1"/>
              <p:nvPr/>
            </p:nvSpPr>
            <p:spPr>
              <a:xfrm>
                <a:off x="7834142" y="1540753"/>
                <a:ext cx="1325996" cy="554971"/>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Amélioration fluidité et ponctualité pour les réseaux ferroviaires voyageurs connexes</a:t>
                </a:r>
              </a:p>
            </p:txBody>
          </p:sp>
        </p:grpSp>
        <p:cxnSp>
          <p:nvCxnSpPr>
            <p:cNvPr id="321" name="Connecteur droit 320"/>
            <p:cNvCxnSpPr>
              <a:endCxn id="263" idx="1"/>
            </p:cNvCxnSpPr>
            <p:nvPr/>
          </p:nvCxnSpPr>
          <p:spPr>
            <a:xfrm>
              <a:off x="7417836" y="1799051"/>
              <a:ext cx="562159" cy="204546"/>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grpSp>
      <p:sp>
        <p:nvSpPr>
          <p:cNvPr id="272" name="Ellipse 271"/>
          <p:cNvSpPr/>
          <p:nvPr/>
        </p:nvSpPr>
        <p:spPr>
          <a:xfrm>
            <a:off x="6789738" y="6115050"/>
            <a:ext cx="650875" cy="336550"/>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273" name="Ellipse 272"/>
          <p:cNvSpPr/>
          <p:nvPr/>
        </p:nvSpPr>
        <p:spPr>
          <a:xfrm>
            <a:off x="5857875" y="5969000"/>
            <a:ext cx="650875" cy="334963"/>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282" name="Ellipse 281"/>
          <p:cNvSpPr/>
          <p:nvPr/>
        </p:nvSpPr>
        <p:spPr>
          <a:xfrm>
            <a:off x="6118225" y="931863"/>
            <a:ext cx="360363" cy="193675"/>
          </a:xfrm>
          <a:prstGeom prst="ellipse">
            <a:avLst/>
          </a:prstGeom>
          <a:solidFill>
            <a:srgbClr val="E41648"/>
          </a:solid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83" name="ZoneTexte 282"/>
          <p:cNvSpPr txBox="1"/>
          <p:nvPr/>
        </p:nvSpPr>
        <p:spPr>
          <a:xfrm>
            <a:off x="5861050" y="912813"/>
            <a:ext cx="911225" cy="207962"/>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coûts</a:t>
            </a:r>
          </a:p>
        </p:txBody>
      </p:sp>
      <p:sp>
        <p:nvSpPr>
          <p:cNvPr id="124" name="Ellipse 123"/>
          <p:cNvSpPr/>
          <p:nvPr/>
        </p:nvSpPr>
        <p:spPr>
          <a:xfrm>
            <a:off x="4919663" y="5224463"/>
            <a:ext cx="587375" cy="196850"/>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750" b="1" dirty="0">
                <a:solidFill>
                  <a:prstClr val="white"/>
                </a:solidFill>
              </a:rPr>
              <a:t>Eau</a:t>
            </a:r>
          </a:p>
        </p:txBody>
      </p:sp>
      <p:sp>
        <p:nvSpPr>
          <p:cNvPr id="79" name="Ellipse 78"/>
          <p:cNvSpPr/>
          <p:nvPr/>
        </p:nvSpPr>
        <p:spPr>
          <a:xfrm>
            <a:off x="4081463" y="5661025"/>
            <a:ext cx="498475" cy="222250"/>
          </a:xfrm>
          <a:prstGeom prst="ellipse">
            <a:avLst/>
          </a:prstGeom>
          <a:solidFill>
            <a:srgbClr val="6A3F8F"/>
          </a:solidFill>
          <a:ln w="31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74" name="Ellipse 73"/>
          <p:cNvSpPr/>
          <p:nvPr/>
        </p:nvSpPr>
        <p:spPr>
          <a:xfrm>
            <a:off x="3754438" y="6016625"/>
            <a:ext cx="406400" cy="234950"/>
          </a:xfrm>
          <a:prstGeom prst="ellipse">
            <a:avLst/>
          </a:prstGeom>
          <a:solidFill>
            <a:srgbClr val="6A3F8F"/>
          </a:solidFill>
          <a:ln w="31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195" name="Ellipse 194"/>
          <p:cNvSpPr/>
          <p:nvPr/>
        </p:nvSpPr>
        <p:spPr>
          <a:xfrm>
            <a:off x="3525838" y="1147763"/>
            <a:ext cx="431800" cy="165100"/>
          </a:xfrm>
          <a:prstGeom prst="ellipse">
            <a:avLst/>
          </a:prstGeom>
          <a:solidFill>
            <a:srgbClr val="F08800"/>
          </a:solidFill>
          <a:ln w="19050">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196" name="ZoneTexte 195"/>
          <p:cNvSpPr txBox="1"/>
          <p:nvPr/>
        </p:nvSpPr>
        <p:spPr>
          <a:xfrm>
            <a:off x="3476625" y="1133475"/>
            <a:ext cx="547688" cy="207963"/>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emplois</a:t>
            </a:r>
          </a:p>
        </p:txBody>
      </p:sp>
      <p:sp>
        <p:nvSpPr>
          <p:cNvPr id="252" name="ZoneTexte 251"/>
          <p:cNvSpPr txBox="1"/>
          <p:nvPr/>
        </p:nvSpPr>
        <p:spPr>
          <a:xfrm>
            <a:off x="6548438" y="2252663"/>
            <a:ext cx="1001712" cy="438150"/>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srgbClr val="E41648"/>
                </a:solidFill>
                <a:latin typeface="Calibri" panose="020F0502020204030204"/>
                <a:ea typeface="MS PGothic" pitchFamily="34" charset="-128"/>
              </a:rPr>
              <a:t>Coûts impacts environnementaux irréversibles</a:t>
            </a:r>
          </a:p>
        </p:txBody>
      </p:sp>
      <p:cxnSp>
        <p:nvCxnSpPr>
          <p:cNvPr id="308" name="Connecteur droit 307"/>
          <p:cNvCxnSpPr>
            <a:endCxn id="156" idx="6"/>
          </p:cNvCxnSpPr>
          <p:nvPr/>
        </p:nvCxnSpPr>
        <p:spPr>
          <a:xfrm flipH="1" flipV="1">
            <a:off x="1319213" y="947738"/>
            <a:ext cx="301625" cy="169862"/>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455" name="Connecteur droit 454"/>
          <p:cNvCxnSpPr>
            <a:endCxn id="6" idx="7"/>
          </p:cNvCxnSpPr>
          <p:nvPr/>
        </p:nvCxnSpPr>
        <p:spPr>
          <a:xfrm flipH="1">
            <a:off x="4052888" y="3813175"/>
            <a:ext cx="188912" cy="388938"/>
          </a:xfrm>
          <a:prstGeom prst="line">
            <a:avLst/>
          </a:prstGeom>
          <a:ln w="50800">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457" name="Connecteur droit 456"/>
          <p:cNvCxnSpPr>
            <a:endCxn id="35" idx="7"/>
          </p:cNvCxnSpPr>
          <p:nvPr/>
        </p:nvCxnSpPr>
        <p:spPr>
          <a:xfrm flipH="1">
            <a:off x="2571750" y="3649663"/>
            <a:ext cx="1452563" cy="827087"/>
          </a:xfrm>
          <a:prstGeom prst="line">
            <a:avLst/>
          </a:prstGeom>
          <a:ln w="50800">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67" name="Connecteur droit 66"/>
          <p:cNvCxnSpPr>
            <a:stCxn id="236" idx="2"/>
            <a:endCxn id="57" idx="6"/>
          </p:cNvCxnSpPr>
          <p:nvPr/>
        </p:nvCxnSpPr>
        <p:spPr>
          <a:xfrm flipH="1">
            <a:off x="3402013" y="3251200"/>
            <a:ext cx="357187" cy="222250"/>
          </a:xfrm>
          <a:prstGeom prst="line">
            <a:avLst/>
          </a:prstGeom>
          <a:ln w="50800">
            <a:solidFill>
              <a:srgbClr val="6A3F8F"/>
            </a:solidFill>
          </a:ln>
        </p:spPr>
        <p:style>
          <a:lnRef idx="1">
            <a:schemeClr val="accent1"/>
          </a:lnRef>
          <a:fillRef idx="0">
            <a:schemeClr val="accent1"/>
          </a:fillRef>
          <a:effectRef idx="0">
            <a:schemeClr val="accent1"/>
          </a:effectRef>
          <a:fontRef idx="minor">
            <a:schemeClr val="tx1"/>
          </a:fontRef>
        </p:style>
      </p:cxnSp>
      <p:sp>
        <p:nvSpPr>
          <p:cNvPr id="57" name="Ellipse 56"/>
          <p:cNvSpPr/>
          <p:nvPr/>
        </p:nvSpPr>
        <p:spPr>
          <a:xfrm>
            <a:off x="2295525" y="2986088"/>
            <a:ext cx="1106488" cy="976312"/>
          </a:xfrm>
          <a:prstGeom prst="ellipse">
            <a:avLst/>
          </a:prstGeom>
          <a:solidFill>
            <a:srgbClr val="6A3F8F"/>
          </a:solidFill>
          <a:ln>
            <a:solidFill>
              <a:srgbClr val="6A3F8F"/>
            </a:solidFill>
          </a:ln>
        </p:spPr>
        <p:style>
          <a:lnRef idx="3">
            <a:scrgbClr r="0" g="0" b="0"/>
          </a:lnRef>
          <a:fillRef idx="1">
            <a:scrgbClr r="0" g="0" b="0"/>
          </a:fillRef>
          <a:effectRef idx="1">
            <a:schemeClr val="accent1">
              <a:hueOff val="0"/>
              <a:satOff val="0"/>
              <a:lumOff val="0"/>
              <a:alphaOff val="0"/>
            </a:schemeClr>
          </a:effectRef>
          <a:fontRef idx="minor">
            <a:schemeClr val="lt1"/>
          </a:fontRef>
        </p:style>
      </p:sp>
      <p:grpSp>
        <p:nvGrpSpPr>
          <p:cNvPr id="76824" name="Groupe 408"/>
          <p:cNvGrpSpPr>
            <a:grpSpLocks/>
          </p:cNvGrpSpPr>
          <p:nvPr/>
        </p:nvGrpSpPr>
        <p:grpSpPr bwMode="auto">
          <a:xfrm>
            <a:off x="2116138" y="5018088"/>
            <a:ext cx="1235075" cy="1304925"/>
            <a:chOff x="2526158" y="4758257"/>
            <a:chExt cx="1235891" cy="1305866"/>
          </a:xfrm>
        </p:grpSpPr>
        <p:cxnSp>
          <p:nvCxnSpPr>
            <p:cNvPr id="340" name="Connecteur droit 339"/>
            <p:cNvCxnSpPr>
              <a:endCxn id="338" idx="7"/>
            </p:cNvCxnSpPr>
            <p:nvPr/>
          </p:nvCxnSpPr>
          <p:spPr>
            <a:xfrm flipH="1">
              <a:off x="3407802" y="4758257"/>
              <a:ext cx="354247" cy="786379"/>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77082" name="Groupe 404"/>
            <p:cNvGrpSpPr>
              <a:grpSpLocks/>
            </p:cNvGrpSpPr>
            <p:nvPr/>
          </p:nvGrpSpPr>
          <p:grpSpPr bwMode="auto">
            <a:xfrm>
              <a:off x="2526158" y="5457572"/>
              <a:ext cx="1081833" cy="606551"/>
              <a:chOff x="2916735" y="5362986"/>
              <a:chExt cx="1081833" cy="606551"/>
            </a:xfrm>
          </p:grpSpPr>
          <p:sp>
            <p:nvSpPr>
              <p:cNvPr id="338" name="Ellipse 337"/>
              <p:cNvSpPr/>
              <p:nvPr/>
            </p:nvSpPr>
            <p:spPr>
              <a:xfrm>
                <a:off x="2948506" y="5362675"/>
                <a:ext cx="996019" cy="594153"/>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750" dirty="0">
                  <a:solidFill>
                    <a:prstClr val="white"/>
                  </a:solidFill>
                </a:endParaRPr>
              </a:p>
            </p:txBody>
          </p:sp>
          <p:sp>
            <p:nvSpPr>
              <p:cNvPr id="329" name="Rectangle 328"/>
              <p:cNvSpPr/>
              <p:nvPr/>
            </p:nvSpPr>
            <p:spPr>
              <a:xfrm>
                <a:off x="2916735" y="5415100"/>
                <a:ext cx="1081801" cy="554437"/>
              </a:xfrm>
              <a:prstGeom prst="rect">
                <a:avLst/>
              </a:prstGeom>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Ne pas aggraver les  inégalités sociales environnementales territoriales</a:t>
                </a:r>
              </a:p>
            </p:txBody>
          </p:sp>
        </p:grpSp>
      </p:grpSp>
      <p:sp>
        <p:nvSpPr>
          <p:cNvPr id="72" name="ZoneTexte 71"/>
          <p:cNvSpPr txBox="1"/>
          <p:nvPr/>
        </p:nvSpPr>
        <p:spPr>
          <a:xfrm>
            <a:off x="3781425" y="5662613"/>
            <a:ext cx="1042988" cy="207962"/>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Nuisances</a:t>
            </a:r>
          </a:p>
        </p:txBody>
      </p:sp>
      <p:sp>
        <p:nvSpPr>
          <p:cNvPr id="73" name="ZoneTexte 72"/>
          <p:cNvSpPr txBox="1"/>
          <p:nvPr/>
        </p:nvSpPr>
        <p:spPr>
          <a:xfrm>
            <a:off x="3433763" y="6015038"/>
            <a:ext cx="1042987" cy="207962"/>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Risques</a:t>
            </a:r>
          </a:p>
        </p:txBody>
      </p:sp>
      <p:cxnSp>
        <p:nvCxnSpPr>
          <p:cNvPr id="76" name="Connecteur droit 75"/>
          <p:cNvCxnSpPr>
            <a:stCxn id="112" idx="6"/>
            <a:endCxn id="79" idx="2"/>
          </p:cNvCxnSpPr>
          <p:nvPr/>
        </p:nvCxnSpPr>
        <p:spPr>
          <a:xfrm>
            <a:off x="3965575" y="5662613"/>
            <a:ext cx="115888" cy="109537"/>
          </a:xfrm>
          <a:prstGeom prst="line">
            <a:avLst/>
          </a:prstGeom>
          <a:ln w="12700">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81" name="Connecteur droit 80"/>
          <p:cNvCxnSpPr/>
          <p:nvPr/>
        </p:nvCxnSpPr>
        <p:spPr>
          <a:xfrm>
            <a:off x="3754438" y="5900738"/>
            <a:ext cx="71437" cy="128587"/>
          </a:xfrm>
          <a:prstGeom prst="line">
            <a:avLst/>
          </a:prstGeom>
          <a:ln w="12700">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76829" name="Groupe 383"/>
          <p:cNvGrpSpPr>
            <a:grpSpLocks/>
          </p:cNvGrpSpPr>
          <p:nvPr/>
        </p:nvGrpSpPr>
        <p:grpSpPr bwMode="auto">
          <a:xfrm>
            <a:off x="3071813" y="4046538"/>
            <a:ext cx="1149350" cy="1057275"/>
            <a:chOff x="3489969" y="4160399"/>
            <a:chExt cx="1149216" cy="1057099"/>
          </a:xfrm>
        </p:grpSpPr>
        <p:sp>
          <p:nvSpPr>
            <p:cNvPr id="6" name="Ellipse 5"/>
            <p:cNvSpPr/>
            <p:nvPr/>
          </p:nvSpPr>
          <p:spPr>
            <a:xfrm>
              <a:off x="3489969" y="4160399"/>
              <a:ext cx="1149216" cy="1057099"/>
            </a:xfrm>
            <a:prstGeom prst="ellipse">
              <a:avLst/>
            </a:prstGeom>
            <a:solidFill>
              <a:srgbClr val="6A3F8F"/>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7" name="Ellipse 4"/>
            <p:cNvSpPr/>
            <p:nvPr/>
          </p:nvSpPr>
          <p:spPr>
            <a:xfrm>
              <a:off x="3662986" y="4304837"/>
              <a:ext cx="866674" cy="74758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Améliorer le bien-être sans aggraver les inégalités</a:t>
              </a:r>
            </a:p>
          </p:txBody>
        </p:sp>
      </p:grpSp>
      <p:grpSp>
        <p:nvGrpSpPr>
          <p:cNvPr id="76830" name="Groupe 24"/>
          <p:cNvGrpSpPr>
            <a:grpSpLocks/>
          </p:cNvGrpSpPr>
          <p:nvPr/>
        </p:nvGrpSpPr>
        <p:grpSpPr bwMode="auto">
          <a:xfrm>
            <a:off x="38100" y="5286375"/>
            <a:ext cx="1165225" cy="247650"/>
            <a:chOff x="-1132447" y="4422679"/>
            <a:chExt cx="1081114" cy="236798"/>
          </a:xfrm>
        </p:grpSpPr>
        <p:sp>
          <p:nvSpPr>
            <p:cNvPr id="38" name="Ellipse 37"/>
            <p:cNvSpPr/>
            <p:nvPr/>
          </p:nvSpPr>
          <p:spPr>
            <a:xfrm>
              <a:off x="-904146" y="4422679"/>
              <a:ext cx="664281" cy="204922"/>
            </a:xfrm>
            <a:prstGeom prst="ellipse">
              <a:avLst/>
            </a:prstGeom>
            <a:solidFill>
              <a:srgbClr val="6A3F8F"/>
            </a:solidFill>
            <a:ln w="31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37" name="ZoneTexte 36"/>
            <p:cNvSpPr txBox="1"/>
            <p:nvPr/>
          </p:nvSpPr>
          <p:spPr>
            <a:xfrm>
              <a:off x="-1132447" y="4462145"/>
              <a:ext cx="1081114" cy="197332"/>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Correspondance</a:t>
              </a:r>
            </a:p>
          </p:txBody>
        </p:sp>
      </p:grpSp>
      <p:grpSp>
        <p:nvGrpSpPr>
          <p:cNvPr id="76831" name="Groupe 25"/>
          <p:cNvGrpSpPr>
            <a:grpSpLocks/>
          </p:cNvGrpSpPr>
          <p:nvPr/>
        </p:nvGrpSpPr>
        <p:grpSpPr bwMode="auto">
          <a:xfrm>
            <a:off x="1600200" y="4329113"/>
            <a:ext cx="1138238" cy="1011237"/>
            <a:chOff x="1229584" y="2652399"/>
            <a:chExt cx="1055838" cy="1122402"/>
          </a:xfrm>
        </p:grpSpPr>
        <p:sp>
          <p:nvSpPr>
            <p:cNvPr id="35" name="Ellipse 34"/>
            <p:cNvSpPr/>
            <p:nvPr/>
          </p:nvSpPr>
          <p:spPr>
            <a:xfrm>
              <a:off x="1229584" y="2652399"/>
              <a:ext cx="1055838" cy="1122402"/>
            </a:xfrm>
            <a:prstGeom prst="ellipse">
              <a:avLst/>
            </a:prstGeom>
            <a:solidFill>
              <a:srgbClr val="6A3F8F"/>
            </a:solidFill>
            <a:ln w="19050">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89412" name="ZoneTexte 35"/>
            <p:cNvSpPr txBox="1">
              <a:spLocks noChangeArrowheads="1"/>
            </p:cNvSpPr>
            <p:nvPr/>
          </p:nvSpPr>
          <p:spPr bwMode="auto">
            <a:xfrm>
              <a:off x="1235474" y="2867365"/>
              <a:ext cx="1017551" cy="71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fontAlgn="auto" hangingPunct="1">
                <a:lnSpc>
                  <a:spcPct val="100000"/>
                </a:lnSpc>
                <a:spcBef>
                  <a:spcPct val="0"/>
                </a:spcBef>
                <a:spcAft>
                  <a:spcPts val="0"/>
                </a:spcAft>
                <a:buFontTx/>
                <a:buNone/>
                <a:defRPr/>
              </a:pPr>
              <a:r>
                <a:rPr lang="fr-FR" altLang="fr-FR" sz="1200">
                  <a:solidFill>
                    <a:srgbClr val="FFFFFF"/>
                  </a:solidFill>
                  <a:ea typeface="MS PGothic" pitchFamily="34" charset="-128"/>
                </a:rPr>
                <a:t>Améliorer la qualité service voyageur</a:t>
              </a:r>
            </a:p>
          </p:txBody>
        </p:sp>
      </p:grpSp>
      <p:grpSp>
        <p:nvGrpSpPr>
          <p:cNvPr id="76832" name="Groupe 74"/>
          <p:cNvGrpSpPr>
            <a:grpSpLocks/>
          </p:cNvGrpSpPr>
          <p:nvPr/>
        </p:nvGrpSpPr>
        <p:grpSpPr bwMode="auto">
          <a:xfrm>
            <a:off x="3133725" y="5421313"/>
            <a:ext cx="873125" cy="481012"/>
            <a:chOff x="3519337" y="4834314"/>
            <a:chExt cx="1037520" cy="573998"/>
          </a:xfrm>
        </p:grpSpPr>
        <p:sp>
          <p:nvSpPr>
            <p:cNvPr id="112" name="Ellipse 111"/>
            <p:cNvSpPr/>
            <p:nvPr/>
          </p:nvSpPr>
          <p:spPr>
            <a:xfrm>
              <a:off x="3589134" y="4834314"/>
              <a:ext cx="918676" cy="573998"/>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111" name="ZoneTexte 110"/>
            <p:cNvSpPr txBox="1"/>
            <p:nvPr/>
          </p:nvSpPr>
          <p:spPr>
            <a:xfrm>
              <a:off x="3519337" y="4858940"/>
              <a:ext cx="1037520" cy="524745"/>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Maîtrise impacts/ santé et cadre de vie</a:t>
              </a:r>
            </a:p>
          </p:txBody>
        </p:sp>
      </p:grpSp>
      <p:grpSp>
        <p:nvGrpSpPr>
          <p:cNvPr id="76833" name="Groupe 372"/>
          <p:cNvGrpSpPr>
            <a:grpSpLocks/>
          </p:cNvGrpSpPr>
          <p:nvPr/>
        </p:nvGrpSpPr>
        <p:grpSpPr bwMode="auto">
          <a:xfrm>
            <a:off x="461963" y="4549775"/>
            <a:ext cx="1128712" cy="520700"/>
            <a:chOff x="550895" y="4562994"/>
            <a:chExt cx="1128673" cy="520463"/>
          </a:xfrm>
        </p:grpSpPr>
        <p:sp>
          <p:nvSpPr>
            <p:cNvPr id="392" name="Ellipse 391"/>
            <p:cNvSpPr/>
            <p:nvPr/>
          </p:nvSpPr>
          <p:spPr>
            <a:xfrm>
              <a:off x="639792" y="4562994"/>
              <a:ext cx="984216" cy="520463"/>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393" name="ZoneTexte 392"/>
            <p:cNvSpPr txBox="1"/>
            <p:nvPr/>
          </p:nvSpPr>
          <p:spPr>
            <a:xfrm>
              <a:off x="550895" y="4602664"/>
              <a:ext cx="1128673" cy="439537"/>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Améliorer le temps parcours &amp;fréquence sur longues distances</a:t>
              </a:r>
            </a:p>
          </p:txBody>
        </p:sp>
      </p:grpSp>
      <p:cxnSp>
        <p:nvCxnSpPr>
          <p:cNvPr id="69" name="Connecteur droit 68"/>
          <p:cNvCxnSpPr>
            <a:endCxn id="62" idx="6"/>
          </p:cNvCxnSpPr>
          <p:nvPr/>
        </p:nvCxnSpPr>
        <p:spPr>
          <a:xfrm flipH="1">
            <a:off x="2422525" y="3846513"/>
            <a:ext cx="44450" cy="95250"/>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76835" name="Groupe 369"/>
          <p:cNvGrpSpPr>
            <a:grpSpLocks/>
          </p:cNvGrpSpPr>
          <p:nvPr/>
        </p:nvGrpSpPr>
        <p:grpSpPr bwMode="auto">
          <a:xfrm>
            <a:off x="2259013" y="2536825"/>
            <a:ext cx="733425" cy="322263"/>
            <a:chOff x="1260619" y="3036176"/>
            <a:chExt cx="732866" cy="323165"/>
          </a:xfrm>
        </p:grpSpPr>
        <p:sp>
          <p:nvSpPr>
            <p:cNvPr id="360" name="ZoneTexte 359"/>
            <p:cNvSpPr txBox="1"/>
            <p:nvPr/>
          </p:nvSpPr>
          <p:spPr>
            <a:xfrm>
              <a:off x="1260619" y="3036176"/>
              <a:ext cx="732866" cy="323165"/>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srgbClr val="6A3F8F"/>
                  </a:solidFill>
                  <a:latin typeface="Calibri" panose="020F0502020204030204"/>
                  <a:ea typeface="MS PGothic" pitchFamily="34" charset="-128"/>
                </a:rPr>
                <a:t>Equité interlignes</a:t>
              </a:r>
            </a:p>
          </p:txBody>
        </p:sp>
        <p:sp>
          <p:nvSpPr>
            <p:cNvPr id="359" name="Ellipse 358"/>
            <p:cNvSpPr/>
            <p:nvPr/>
          </p:nvSpPr>
          <p:spPr>
            <a:xfrm>
              <a:off x="1373245" y="3075975"/>
              <a:ext cx="526648" cy="283366"/>
            </a:xfrm>
            <a:prstGeom prst="ellipse">
              <a:avLst/>
            </a:prstGeom>
            <a:no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grpSp>
      <p:grpSp>
        <p:nvGrpSpPr>
          <p:cNvPr id="76836" name="Groupe 376"/>
          <p:cNvGrpSpPr>
            <a:grpSpLocks/>
          </p:cNvGrpSpPr>
          <p:nvPr/>
        </p:nvGrpSpPr>
        <p:grpSpPr bwMode="auto">
          <a:xfrm>
            <a:off x="1212850" y="2198688"/>
            <a:ext cx="1295400" cy="487362"/>
            <a:chOff x="790295" y="2147457"/>
            <a:chExt cx="1296460" cy="487804"/>
          </a:xfrm>
        </p:grpSpPr>
        <p:sp>
          <p:nvSpPr>
            <p:cNvPr id="379" name="Ellipse 378"/>
            <p:cNvSpPr/>
            <p:nvPr/>
          </p:nvSpPr>
          <p:spPr>
            <a:xfrm>
              <a:off x="820483" y="2147457"/>
              <a:ext cx="1234496" cy="435369"/>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378" name="ZoneTexte 377"/>
            <p:cNvSpPr txBox="1"/>
            <p:nvPr/>
          </p:nvSpPr>
          <p:spPr>
            <a:xfrm>
              <a:off x="790295" y="2196714"/>
              <a:ext cx="1296460" cy="438547"/>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Faciliter le développement des dessertes de chaque territoire</a:t>
              </a:r>
            </a:p>
          </p:txBody>
        </p:sp>
      </p:grpSp>
      <p:cxnSp>
        <p:nvCxnSpPr>
          <p:cNvPr id="445" name="Connecteur droit 444"/>
          <p:cNvCxnSpPr>
            <a:stCxn id="6" idx="4"/>
            <a:endCxn id="112" idx="0"/>
          </p:cNvCxnSpPr>
          <p:nvPr/>
        </p:nvCxnSpPr>
        <p:spPr>
          <a:xfrm flipH="1">
            <a:off x="3579813" y="5103813"/>
            <a:ext cx="66675" cy="317500"/>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636" name="Connecteur droit 635"/>
          <p:cNvCxnSpPr/>
          <p:nvPr/>
        </p:nvCxnSpPr>
        <p:spPr>
          <a:xfrm flipV="1">
            <a:off x="1506538" y="4787900"/>
            <a:ext cx="150812" cy="55563"/>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639" name="Connecteur droit 638"/>
          <p:cNvCxnSpPr>
            <a:stCxn id="40" idx="7"/>
          </p:cNvCxnSpPr>
          <p:nvPr/>
        </p:nvCxnSpPr>
        <p:spPr>
          <a:xfrm flipV="1">
            <a:off x="1960563" y="5295900"/>
            <a:ext cx="30162" cy="254000"/>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649" name="Connecteur droit 648"/>
          <p:cNvCxnSpPr>
            <a:endCxn id="392" idx="4"/>
          </p:cNvCxnSpPr>
          <p:nvPr/>
        </p:nvCxnSpPr>
        <p:spPr>
          <a:xfrm flipV="1">
            <a:off x="831850" y="5070475"/>
            <a:ext cx="209550" cy="236538"/>
          </a:xfrm>
          <a:prstGeom prst="line">
            <a:avLst/>
          </a:prstGeom>
          <a:ln>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663" name="Connecteur droit 662"/>
          <p:cNvCxnSpPr>
            <a:stCxn id="359" idx="4"/>
          </p:cNvCxnSpPr>
          <p:nvPr/>
        </p:nvCxnSpPr>
        <p:spPr>
          <a:xfrm>
            <a:off x="2635250" y="2859088"/>
            <a:ext cx="65088" cy="169862"/>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367" name="Connecteur droit 366"/>
          <p:cNvCxnSpPr>
            <a:endCxn id="208" idx="4"/>
          </p:cNvCxnSpPr>
          <p:nvPr/>
        </p:nvCxnSpPr>
        <p:spPr>
          <a:xfrm flipV="1">
            <a:off x="1639888" y="1873250"/>
            <a:ext cx="161925" cy="328613"/>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551" name="Connecteur droit 550"/>
          <p:cNvCxnSpPr/>
          <p:nvPr/>
        </p:nvCxnSpPr>
        <p:spPr>
          <a:xfrm flipH="1" flipV="1">
            <a:off x="1103313" y="1516063"/>
            <a:ext cx="193675" cy="30162"/>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31" name="Connecteur droit 30"/>
          <p:cNvCxnSpPr>
            <a:stCxn id="35" idx="1"/>
          </p:cNvCxnSpPr>
          <p:nvPr/>
        </p:nvCxnSpPr>
        <p:spPr>
          <a:xfrm flipH="1">
            <a:off x="1676400" y="4476750"/>
            <a:ext cx="90488" cy="523875"/>
          </a:xfrm>
          <a:prstGeom prst="line">
            <a:avLst/>
          </a:prstGeom>
          <a:ln>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126" name="Groupe 125"/>
          <p:cNvGrpSpPr/>
          <p:nvPr/>
        </p:nvGrpSpPr>
        <p:grpSpPr>
          <a:xfrm>
            <a:off x="7025207" y="5181046"/>
            <a:ext cx="1066491" cy="917385"/>
            <a:chOff x="-1913245" y="4706089"/>
            <a:chExt cx="1877233" cy="1133775"/>
          </a:xfrm>
          <a:solidFill>
            <a:srgbClr val="6DB122"/>
          </a:solidFill>
        </p:grpSpPr>
        <p:sp>
          <p:nvSpPr>
            <p:cNvPr id="136" name="Ellipse 135"/>
            <p:cNvSpPr/>
            <p:nvPr/>
          </p:nvSpPr>
          <p:spPr>
            <a:xfrm>
              <a:off x="-1913245" y="4706089"/>
              <a:ext cx="1877233" cy="1133775"/>
            </a:xfrm>
            <a:prstGeom prst="ellipse">
              <a:avLst/>
            </a:prstGeom>
            <a:grp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137" name="Ellipse 4"/>
            <p:cNvSpPr/>
            <p:nvPr/>
          </p:nvSpPr>
          <p:spPr>
            <a:xfrm>
              <a:off x="-1695895" y="4877947"/>
              <a:ext cx="1414973" cy="80169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Préserver les paysages et les patrimoines</a:t>
              </a:r>
            </a:p>
          </p:txBody>
        </p:sp>
      </p:grpSp>
      <p:grpSp>
        <p:nvGrpSpPr>
          <p:cNvPr id="121" name="Groupe 120"/>
          <p:cNvGrpSpPr/>
          <p:nvPr/>
        </p:nvGrpSpPr>
        <p:grpSpPr>
          <a:xfrm>
            <a:off x="4678162" y="4019542"/>
            <a:ext cx="1149216" cy="1057099"/>
            <a:chOff x="-1913245" y="4706089"/>
            <a:chExt cx="1877233" cy="1133775"/>
          </a:xfrm>
          <a:solidFill>
            <a:srgbClr val="6DB122"/>
          </a:solidFill>
        </p:grpSpPr>
        <p:sp>
          <p:nvSpPr>
            <p:cNvPr id="146" name="Ellipse 145"/>
            <p:cNvSpPr/>
            <p:nvPr/>
          </p:nvSpPr>
          <p:spPr>
            <a:xfrm>
              <a:off x="-1913245" y="4706089"/>
              <a:ext cx="1877233" cy="1133775"/>
            </a:xfrm>
            <a:prstGeom prst="ellipse">
              <a:avLst/>
            </a:prstGeom>
            <a:grp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147" name="Ellipse 4"/>
            <p:cNvSpPr/>
            <p:nvPr/>
          </p:nvSpPr>
          <p:spPr>
            <a:xfrm>
              <a:off x="-1755310" y="4868566"/>
              <a:ext cx="1585170" cy="80169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Préserver la biodiversité et les ressources locales</a:t>
              </a:r>
            </a:p>
          </p:txBody>
        </p:sp>
      </p:grpSp>
      <p:sp>
        <p:nvSpPr>
          <p:cNvPr id="142" name="Ellipse 141"/>
          <p:cNvSpPr/>
          <p:nvPr/>
        </p:nvSpPr>
        <p:spPr>
          <a:xfrm>
            <a:off x="5635625" y="5053013"/>
            <a:ext cx="758825" cy="257175"/>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750" b="1" dirty="0">
                <a:solidFill>
                  <a:prstClr val="white"/>
                </a:solidFill>
              </a:rPr>
              <a:t>Sols agricoles</a:t>
            </a:r>
          </a:p>
        </p:txBody>
      </p:sp>
      <p:cxnSp>
        <p:nvCxnSpPr>
          <p:cNvPr id="144" name="Connecteur droit 143"/>
          <p:cNvCxnSpPr>
            <a:stCxn id="142" idx="1"/>
          </p:cNvCxnSpPr>
          <p:nvPr/>
        </p:nvCxnSpPr>
        <p:spPr>
          <a:xfrm flipH="1" flipV="1">
            <a:off x="5527675" y="4972050"/>
            <a:ext cx="219075" cy="119063"/>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sp>
        <p:nvSpPr>
          <p:cNvPr id="138" name="Ellipse 137"/>
          <p:cNvSpPr/>
          <p:nvPr/>
        </p:nvSpPr>
        <p:spPr>
          <a:xfrm>
            <a:off x="5827713" y="4672013"/>
            <a:ext cx="765175" cy="346075"/>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750" b="1" dirty="0">
                <a:solidFill>
                  <a:prstClr val="white"/>
                </a:solidFill>
              </a:rPr>
              <a:t>Trame verte et bleue</a:t>
            </a:r>
          </a:p>
        </p:txBody>
      </p:sp>
      <p:cxnSp>
        <p:nvCxnSpPr>
          <p:cNvPr id="139" name="Connecteur droit 138"/>
          <p:cNvCxnSpPr>
            <a:endCxn id="138" idx="2"/>
          </p:cNvCxnSpPr>
          <p:nvPr/>
        </p:nvCxnSpPr>
        <p:spPr>
          <a:xfrm>
            <a:off x="5775325" y="4794250"/>
            <a:ext cx="52388" cy="50800"/>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133" name="Connecteur droit 132"/>
          <p:cNvCxnSpPr>
            <a:stCxn id="146" idx="4"/>
            <a:endCxn id="124" idx="0"/>
          </p:cNvCxnSpPr>
          <p:nvPr/>
        </p:nvCxnSpPr>
        <p:spPr>
          <a:xfrm flipH="1">
            <a:off x="5213350" y="5076825"/>
            <a:ext cx="39688" cy="147638"/>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sp>
        <p:nvSpPr>
          <p:cNvPr id="156" name="Ellipse 155"/>
          <p:cNvSpPr/>
          <p:nvPr/>
        </p:nvSpPr>
        <p:spPr>
          <a:xfrm>
            <a:off x="465138" y="715963"/>
            <a:ext cx="854075" cy="461962"/>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155" name="ZoneTexte 154"/>
          <p:cNvSpPr txBox="1"/>
          <p:nvPr/>
        </p:nvSpPr>
        <p:spPr>
          <a:xfrm>
            <a:off x="438150" y="698500"/>
            <a:ext cx="901700" cy="439738"/>
          </a:xfrm>
          <a:prstGeom prst="rect">
            <a:avLst/>
          </a:prstGeom>
          <a:noFill/>
          <a:ln>
            <a:noFill/>
          </a:ln>
        </p:spPr>
        <p:txBody>
          <a:bodyPr>
            <a:spAutoFit/>
          </a:bodyPr>
          <a:lstStyle>
            <a:defPPr>
              <a:defRPr lang="fr-FR"/>
            </a:defPPr>
            <a:lvl1pPr algn="ctr">
              <a:defRPr sz="1000">
                <a:solidFill>
                  <a:srgbClr val="F08800"/>
                </a:solidFill>
              </a:defRPr>
            </a:lvl1pPr>
          </a:lstStyle>
          <a:p>
            <a:pPr eaLnBrk="1" fontAlgn="auto" hangingPunct="1">
              <a:spcBef>
                <a:spcPts val="0"/>
              </a:spcBef>
              <a:spcAft>
                <a:spcPts val="0"/>
              </a:spcAft>
              <a:defRPr/>
            </a:pPr>
            <a:r>
              <a:rPr lang="fr-FR" sz="750" b="1" dirty="0" smtClean="0">
                <a:solidFill>
                  <a:prstClr val="white"/>
                </a:solidFill>
                <a:latin typeface="Calibri" panose="020F0502020204030204"/>
                <a:ea typeface="MS PGothic" pitchFamily="34" charset="-128"/>
              </a:rPr>
              <a:t>Améliorer relations entre agglo.normandes</a:t>
            </a:r>
            <a:endParaRPr lang="fr-FR" sz="750" b="1" dirty="0">
              <a:solidFill>
                <a:prstClr val="white"/>
              </a:solidFill>
              <a:latin typeface="Calibri" panose="020F0502020204030204"/>
              <a:ea typeface="MS PGothic" pitchFamily="34" charset="-128"/>
            </a:endParaRPr>
          </a:p>
        </p:txBody>
      </p:sp>
      <p:grpSp>
        <p:nvGrpSpPr>
          <p:cNvPr id="76854" name="Groupe 156"/>
          <p:cNvGrpSpPr>
            <a:grpSpLocks/>
          </p:cNvGrpSpPr>
          <p:nvPr/>
        </p:nvGrpSpPr>
        <p:grpSpPr bwMode="auto">
          <a:xfrm>
            <a:off x="433388" y="42863"/>
            <a:ext cx="1022350" cy="566737"/>
            <a:chOff x="-488255" y="2707930"/>
            <a:chExt cx="861545" cy="582774"/>
          </a:xfrm>
        </p:grpSpPr>
        <p:sp>
          <p:nvSpPr>
            <p:cNvPr id="158" name="ZoneTexte 157"/>
            <p:cNvSpPr txBox="1"/>
            <p:nvPr/>
          </p:nvSpPr>
          <p:spPr>
            <a:xfrm>
              <a:off x="-488255" y="2724254"/>
              <a:ext cx="861545" cy="553390"/>
            </a:xfrm>
            <a:prstGeom prst="rect">
              <a:avLst/>
            </a:prstGeom>
            <a:noFill/>
            <a:ln>
              <a:noFill/>
            </a:ln>
          </p:spPr>
          <p:txBody>
            <a:bodyPr>
              <a:spAutoFit/>
            </a:bodyPr>
            <a:lstStyle>
              <a:defPPr>
                <a:defRPr lang="fr-FR"/>
              </a:defPPr>
              <a:lvl1pPr algn="ctr">
                <a:defRPr sz="1000">
                  <a:solidFill>
                    <a:srgbClr val="F08800"/>
                  </a:solidFill>
                </a:defRPr>
              </a:lvl1pPr>
            </a:lstStyle>
            <a:p>
              <a:pPr eaLnBrk="1" fontAlgn="auto" hangingPunct="1">
                <a:spcBef>
                  <a:spcPts val="0"/>
                </a:spcBef>
                <a:spcAft>
                  <a:spcPts val="0"/>
                </a:spcAft>
                <a:defRPr/>
              </a:pPr>
              <a:r>
                <a:rPr lang="fr-FR" sz="750" b="1" dirty="0" smtClean="0">
                  <a:latin typeface="Calibri" panose="020F0502020204030204"/>
                  <a:ea typeface="MS PGothic" pitchFamily="34" charset="-128"/>
                </a:rPr>
                <a:t>Cohérence/</a:t>
              </a:r>
              <a:r>
                <a:rPr lang="fr-FR" sz="750" b="1" dirty="0" err="1" smtClean="0">
                  <a:latin typeface="Calibri" panose="020F0502020204030204"/>
                  <a:ea typeface="MS PGothic" pitchFamily="34" charset="-128"/>
                </a:rPr>
                <a:t>obj</a:t>
              </a:r>
              <a:r>
                <a:rPr lang="fr-FR" sz="750" b="1" dirty="0" smtClean="0">
                  <a:latin typeface="Calibri" panose="020F0502020204030204"/>
                  <a:ea typeface="MS PGothic" pitchFamily="34" charset="-128"/>
                </a:rPr>
                <a:t>. d’aménagement </a:t>
              </a:r>
              <a:r>
                <a:rPr lang="fr-FR" sz="700" dirty="0" smtClean="0">
                  <a:latin typeface="Calibri" panose="020F0502020204030204"/>
                  <a:ea typeface="MS PGothic" pitchFamily="34" charset="-128"/>
                </a:rPr>
                <a:t>(SRADDET, SCOT, PLU, projets urbains…)</a:t>
              </a:r>
              <a:endParaRPr lang="fr-FR" sz="700" dirty="0">
                <a:latin typeface="Calibri" panose="020F0502020204030204"/>
                <a:ea typeface="MS PGothic" pitchFamily="34" charset="-128"/>
              </a:endParaRPr>
            </a:p>
          </p:txBody>
        </p:sp>
        <p:sp>
          <p:nvSpPr>
            <p:cNvPr id="159" name="Ellipse 158"/>
            <p:cNvSpPr/>
            <p:nvPr/>
          </p:nvSpPr>
          <p:spPr>
            <a:xfrm>
              <a:off x="-458823" y="2707930"/>
              <a:ext cx="789304" cy="582774"/>
            </a:xfrm>
            <a:prstGeom prst="ellipse">
              <a:avLst/>
            </a:prstGeom>
            <a:no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grpSp>
      <p:cxnSp>
        <p:nvCxnSpPr>
          <p:cNvPr id="165" name="Connecteur droit 164"/>
          <p:cNvCxnSpPr/>
          <p:nvPr/>
        </p:nvCxnSpPr>
        <p:spPr>
          <a:xfrm>
            <a:off x="2871788" y="1573213"/>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856" name="Groupe 168"/>
          <p:cNvGrpSpPr>
            <a:grpSpLocks/>
          </p:cNvGrpSpPr>
          <p:nvPr/>
        </p:nvGrpSpPr>
        <p:grpSpPr bwMode="auto">
          <a:xfrm>
            <a:off x="2297113" y="1617663"/>
            <a:ext cx="846137" cy="439737"/>
            <a:chOff x="-887329" y="5733376"/>
            <a:chExt cx="919217" cy="743866"/>
          </a:xfrm>
        </p:grpSpPr>
        <p:sp>
          <p:nvSpPr>
            <p:cNvPr id="200" name="Ellipse 199"/>
            <p:cNvSpPr/>
            <p:nvPr/>
          </p:nvSpPr>
          <p:spPr>
            <a:xfrm>
              <a:off x="-856286" y="5752173"/>
              <a:ext cx="819190" cy="692843"/>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199" name="ZoneTexte 198"/>
            <p:cNvSpPr txBox="1"/>
            <p:nvPr/>
          </p:nvSpPr>
          <p:spPr>
            <a:xfrm>
              <a:off x="-887329" y="5733376"/>
              <a:ext cx="919217" cy="743866"/>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Développement pôles gares </a:t>
              </a:r>
              <a:r>
                <a:rPr lang="fr-FR" sz="750" dirty="0">
                  <a:solidFill>
                    <a:prstClr val="white"/>
                  </a:solidFill>
                  <a:latin typeface="Calibri" panose="020F0502020204030204"/>
                  <a:ea typeface="MS PGothic" pitchFamily="34" charset="-128"/>
                </a:rPr>
                <a:t>(ZAE, tertiaire..)</a:t>
              </a:r>
            </a:p>
          </p:txBody>
        </p:sp>
      </p:grpSp>
      <p:grpSp>
        <p:nvGrpSpPr>
          <p:cNvPr id="76857" name="Groupe 169"/>
          <p:cNvGrpSpPr>
            <a:grpSpLocks/>
          </p:cNvGrpSpPr>
          <p:nvPr/>
        </p:nvGrpSpPr>
        <p:grpSpPr bwMode="auto">
          <a:xfrm>
            <a:off x="3082925" y="1576388"/>
            <a:ext cx="1162050" cy="903287"/>
            <a:chOff x="126747" y="4208727"/>
            <a:chExt cx="1229795" cy="986215"/>
          </a:xfrm>
        </p:grpSpPr>
        <p:sp>
          <p:nvSpPr>
            <p:cNvPr id="198" name="Ellipse 197"/>
            <p:cNvSpPr/>
            <p:nvPr/>
          </p:nvSpPr>
          <p:spPr>
            <a:xfrm>
              <a:off x="182189" y="4208727"/>
              <a:ext cx="1093711" cy="979282"/>
            </a:xfrm>
            <a:prstGeom prst="ellipse">
              <a:avLst/>
            </a:prstGeom>
            <a:solidFill>
              <a:srgbClr val="F08800"/>
            </a:solidFill>
            <a:ln w="19050">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89384" name="ZoneTexte 196"/>
            <p:cNvSpPr txBox="1">
              <a:spLocks noChangeArrowheads="1"/>
            </p:cNvSpPr>
            <p:nvPr/>
          </p:nvSpPr>
          <p:spPr bwMode="auto">
            <a:xfrm>
              <a:off x="126747" y="4288456"/>
              <a:ext cx="1229795" cy="906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fontAlgn="auto" hangingPunct="1">
                <a:lnSpc>
                  <a:spcPct val="100000"/>
                </a:lnSpc>
                <a:spcBef>
                  <a:spcPct val="0"/>
                </a:spcBef>
                <a:spcAft>
                  <a:spcPts val="0"/>
                </a:spcAft>
                <a:buFontTx/>
                <a:buNone/>
                <a:defRPr/>
              </a:pPr>
              <a:r>
                <a:rPr lang="fr-FR" altLang="fr-FR" sz="1200">
                  <a:solidFill>
                    <a:srgbClr val="FFFFFF"/>
                  </a:solidFill>
                  <a:ea typeface="MS PGothic" pitchFamily="34" charset="-128"/>
                </a:rPr>
                <a:t>Contribuer au développement économique local</a:t>
              </a:r>
            </a:p>
          </p:txBody>
        </p:sp>
      </p:grpSp>
      <p:cxnSp>
        <p:nvCxnSpPr>
          <p:cNvPr id="175" name="Connecteur droit 174"/>
          <p:cNvCxnSpPr>
            <a:stCxn id="198" idx="0"/>
            <a:endCxn id="198" idx="0"/>
          </p:cNvCxnSpPr>
          <p:nvPr/>
        </p:nvCxnSpPr>
        <p:spPr>
          <a:xfrm>
            <a:off x="3651250" y="1576388"/>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6" name="Connecteur droit 175"/>
          <p:cNvCxnSpPr/>
          <p:nvPr/>
        </p:nvCxnSpPr>
        <p:spPr>
          <a:xfrm flipV="1">
            <a:off x="3695700" y="1303338"/>
            <a:ext cx="22225" cy="260350"/>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grpSp>
        <p:nvGrpSpPr>
          <p:cNvPr id="207" name="Groupe 206"/>
          <p:cNvGrpSpPr/>
          <p:nvPr/>
        </p:nvGrpSpPr>
        <p:grpSpPr>
          <a:xfrm>
            <a:off x="1209230" y="984934"/>
            <a:ext cx="1161829" cy="888445"/>
            <a:chOff x="-34670" y="4157502"/>
            <a:chExt cx="1278783" cy="448656"/>
          </a:xfrm>
          <a:solidFill>
            <a:srgbClr val="0095D8"/>
          </a:solidFill>
        </p:grpSpPr>
        <p:sp>
          <p:nvSpPr>
            <p:cNvPr id="208" name="Ellipse 207"/>
            <p:cNvSpPr/>
            <p:nvPr/>
          </p:nvSpPr>
          <p:spPr>
            <a:xfrm>
              <a:off x="-5805" y="4157502"/>
              <a:ext cx="1247797" cy="448656"/>
            </a:xfrm>
            <a:prstGeom prst="ellipse">
              <a:avLst/>
            </a:prstGeom>
            <a:solidFill>
              <a:srgbClr val="F088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09" name="ZoneTexte 208"/>
            <p:cNvSpPr txBox="1"/>
            <p:nvPr/>
          </p:nvSpPr>
          <p:spPr>
            <a:xfrm>
              <a:off x="-34670" y="4163245"/>
              <a:ext cx="1278783" cy="419645"/>
            </a:xfrm>
            <a:prstGeom prst="rect">
              <a:avLst/>
            </a:prstGeom>
            <a:noFill/>
            <a:ln>
              <a:noFill/>
            </a:ln>
          </p:spPr>
          <p:txBody>
            <a:bodyPr>
              <a:spAutoFit/>
            </a:bodyPr>
            <a:lstStyle/>
            <a:p>
              <a:pPr algn="ctr" eaLnBrk="1" fontAlgn="auto" hangingPunct="1">
                <a:spcBef>
                  <a:spcPts val="0"/>
                </a:spcBef>
                <a:spcAft>
                  <a:spcPts val="0"/>
                </a:spcAft>
                <a:defRPr/>
              </a:pPr>
              <a:r>
                <a:rPr lang="fr-FR" sz="1200" dirty="0">
                  <a:solidFill>
                    <a:prstClr val="white"/>
                  </a:solidFill>
                  <a:latin typeface="Calibri" panose="020F0502020204030204"/>
                  <a:ea typeface="MS PGothic" pitchFamily="34" charset="-128"/>
                </a:rPr>
                <a:t>Assurer la cohérence avec les dynamiques territoriales</a:t>
              </a:r>
            </a:p>
          </p:txBody>
        </p:sp>
      </p:grpSp>
      <p:grpSp>
        <p:nvGrpSpPr>
          <p:cNvPr id="76861" name="Groupe 508"/>
          <p:cNvGrpSpPr>
            <a:grpSpLocks/>
          </p:cNvGrpSpPr>
          <p:nvPr/>
        </p:nvGrpSpPr>
        <p:grpSpPr bwMode="auto">
          <a:xfrm>
            <a:off x="1347788" y="290513"/>
            <a:ext cx="1042987" cy="444500"/>
            <a:chOff x="-136862" y="874526"/>
            <a:chExt cx="1042988" cy="443125"/>
          </a:xfrm>
        </p:grpSpPr>
        <p:sp>
          <p:nvSpPr>
            <p:cNvPr id="214" name="Ellipse 213"/>
            <p:cNvSpPr/>
            <p:nvPr/>
          </p:nvSpPr>
          <p:spPr>
            <a:xfrm>
              <a:off x="-24150" y="874526"/>
              <a:ext cx="839789" cy="405143"/>
            </a:xfrm>
            <a:prstGeom prst="ellipse">
              <a:avLst/>
            </a:prstGeom>
            <a:noFill/>
            <a:ln w="19050">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15" name="ZoneTexte 214"/>
            <p:cNvSpPr txBox="1"/>
            <p:nvPr/>
          </p:nvSpPr>
          <p:spPr>
            <a:xfrm>
              <a:off x="-136862" y="879273"/>
              <a:ext cx="1042988" cy="438378"/>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srgbClr val="F08800"/>
                  </a:solidFill>
                  <a:latin typeface="Calibri" panose="020F0502020204030204"/>
                  <a:ea typeface="MS PGothic" pitchFamily="34" charset="-128"/>
                </a:rPr>
                <a:t>Contribution aux équilibres inter-régionaux</a:t>
              </a:r>
            </a:p>
          </p:txBody>
        </p:sp>
      </p:grpSp>
      <p:grpSp>
        <p:nvGrpSpPr>
          <p:cNvPr id="76862" name="Groupe 50"/>
          <p:cNvGrpSpPr>
            <a:grpSpLocks/>
          </p:cNvGrpSpPr>
          <p:nvPr/>
        </p:nvGrpSpPr>
        <p:grpSpPr bwMode="auto">
          <a:xfrm>
            <a:off x="5170488" y="1439863"/>
            <a:ext cx="1066800" cy="928687"/>
            <a:chOff x="4301328" y="1881817"/>
            <a:chExt cx="1066044" cy="930080"/>
          </a:xfrm>
        </p:grpSpPr>
        <p:sp>
          <p:nvSpPr>
            <p:cNvPr id="232" name="Ellipse 231"/>
            <p:cNvSpPr/>
            <p:nvPr/>
          </p:nvSpPr>
          <p:spPr>
            <a:xfrm>
              <a:off x="4301328" y="1881817"/>
              <a:ext cx="1066044" cy="930080"/>
            </a:xfrm>
            <a:prstGeom prst="ellipse">
              <a:avLst/>
            </a:prstGeom>
            <a:solidFill>
              <a:srgbClr val="E41648"/>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33" name="Ellipse 4"/>
            <p:cNvSpPr/>
            <p:nvPr/>
          </p:nvSpPr>
          <p:spPr>
            <a:xfrm>
              <a:off x="4383820" y="1964491"/>
              <a:ext cx="910579" cy="734525"/>
            </a:xfrm>
            <a:prstGeom prst="rect">
              <a:avLst/>
            </a:prstGeom>
            <a:noFill/>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Optimiser le ratio coût/bénéfice (coût global)</a:t>
              </a:r>
            </a:p>
          </p:txBody>
        </p:sp>
      </p:grpSp>
      <p:grpSp>
        <p:nvGrpSpPr>
          <p:cNvPr id="76863" name="Groupe 40"/>
          <p:cNvGrpSpPr>
            <a:grpSpLocks/>
          </p:cNvGrpSpPr>
          <p:nvPr/>
        </p:nvGrpSpPr>
        <p:grpSpPr bwMode="auto">
          <a:xfrm>
            <a:off x="6373813" y="1276350"/>
            <a:ext cx="1268412" cy="457200"/>
            <a:chOff x="6520003" y="2504689"/>
            <a:chExt cx="1267861" cy="457050"/>
          </a:xfrm>
        </p:grpSpPr>
        <p:sp>
          <p:nvSpPr>
            <p:cNvPr id="270" name="Ellipse 269"/>
            <p:cNvSpPr/>
            <p:nvPr/>
          </p:nvSpPr>
          <p:spPr>
            <a:xfrm>
              <a:off x="6675510" y="2504689"/>
              <a:ext cx="953673" cy="457050"/>
            </a:xfrm>
            <a:prstGeom prst="ellipse">
              <a:avLst/>
            </a:prstGeom>
            <a:solidFill>
              <a:srgbClr val="E41648"/>
            </a:solid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71" name="ZoneTexte 270"/>
            <p:cNvSpPr txBox="1"/>
            <p:nvPr/>
          </p:nvSpPr>
          <p:spPr>
            <a:xfrm>
              <a:off x="6520003" y="2511037"/>
              <a:ext cx="1267861" cy="42213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ctr">
                <a:defRPr sz="1350">
                  <a:solidFill>
                    <a:srgbClr val="E41648"/>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fontAlgn="auto" hangingPunct="1">
                <a:spcBef>
                  <a:spcPts val="0"/>
                </a:spcBef>
                <a:spcAft>
                  <a:spcPts val="0"/>
                </a:spcAft>
                <a:defRPr/>
              </a:pPr>
              <a:r>
                <a:rPr lang="fr-FR" sz="750" b="1" dirty="0">
                  <a:solidFill>
                    <a:prstClr val="white"/>
                  </a:solidFill>
                </a:rPr>
                <a:t>Bénéfices liés à  complémentarité avec autres  réseaux</a:t>
              </a:r>
            </a:p>
          </p:txBody>
        </p:sp>
      </p:grpSp>
      <p:cxnSp>
        <p:nvCxnSpPr>
          <p:cNvPr id="276" name="Connecteur droit 275"/>
          <p:cNvCxnSpPr>
            <a:stCxn id="232" idx="6"/>
          </p:cNvCxnSpPr>
          <p:nvPr/>
        </p:nvCxnSpPr>
        <p:spPr>
          <a:xfrm flipV="1">
            <a:off x="6237288" y="1608138"/>
            <a:ext cx="344487" cy="296862"/>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42" name="Connecteur droit 341"/>
          <p:cNvCxnSpPr/>
          <p:nvPr/>
        </p:nvCxnSpPr>
        <p:spPr>
          <a:xfrm flipV="1">
            <a:off x="1890713" y="681038"/>
            <a:ext cx="146050" cy="346075"/>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348" name="Connecteur droit 347"/>
          <p:cNvCxnSpPr/>
          <p:nvPr/>
        </p:nvCxnSpPr>
        <p:spPr>
          <a:xfrm>
            <a:off x="3055938" y="1905000"/>
            <a:ext cx="84137" cy="23813"/>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351" name="Connecteur droit 350"/>
          <p:cNvCxnSpPr>
            <a:stCxn id="159" idx="5"/>
          </p:cNvCxnSpPr>
          <p:nvPr/>
        </p:nvCxnSpPr>
        <p:spPr>
          <a:xfrm>
            <a:off x="1268413" y="527050"/>
            <a:ext cx="314325" cy="488950"/>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grpSp>
        <p:nvGrpSpPr>
          <p:cNvPr id="76868" name="Groupe 147"/>
          <p:cNvGrpSpPr>
            <a:grpSpLocks/>
          </p:cNvGrpSpPr>
          <p:nvPr/>
        </p:nvGrpSpPr>
        <p:grpSpPr bwMode="auto">
          <a:xfrm>
            <a:off x="8128000" y="1265238"/>
            <a:ext cx="876300" cy="438150"/>
            <a:chOff x="8112625" y="-29646"/>
            <a:chExt cx="983593" cy="570875"/>
          </a:xfrm>
        </p:grpSpPr>
        <p:sp>
          <p:nvSpPr>
            <p:cNvPr id="327" name="Ellipse 326"/>
            <p:cNvSpPr/>
            <p:nvPr/>
          </p:nvSpPr>
          <p:spPr>
            <a:xfrm>
              <a:off x="8112625" y="32406"/>
              <a:ext cx="972902" cy="438498"/>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328" name="ZoneTexte 327"/>
            <p:cNvSpPr txBox="1"/>
            <p:nvPr/>
          </p:nvSpPr>
          <p:spPr>
            <a:xfrm>
              <a:off x="8146481" y="-29646"/>
              <a:ext cx="949737" cy="570875"/>
            </a:xfrm>
            <a:prstGeom prst="rect">
              <a:avLst/>
            </a:prstGeom>
            <a:noFill/>
            <a:ln w="3175">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Permettre développement du fret</a:t>
              </a:r>
            </a:p>
          </p:txBody>
        </p:sp>
      </p:grpSp>
      <p:grpSp>
        <p:nvGrpSpPr>
          <p:cNvPr id="76869" name="Groupe 525"/>
          <p:cNvGrpSpPr>
            <a:grpSpLocks/>
          </p:cNvGrpSpPr>
          <p:nvPr/>
        </p:nvGrpSpPr>
        <p:grpSpPr bwMode="auto">
          <a:xfrm>
            <a:off x="4056063" y="595313"/>
            <a:ext cx="1008062" cy="1265237"/>
            <a:chOff x="3832815" y="605149"/>
            <a:chExt cx="1008666" cy="1265735"/>
          </a:xfrm>
        </p:grpSpPr>
        <p:grpSp>
          <p:nvGrpSpPr>
            <p:cNvPr id="217" name="Groupe 216"/>
            <p:cNvGrpSpPr/>
            <p:nvPr/>
          </p:nvGrpSpPr>
          <p:grpSpPr>
            <a:xfrm>
              <a:off x="3832815" y="976921"/>
              <a:ext cx="1008666" cy="893963"/>
              <a:chOff x="-7021732" y="193817"/>
              <a:chExt cx="1344888" cy="1897922"/>
            </a:xfrm>
            <a:solidFill>
              <a:srgbClr val="F08800"/>
            </a:solidFill>
          </p:grpSpPr>
          <p:sp>
            <p:nvSpPr>
              <p:cNvPr id="220" name="Ellipse 219"/>
              <p:cNvSpPr/>
              <p:nvPr/>
            </p:nvSpPr>
            <p:spPr>
              <a:xfrm>
                <a:off x="-7021732" y="193817"/>
                <a:ext cx="1344888" cy="1897922"/>
              </a:xfrm>
              <a:prstGeom prst="ellipse">
                <a:avLst/>
              </a:prstGeom>
              <a:grp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21" name="Ellipse 4"/>
              <p:cNvSpPr/>
              <p:nvPr/>
            </p:nvSpPr>
            <p:spPr>
              <a:xfrm>
                <a:off x="-6925855" y="741546"/>
                <a:ext cx="1176089" cy="797025"/>
              </a:xfrm>
              <a:prstGeom prst="rect">
                <a:avLst/>
              </a:prstGeom>
              <a:noFill/>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Co-construire le projet avec les territoires</a:t>
                </a:r>
              </a:p>
            </p:txBody>
          </p:sp>
        </p:grpSp>
        <p:grpSp>
          <p:nvGrpSpPr>
            <p:cNvPr id="77049" name="Groupe 222"/>
            <p:cNvGrpSpPr>
              <a:grpSpLocks/>
            </p:cNvGrpSpPr>
            <p:nvPr/>
          </p:nvGrpSpPr>
          <p:grpSpPr bwMode="auto">
            <a:xfrm>
              <a:off x="3881941" y="605149"/>
              <a:ext cx="751323" cy="323165"/>
              <a:chOff x="-1533034" y="3794756"/>
              <a:chExt cx="656322" cy="307699"/>
            </a:xfrm>
          </p:grpSpPr>
          <p:sp>
            <p:nvSpPr>
              <p:cNvPr id="225" name="Ellipse 224"/>
              <p:cNvSpPr/>
              <p:nvPr/>
            </p:nvSpPr>
            <p:spPr>
              <a:xfrm>
                <a:off x="-1532933" y="3843144"/>
                <a:ext cx="656335" cy="220769"/>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24" name="ZoneTexte 223"/>
              <p:cNvSpPr txBox="1"/>
              <p:nvPr/>
            </p:nvSpPr>
            <p:spPr>
              <a:xfrm>
                <a:off x="-1507957" y="3794756"/>
                <a:ext cx="621645" cy="30696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Niveau de consensus</a:t>
                </a:r>
              </a:p>
            </p:txBody>
          </p:sp>
        </p:grpSp>
        <p:cxnSp>
          <p:nvCxnSpPr>
            <p:cNvPr id="548" name="Connecteur droit 547"/>
            <p:cNvCxnSpPr>
              <a:stCxn id="220" idx="0"/>
              <a:endCxn id="225" idx="4"/>
            </p:cNvCxnSpPr>
            <p:nvPr/>
          </p:nvCxnSpPr>
          <p:spPr>
            <a:xfrm flipH="1" flipV="1">
              <a:off x="4256931" y="889423"/>
              <a:ext cx="81012" cy="87347"/>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grpSp>
      <p:sp>
        <p:nvSpPr>
          <p:cNvPr id="285" name="Ellipse 4"/>
          <p:cNvSpPr/>
          <p:nvPr/>
        </p:nvSpPr>
        <p:spPr>
          <a:xfrm>
            <a:off x="7421563" y="3278188"/>
            <a:ext cx="758825" cy="747712"/>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eaLnBrk="1" fontAlgn="auto" hangingPunct="1">
              <a:spcBef>
                <a:spcPts val="0"/>
              </a:spcBef>
              <a:spcAft>
                <a:spcPts val="0"/>
              </a:spcAft>
              <a:defRPr/>
            </a:pPr>
            <a:endParaRPr lang="fr-FR" sz="1000" dirty="0">
              <a:solidFill>
                <a:prstClr val="white"/>
              </a:solidFill>
            </a:endParaRPr>
          </a:p>
        </p:txBody>
      </p:sp>
      <p:cxnSp>
        <p:nvCxnSpPr>
          <p:cNvPr id="335" name="Connecteur droit 334"/>
          <p:cNvCxnSpPr>
            <a:endCxn id="282" idx="3"/>
          </p:cNvCxnSpPr>
          <p:nvPr/>
        </p:nvCxnSpPr>
        <p:spPr>
          <a:xfrm flipV="1">
            <a:off x="5861050" y="1096963"/>
            <a:ext cx="309563" cy="381000"/>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grpSp>
        <p:nvGrpSpPr>
          <p:cNvPr id="76872" name="Groupe 58"/>
          <p:cNvGrpSpPr>
            <a:grpSpLocks/>
          </p:cNvGrpSpPr>
          <p:nvPr/>
        </p:nvGrpSpPr>
        <p:grpSpPr bwMode="auto">
          <a:xfrm>
            <a:off x="5861050" y="407988"/>
            <a:ext cx="823913" cy="323850"/>
            <a:chOff x="6054768" y="752803"/>
            <a:chExt cx="824303" cy="323165"/>
          </a:xfrm>
        </p:grpSpPr>
        <p:sp>
          <p:nvSpPr>
            <p:cNvPr id="291" name="Ellipse 290"/>
            <p:cNvSpPr/>
            <p:nvPr/>
          </p:nvSpPr>
          <p:spPr>
            <a:xfrm>
              <a:off x="6099239" y="768644"/>
              <a:ext cx="700419" cy="259799"/>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57" name="ZoneTexte 256"/>
            <p:cNvSpPr txBox="1"/>
            <p:nvPr/>
          </p:nvSpPr>
          <p:spPr>
            <a:xfrm>
              <a:off x="6054768" y="752803"/>
              <a:ext cx="824303" cy="323165"/>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Investissements infra</a:t>
              </a:r>
            </a:p>
          </p:txBody>
        </p:sp>
      </p:grpSp>
      <p:cxnSp>
        <p:nvCxnSpPr>
          <p:cNvPr id="297" name="Connecteur droit 296"/>
          <p:cNvCxnSpPr>
            <a:stCxn id="282" idx="0"/>
            <a:endCxn id="291" idx="4"/>
          </p:cNvCxnSpPr>
          <p:nvPr/>
        </p:nvCxnSpPr>
        <p:spPr>
          <a:xfrm flipH="1" flipV="1">
            <a:off x="6256338" y="684213"/>
            <a:ext cx="41275" cy="247650"/>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66" name="Connecteur droit 365"/>
          <p:cNvCxnSpPr>
            <a:stCxn id="232" idx="7"/>
            <a:endCxn id="258" idx="2"/>
          </p:cNvCxnSpPr>
          <p:nvPr/>
        </p:nvCxnSpPr>
        <p:spPr>
          <a:xfrm flipV="1">
            <a:off x="6080125" y="900113"/>
            <a:ext cx="1150938" cy="674687"/>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grpSp>
        <p:nvGrpSpPr>
          <p:cNvPr id="76875" name="Groupe 140"/>
          <p:cNvGrpSpPr>
            <a:grpSpLocks/>
          </p:cNvGrpSpPr>
          <p:nvPr/>
        </p:nvGrpSpPr>
        <p:grpSpPr bwMode="auto">
          <a:xfrm>
            <a:off x="7031038" y="796925"/>
            <a:ext cx="879475" cy="207963"/>
            <a:chOff x="6010646" y="1260399"/>
            <a:chExt cx="879830" cy="207749"/>
          </a:xfrm>
        </p:grpSpPr>
        <p:sp>
          <p:nvSpPr>
            <p:cNvPr id="258" name="Ellipse 257"/>
            <p:cNvSpPr/>
            <p:nvPr/>
          </p:nvSpPr>
          <p:spPr>
            <a:xfrm>
              <a:off x="6210752" y="1269914"/>
              <a:ext cx="479619" cy="187132"/>
            </a:xfrm>
            <a:prstGeom prst="ellipse">
              <a:avLst/>
            </a:prstGeom>
            <a:solidFill>
              <a:srgbClr val="E41648"/>
            </a:solidFill>
            <a:ln w="19050">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dirty="0">
                <a:solidFill>
                  <a:prstClr val="white"/>
                </a:solidFill>
              </a:endParaRPr>
            </a:p>
          </p:txBody>
        </p:sp>
        <p:sp>
          <p:nvSpPr>
            <p:cNvPr id="259" name="ZoneTexte 258"/>
            <p:cNvSpPr txBox="1"/>
            <p:nvPr/>
          </p:nvSpPr>
          <p:spPr>
            <a:xfrm>
              <a:off x="6010646" y="1260399"/>
              <a:ext cx="879830" cy="207749"/>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Bénéfices</a:t>
              </a:r>
            </a:p>
          </p:txBody>
        </p:sp>
      </p:grpSp>
      <p:grpSp>
        <p:nvGrpSpPr>
          <p:cNvPr id="76876" name="Groupe 106"/>
          <p:cNvGrpSpPr>
            <a:grpSpLocks/>
          </p:cNvGrpSpPr>
          <p:nvPr/>
        </p:nvGrpSpPr>
        <p:grpSpPr bwMode="auto">
          <a:xfrm>
            <a:off x="7421563" y="28575"/>
            <a:ext cx="971550" cy="323850"/>
            <a:chOff x="6421901" y="826864"/>
            <a:chExt cx="972677" cy="323165"/>
          </a:xfrm>
        </p:grpSpPr>
        <p:sp>
          <p:nvSpPr>
            <p:cNvPr id="301" name="Ellipse 300"/>
            <p:cNvSpPr/>
            <p:nvPr/>
          </p:nvSpPr>
          <p:spPr>
            <a:xfrm>
              <a:off x="6453688" y="839537"/>
              <a:ext cx="888441" cy="294650"/>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E41648"/>
                </a:solidFill>
              </a:endParaRPr>
            </a:p>
          </p:txBody>
        </p:sp>
        <p:sp>
          <p:nvSpPr>
            <p:cNvPr id="275" name="ZoneTexte 274"/>
            <p:cNvSpPr txBox="1"/>
            <p:nvPr/>
          </p:nvSpPr>
          <p:spPr>
            <a:xfrm>
              <a:off x="6421901" y="826864"/>
              <a:ext cx="972677" cy="323165"/>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Gains de temps usagers existants</a:t>
              </a:r>
            </a:p>
          </p:txBody>
        </p:sp>
      </p:grpSp>
      <p:grpSp>
        <p:nvGrpSpPr>
          <p:cNvPr id="76877" name="Groupe 108"/>
          <p:cNvGrpSpPr>
            <a:grpSpLocks/>
          </p:cNvGrpSpPr>
          <p:nvPr/>
        </p:nvGrpSpPr>
        <p:grpSpPr bwMode="auto">
          <a:xfrm>
            <a:off x="8008938" y="927100"/>
            <a:ext cx="1241425" cy="327025"/>
            <a:chOff x="6929829" y="1977161"/>
            <a:chExt cx="1242573" cy="327723"/>
          </a:xfrm>
        </p:grpSpPr>
        <p:sp>
          <p:nvSpPr>
            <p:cNvPr id="303" name="Ellipse 302"/>
            <p:cNvSpPr/>
            <p:nvPr/>
          </p:nvSpPr>
          <p:spPr>
            <a:xfrm>
              <a:off x="6929829" y="1977161"/>
              <a:ext cx="1136112" cy="314996"/>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80" name="ZoneTexte 279"/>
            <p:cNvSpPr txBox="1"/>
            <p:nvPr/>
          </p:nvSpPr>
          <p:spPr>
            <a:xfrm>
              <a:off x="6940951" y="1981934"/>
              <a:ext cx="1231451" cy="32295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Amélioration qualité service (confort régularité)</a:t>
              </a:r>
            </a:p>
          </p:txBody>
        </p:sp>
      </p:grpSp>
      <p:grpSp>
        <p:nvGrpSpPr>
          <p:cNvPr id="76878" name="Groupe 107"/>
          <p:cNvGrpSpPr>
            <a:grpSpLocks/>
          </p:cNvGrpSpPr>
          <p:nvPr/>
        </p:nvGrpSpPr>
        <p:grpSpPr bwMode="auto">
          <a:xfrm>
            <a:off x="7959725" y="246063"/>
            <a:ext cx="1169988" cy="341312"/>
            <a:chOff x="6438222" y="1225644"/>
            <a:chExt cx="1168603" cy="341936"/>
          </a:xfrm>
        </p:grpSpPr>
        <p:sp>
          <p:nvSpPr>
            <p:cNvPr id="305" name="Ellipse 304"/>
            <p:cNvSpPr/>
            <p:nvPr/>
          </p:nvSpPr>
          <p:spPr>
            <a:xfrm>
              <a:off x="6479448" y="1266994"/>
              <a:ext cx="1079808" cy="300586"/>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78" name="ZoneTexte 277"/>
            <p:cNvSpPr txBox="1"/>
            <p:nvPr/>
          </p:nvSpPr>
          <p:spPr>
            <a:xfrm>
              <a:off x="6438222" y="1225644"/>
              <a:ext cx="1168603" cy="322851"/>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Nouveaux usagers (induits &amp; report modal)</a:t>
              </a:r>
            </a:p>
          </p:txBody>
        </p:sp>
      </p:grpSp>
      <p:cxnSp>
        <p:nvCxnSpPr>
          <p:cNvPr id="310" name="Connecteur droit 309"/>
          <p:cNvCxnSpPr>
            <a:stCxn id="258" idx="0"/>
            <a:endCxn id="301" idx="3"/>
          </p:cNvCxnSpPr>
          <p:nvPr/>
        </p:nvCxnSpPr>
        <p:spPr>
          <a:xfrm flipV="1">
            <a:off x="7470775" y="292100"/>
            <a:ext cx="112713" cy="514350"/>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11" name="Connecteur droit 310"/>
          <p:cNvCxnSpPr>
            <a:stCxn id="258" idx="7"/>
            <a:endCxn id="305" idx="2"/>
          </p:cNvCxnSpPr>
          <p:nvPr/>
        </p:nvCxnSpPr>
        <p:spPr>
          <a:xfrm flipV="1">
            <a:off x="7640638" y="438150"/>
            <a:ext cx="361950" cy="396875"/>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12" name="Connecteur droit 311"/>
          <p:cNvCxnSpPr>
            <a:stCxn id="258" idx="6"/>
            <a:endCxn id="303" idx="2"/>
          </p:cNvCxnSpPr>
          <p:nvPr/>
        </p:nvCxnSpPr>
        <p:spPr>
          <a:xfrm>
            <a:off x="7710488" y="900113"/>
            <a:ext cx="298450" cy="184150"/>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19" name="Connecteur droit 318"/>
          <p:cNvCxnSpPr>
            <a:endCxn id="327" idx="2"/>
          </p:cNvCxnSpPr>
          <p:nvPr/>
        </p:nvCxnSpPr>
        <p:spPr>
          <a:xfrm flipV="1">
            <a:off x="7483475" y="1481138"/>
            <a:ext cx="644525" cy="6350"/>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201" name="Connecteur droit 200"/>
          <p:cNvCxnSpPr>
            <a:endCxn id="424" idx="1"/>
          </p:cNvCxnSpPr>
          <p:nvPr/>
        </p:nvCxnSpPr>
        <p:spPr>
          <a:xfrm>
            <a:off x="6170613" y="2093913"/>
            <a:ext cx="581025" cy="230187"/>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52" name="Connecteur droit 351"/>
          <p:cNvCxnSpPr>
            <a:endCxn id="232" idx="3"/>
          </p:cNvCxnSpPr>
          <p:nvPr/>
        </p:nvCxnSpPr>
        <p:spPr>
          <a:xfrm flipV="1">
            <a:off x="4895850" y="2233613"/>
            <a:ext cx="431800" cy="779462"/>
          </a:xfrm>
          <a:prstGeom prst="line">
            <a:avLst/>
          </a:prstGeom>
          <a:ln w="50800">
            <a:solidFill>
              <a:srgbClr val="E41648"/>
            </a:solidFill>
          </a:ln>
        </p:spPr>
        <p:style>
          <a:lnRef idx="1">
            <a:schemeClr val="accent1"/>
          </a:lnRef>
          <a:fillRef idx="0">
            <a:schemeClr val="accent1"/>
          </a:fillRef>
          <a:effectRef idx="0">
            <a:schemeClr val="accent1"/>
          </a:effectRef>
          <a:fontRef idx="minor">
            <a:schemeClr val="tx1"/>
          </a:fontRef>
        </p:style>
      </p:cxnSp>
      <p:grpSp>
        <p:nvGrpSpPr>
          <p:cNvPr id="246" name="Groupe 245"/>
          <p:cNvGrpSpPr/>
          <p:nvPr/>
        </p:nvGrpSpPr>
        <p:grpSpPr>
          <a:xfrm>
            <a:off x="6788856" y="3869640"/>
            <a:ext cx="838912" cy="709679"/>
            <a:chOff x="-1913245" y="4706089"/>
            <a:chExt cx="1877233" cy="1133775"/>
          </a:xfrm>
          <a:solidFill>
            <a:srgbClr val="6DB122"/>
          </a:solidFill>
        </p:grpSpPr>
        <p:sp>
          <p:nvSpPr>
            <p:cNvPr id="249" name="Ellipse 248"/>
            <p:cNvSpPr/>
            <p:nvPr/>
          </p:nvSpPr>
          <p:spPr>
            <a:xfrm>
              <a:off x="-1913245" y="4706089"/>
              <a:ext cx="1877233" cy="1133775"/>
            </a:xfrm>
            <a:prstGeom prst="ellipse">
              <a:avLst/>
            </a:prstGeom>
            <a:grp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261" name="Ellipse 4"/>
            <p:cNvSpPr/>
            <p:nvPr/>
          </p:nvSpPr>
          <p:spPr>
            <a:xfrm>
              <a:off x="-1695895" y="4877947"/>
              <a:ext cx="1414973" cy="80169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Eco-concevoir LNPN</a:t>
              </a:r>
            </a:p>
          </p:txBody>
        </p:sp>
      </p:grpSp>
      <p:cxnSp>
        <p:nvCxnSpPr>
          <p:cNvPr id="428" name="Connecteur droit 427"/>
          <p:cNvCxnSpPr/>
          <p:nvPr/>
        </p:nvCxnSpPr>
        <p:spPr>
          <a:xfrm>
            <a:off x="5081588" y="3690938"/>
            <a:ext cx="2339975" cy="1533525"/>
          </a:xfrm>
          <a:prstGeom prst="line">
            <a:avLst/>
          </a:prstGeom>
          <a:ln w="50800">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438" name="Connecteur droit 437"/>
          <p:cNvCxnSpPr/>
          <p:nvPr/>
        </p:nvCxnSpPr>
        <p:spPr>
          <a:xfrm>
            <a:off x="5156200" y="3546475"/>
            <a:ext cx="1692275" cy="552450"/>
          </a:xfrm>
          <a:prstGeom prst="line">
            <a:avLst/>
          </a:prstGeom>
          <a:ln w="50800">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440" name="Connecteur droit 439"/>
          <p:cNvCxnSpPr/>
          <p:nvPr/>
        </p:nvCxnSpPr>
        <p:spPr>
          <a:xfrm>
            <a:off x="4927600" y="3795713"/>
            <a:ext cx="123825" cy="265112"/>
          </a:xfrm>
          <a:prstGeom prst="line">
            <a:avLst/>
          </a:prstGeom>
          <a:ln w="50800">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530" name="Connecteur droit 529"/>
          <p:cNvCxnSpPr/>
          <p:nvPr/>
        </p:nvCxnSpPr>
        <p:spPr>
          <a:xfrm flipH="1" flipV="1">
            <a:off x="2139950" y="1774825"/>
            <a:ext cx="1847850" cy="1479550"/>
          </a:xfrm>
          <a:prstGeom prst="line">
            <a:avLst/>
          </a:prstGeom>
          <a:ln w="50800">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532" name="Connecteur droit 531"/>
          <p:cNvCxnSpPr>
            <a:stCxn id="236" idx="1"/>
            <a:endCxn id="89384" idx="2"/>
          </p:cNvCxnSpPr>
          <p:nvPr/>
        </p:nvCxnSpPr>
        <p:spPr>
          <a:xfrm flipH="1" flipV="1">
            <a:off x="3663950" y="2479675"/>
            <a:ext cx="327025" cy="368300"/>
          </a:xfrm>
          <a:prstGeom prst="line">
            <a:avLst/>
          </a:prstGeom>
          <a:ln w="50800">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534" name="Connecteur droit 533"/>
          <p:cNvCxnSpPr>
            <a:stCxn id="236" idx="0"/>
            <a:endCxn id="220" idx="4"/>
          </p:cNvCxnSpPr>
          <p:nvPr/>
        </p:nvCxnSpPr>
        <p:spPr>
          <a:xfrm flipV="1">
            <a:off x="4549775" y="1860550"/>
            <a:ext cx="11113" cy="820738"/>
          </a:xfrm>
          <a:prstGeom prst="line">
            <a:avLst/>
          </a:prstGeom>
          <a:ln w="50800">
            <a:solidFill>
              <a:srgbClr val="F08800"/>
            </a:solidFill>
          </a:ln>
        </p:spPr>
        <p:style>
          <a:lnRef idx="1">
            <a:schemeClr val="accent1"/>
          </a:lnRef>
          <a:fillRef idx="0">
            <a:schemeClr val="accent1"/>
          </a:fillRef>
          <a:effectRef idx="0">
            <a:schemeClr val="accent1"/>
          </a:effectRef>
          <a:fontRef idx="minor">
            <a:schemeClr val="tx1"/>
          </a:fontRef>
        </p:style>
      </p:cxnSp>
      <p:grpSp>
        <p:nvGrpSpPr>
          <p:cNvPr id="76892" name="Groupe 1"/>
          <p:cNvGrpSpPr>
            <a:grpSpLocks/>
          </p:cNvGrpSpPr>
          <p:nvPr/>
        </p:nvGrpSpPr>
        <p:grpSpPr bwMode="auto">
          <a:xfrm>
            <a:off x="3759200" y="2528888"/>
            <a:ext cx="1581150" cy="1498600"/>
            <a:chOff x="3891809" y="2389094"/>
            <a:chExt cx="1233973" cy="1178732"/>
          </a:xfrm>
        </p:grpSpPr>
        <p:sp>
          <p:nvSpPr>
            <p:cNvPr id="236" name="Ellipse 235"/>
            <p:cNvSpPr/>
            <p:nvPr/>
          </p:nvSpPr>
          <p:spPr>
            <a:xfrm>
              <a:off x="3891809" y="2508965"/>
              <a:ext cx="1233973" cy="895287"/>
            </a:xfrm>
            <a:prstGeom prst="ellipse">
              <a:avLst/>
            </a:prstGeom>
            <a:solidFill>
              <a:schemeClr val="bg1"/>
            </a:solidFill>
            <a:ln w="38100">
              <a:solidFill>
                <a:schemeClr val="tx1"/>
              </a:solid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237" name="Ellipse 4"/>
            <p:cNvSpPr/>
            <p:nvPr/>
          </p:nvSpPr>
          <p:spPr>
            <a:xfrm>
              <a:off x="3917827" y="2389094"/>
              <a:ext cx="1190610" cy="1178732"/>
            </a:xfrm>
            <a:prstGeom prst="rect">
              <a:avLst/>
            </a:prstGeom>
            <a:noFill/>
            <a:ln w="38100"/>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eaLnBrk="1" fontAlgn="auto" hangingPunct="1">
                <a:spcBef>
                  <a:spcPts val="0"/>
                </a:spcBef>
                <a:spcAft>
                  <a:spcPts val="0"/>
                </a:spcAft>
                <a:defRPr/>
              </a:pPr>
              <a:r>
                <a:rPr lang="fr-FR" sz="1200" dirty="0">
                  <a:solidFill>
                    <a:prstClr val="black"/>
                  </a:solidFill>
                </a:rPr>
                <a:t>Critères de choix pour un scénario LNPN global (</a:t>
              </a:r>
              <a:r>
                <a:rPr lang="fr-FR" sz="1200" dirty="0" err="1">
                  <a:solidFill>
                    <a:prstClr val="black"/>
                  </a:solidFill>
                </a:rPr>
                <a:t>ZP+desserte</a:t>
              </a:r>
              <a:r>
                <a:rPr lang="fr-FR" sz="1200" dirty="0">
                  <a:solidFill>
                    <a:prstClr val="black"/>
                  </a:solidFill>
                </a:rPr>
                <a:t>)</a:t>
              </a:r>
            </a:p>
          </p:txBody>
        </p:sp>
      </p:grpSp>
      <p:sp>
        <p:nvSpPr>
          <p:cNvPr id="89197" name="ZoneTexte 418"/>
          <p:cNvSpPr txBox="1">
            <a:spLocks noChangeArrowheads="1"/>
          </p:cNvSpPr>
          <p:nvPr/>
        </p:nvSpPr>
        <p:spPr bwMode="auto">
          <a:xfrm>
            <a:off x="2244725" y="3028950"/>
            <a:ext cx="11938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fontAlgn="auto" hangingPunct="1">
              <a:lnSpc>
                <a:spcPct val="100000"/>
              </a:lnSpc>
              <a:spcBef>
                <a:spcPct val="0"/>
              </a:spcBef>
              <a:spcAft>
                <a:spcPts val="0"/>
              </a:spcAft>
              <a:buFontTx/>
              <a:buNone/>
              <a:defRPr/>
            </a:pPr>
            <a:r>
              <a:rPr lang="fr-FR" altLang="fr-FR" sz="1100">
                <a:solidFill>
                  <a:srgbClr val="FFFFFF"/>
                </a:solidFill>
                <a:ea typeface="MS PGothic" pitchFamily="34" charset="-128"/>
              </a:rPr>
              <a:t>Diffuser le service et rendre accessible la ligne au plus grand nombre</a:t>
            </a:r>
          </a:p>
        </p:txBody>
      </p:sp>
      <p:grpSp>
        <p:nvGrpSpPr>
          <p:cNvPr id="76894" name="Groupe 149"/>
          <p:cNvGrpSpPr>
            <a:grpSpLocks/>
          </p:cNvGrpSpPr>
          <p:nvPr/>
        </p:nvGrpSpPr>
        <p:grpSpPr bwMode="auto">
          <a:xfrm>
            <a:off x="579438" y="1055688"/>
            <a:ext cx="7827962" cy="4576762"/>
            <a:chOff x="580042" y="1056422"/>
            <a:chExt cx="7827521" cy="4575593"/>
          </a:xfrm>
        </p:grpSpPr>
        <p:sp>
          <p:nvSpPr>
            <p:cNvPr id="425" name="Explosion 1 424"/>
            <p:cNvSpPr/>
            <p:nvPr/>
          </p:nvSpPr>
          <p:spPr>
            <a:xfrm>
              <a:off x="1803935" y="2227698"/>
              <a:ext cx="92070" cy="80941"/>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29" name="Explosion 1 428"/>
            <p:cNvSpPr/>
            <p:nvPr/>
          </p:nvSpPr>
          <p:spPr>
            <a:xfrm>
              <a:off x="975307" y="1523028"/>
              <a:ext cx="92070" cy="80941"/>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30" name="Explosion 1 429"/>
            <p:cNvSpPr/>
            <p:nvPr/>
          </p:nvSpPr>
          <p:spPr>
            <a:xfrm>
              <a:off x="668937" y="1056422"/>
              <a:ext cx="92070" cy="80941"/>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31" name="Explosion 1 430"/>
            <p:cNvSpPr/>
            <p:nvPr/>
          </p:nvSpPr>
          <p:spPr>
            <a:xfrm>
              <a:off x="8315493" y="1702369"/>
              <a:ext cx="92070" cy="80942"/>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33" name="Explosion 1 432"/>
            <p:cNvSpPr/>
            <p:nvPr/>
          </p:nvSpPr>
          <p:spPr>
            <a:xfrm>
              <a:off x="1003880" y="4570249"/>
              <a:ext cx="92070" cy="80941"/>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41" name="Explosion 1 440"/>
            <p:cNvSpPr/>
            <p:nvPr/>
          </p:nvSpPr>
          <p:spPr>
            <a:xfrm>
              <a:off x="580042" y="3894147"/>
              <a:ext cx="92070" cy="80941"/>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46" name="Explosion 1 445"/>
            <p:cNvSpPr/>
            <p:nvPr/>
          </p:nvSpPr>
          <p:spPr>
            <a:xfrm>
              <a:off x="1600746" y="5552660"/>
              <a:ext cx="92070" cy="79355"/>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grpSp>
      <p:grpSp>
        <p:nvGrpSpPr>
          <p:cNvPr id="76895" name="Groupe 402"/>
          <p:cNvGrpSpPr>
            <a:grpSpLocks/>
          </p:cNvGrpSpPr>
          <p:nvPr/>
        </p:nvGrpSpPr>
        <p:grpSpPr bwMode="auto">
          <a:xfrm>
            <a:off x="1052513" y="1824038"/>
            <a:ext cx="538162" cy="352425"/>
            <a:chOff x="91705" y="2211237"/>
            <a:chExt cx="783870" cy="237576"/>
          </a:xfrm>
        </p:grpSpPr>
        <p:sp>
          <p:nvSpPr>
            <p:cNvPr id="404" name="ZoneTexte 403"/>
            <p:cNvSpPr txBox="1"/>
            <p:nvPr/>
          </p:nvSpPr>
          <p:spPr>
            <a:xfrm>
              <a:off x="114828" y="2259394"/>
              <a:ext cx="756122" cy="1551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ctr">
                <a:defRPr sz="135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fontAlgn="auto" hangingPunct="1">
                <a:spcBef>
                  <a:spcPts val="0"/>
                </a:spcBef>
                <a:spcAft>
                  <a:spcPts val="0"/>
                </a:spcAft>
                <a:defRPr/>
              </a:pPr>
              <a:r>
                <a:rPr lang="fr-FR" sz="750" b="1" dirty="0">
                  <a:solidFill>
                    <a:srgbClr val="F08800"/>
                  </a:solidFill>
                </a:rPr>
                <a:t>Faciliter accès à Roissy</a:t>
              </a:r>
            </a:p>
          </p:txBody>
        </p:sp>
        <p:sp>
          <p:nvSpPr>
            <p:cNvPr id="406" name="Ellipse 405"/>
            <p:cNvSpPr/>
            <p:nvPr/>
          </p:nvSpPr>
          <p:spPr>
            <a:xfrm>
              <a:off x="91705" y="2211237"/>
              <a:ext cx="783870" cy="237576"/>
            </a:xfrm>
            <a:prstGeom prst="ellipse">
              <a:avLst/>
            </a:prstGeom>
            <a:no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grpSp>
      <p:cxnSp>
        <p:nvCxnSpPr>
          <p:cNvPr id="408" name="Connecteur droit 407"/>
          <p:cNvCxnSpPr>
            <a:stCxn id="209" idx="2"/>
          </p:cNvCxnSpPr>
          <p:nvPr/>
        </p:nvCxnSpPr>
        <p:spPr>
          <a:xfrm flipH="1">
            <a:off x="1535113" y="1827213"/>
            <a:ext cx="255587" cy="63500"/>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sp>
        <p:nvSpPr>
          <p:cNvPr id="410" name="Explosion 1 409"/>
          <p:cNvSpPr/>
          <p:nvPr/>
        </p:nvSpPr>
        <p:spPr>
          <a:xfrm>
            <a:off x="1479550" y="2055813"/>
            <a:ext cx="92075" cy="79375"/>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414" name="ZoneTexte 413"/>
          <p:cNvSpPr txBox="1"/>
          <p:nvPr/>
        </p:nvSpPr>
        <p:spPr>
          <a:xfrm>
            <a:off x="6445250" y="2773363"/>
            <a:ext cx="909638" cy="207962"/>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srgbClr val="E41648"/>
                </a:solidFill>
                <a:latin typeface="Calibri" panose="020F0502020204030204"/>
                <a:ea typeface="MS PGothic" pitchFamily="34" charset="-128"/>
              </a:rPr>
              <a:t>Adaptabilité</a:t>
            </a:r>
          </a:p>
        </p:txBody>
      </p:sp>
      <p:sp>
        <p:nvSpPr>
          <p:cNvPr id="424" name="Ellipse 423"/>
          <p:cNvSpPr/>
          <p:nvPr/>
        </p:nvSpPr>
        <p:spPr>
          <a:xfrm>
            <a:off x="6627813" y="2263775"/>
            <a:ext cx="847725" cy="415925"/>
          </a:xfrm>
          <a:prstGeom prst="ellipse">
            <a:avLst/>
          </a:prstGeom>
          <a:no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dirty="0">
              <a:solidFill>
                <a:srgbClr val="E41648"/>
              </a:solidFill>
            </a:endParaRPr>
          </a:p>
        </p:txBody>
      </p:sp>
      <p:sp>
        <p:nvSpPr>
          <p:cNvPr id="426" name="ZoneTexte 425"/>
          <p:cNvSpPr txBox="1"/>
          <p:nvPr/>
        </p:nvSpPr>
        <p:spPr>
          <a:xfrm>
            <a:off x="7318375" y="2566988"/>
            <a:ext cx="1236663" cy="32385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srgbClr val="E41648"/>
                </a:solidFill>
                <a:latin typeface="Calibri" panose="020F0502020204030204"/>
                <a:ea typeface="MS PGothic" pitchFamily="34" charset="-128"/>
              </a:rPr>
              <a:t>Résilience aux changements d’horaires</a:t>
            </a:r>
          </a:p>
        </p:txBody>
      </p:sp>
      <p:sp>
        <p:nvSpPr>
          <p:cNvPr id="449" name="Ellipse 448"/>
          <p:cNvSpPr/>
          <p:nvPr/>
        </p:nvSpPr>
        <p:spPr>
          <a:xfrm>
            <a:off x="7343775" y="2628900"/>
            <a:ext cx="1184275" cy="238125"/>
          </a:xfrm>
          <a:prstGeom prst="ellipse">
            <a:avLst/>
          </a:prstGeom>
          <a:no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E41648"/>
              </a:solidFill>
            </a:endParaRPr>
          </a:p>
        </p:txBody>
      </p:sp>
      <p:cxnSp>
        <p:nvCxnSpPr>
          <p:cNvPr id="451" name="Connecteur droit 450"/>
          <p:cNvCxnSpPr>
            <a:stCxn id="232" idx="5"/>
          </p:cNvCxnSpPr>
          <p:nvPr/>
        </p:nvCxnSpPr>
        <p:spPr>
          <a:xfrm>
            <a:off x="6080125" y="2233613"/>
            <a:ext cx="596900" cy="584200"/>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sp>
        <p:nvSpPr>
          <p:cNvPr id="452" name="Ellipse 451"/>
          <p:cNvSpPr/>
          <p:nvPr/>
        </p:nvSpPr>
        <p:spPr>
          <a:xfrm>
            <a:off x="7315200" y="2876550"/>
            <a:ext cx="412750" cy="160338"/>
          </a:xfrm>
          <a:prstGeom prst="ellipse">
            <a:avLst/>
          </a:prstGeom>
          <a:no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E41648"/>
              </a:solidFill>
            </a:endParaRPr>
          </a:p>
        </p:txBody>
      </p:sp>
      <p:sp>
        <p:nvSpPr>
          <p:cNvPr id="458" name="ZoneTexte 457"/>
          <p:cNvSpPr txBox="1"/>
          <p:nvPr/>
        </p:nvSpPr>
        <p:spPr>
          <a:xfrm>
            <a:off x="7269163" y="2838450"/>
            <a:ext cx="519112" cy="207963"/>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srgbClr val="E41648"/>
                </a:solidFill>
                <a:latin typeface="Calibri" panose="020F0502020204030204"/>
                <a:ea typeface="MS PGothic" pitchFamily="34" charset="-128"/>
              </a:rPr>
              <a:t>Phasage</a:t>
            </a:r>
          </a:p>
        </p:txBody>
      </p:sp>
      <p:cxnSp>
        <p:nvCxnSpPr>
          <p:cNvPr id="459" name="Connecteur droit 458"/>
          <p:cNvCxnSpPr>
            <a:stCxn id="449" idx="2"/>
          </p:cNvCxnSpPr>
          <p:nvPr/>
        </p:nvCxnSpPr>
        <p:spPr>
          <a:xfrm flipH="1">
            <a:off x="7099300" y="2747963"/>
            <a:ext cx="244475" cy="69850"/>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460" name="Connecteur droit 459"/>
          <p:cNvCxnSpPr>
            <a:stCxn id="452" idx="2"/>
            <a:endCxn id="461" idx="6"/>
          </p:cNvCxnSpPr>
          <p:nvPr/>
        </p:nvCxnSpPr>
        <p:spPr>
          <a:xfrm flipH="1" flipV="1">
            <a:off x="7208838" y="2884488"/>
            <a:ext cx="106362" cy="73025"/>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sp>
        <p:nvSpPr>
          <p:cNvPr id="461" name="Ellipse 460"/>
          <p:cNvSpPr/>
          <p:nvPr/>
        </p:nvSpPr>
        <p:spPr>
          <a:xfrm>
            <a:off x="6626225" y="2797175"/>
            <a:ext cx="582613" cy="173038"/>
          </a:xfrm>
          <a:prstGeom prst="ellipse">
            <a:avLst/>
          </a:prstGeom>
          <a:no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dirty="0">
              <a:solidFill>
                <a:srgbClr val="E41648"/>
              </a:solidFill>
            </a:endParaRPr>
          </a:p>
        </p:txBody>
      </p:sp>
      <p:grpSp>
        <p:nvGrpSpPr>
          <p:cNvPr id="76908" name="Groupe 513"/>
          <p:cNvGrpSpPr>
            <a:grpSpLocks/>
          </p:cNvGrpSpPr>
          <p:nvPr/>
        </p:nvGrpSpPr>
        <p:grpSpPr bwMode="auto">
          <a:xfrm>
            <a:off x="165100" y="1208088"/>
            <a:ext cx="966788" cy="596900"/>
            <a:chOff x="52936" y="2211236"/>
            <a:chExt cx="966529" cy="597146"/>
          </a:xfrm>
        </p:grpSpPr>
        <p:sp>
          <p:nvSpPr>
            <p:cNvPr id="516" name="Ellipse 515"/>
            <p:cNvSpPr/>
            <p:nvPr/>
          </p:nvSpPr>
          <p:spPr>
            <a:xfrm>
              <a:off x="91026" y="2211236"/>
              <a:ext cx="910981" cy="568559"/>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515" name="ZoneTexte 514"/>
            <p:cNvSpPr txBox="1"/>
            <p:nvPr/>
          </p:nvSpPr>
          <p:spPr>
            <a:xfrm>
              <a:off x="52936" y="2254116"/>
              <a:ext cx="966529" cy="554266"/>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Faciliter échanges entre territoires normands &amp;franciliens</a:t>
              </a:r>
            </a:p>
          </p:txBody>
        </p:sp>
      </p:grpSp>
      <p:sp>
        <p:nvSpPr>
          <p:cNvPr id="260" name="Explosion 1 259"/>
          <p:cNvSpPr/>
          <p:nvPr/>
        </p:nvSpPr>
        <p:spPr>
          <a:xfrm>
            <a:off x="963613" y="1570038"/>
            <a:ext cx="92075" cy="79375"/>
          </a:xfrm>
          <a:prstGeom prst="irregularSeal1">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grpSp>
        <p:nvGrpSpPr>
          <p:cNvPr id="76910" name="Groupe 336"/>
          <p:cNvGrpSpPr>
            <a:grpSpLocks/>
          </p:cNvGrpSpPr>
          <p:nvPr/>
        </p:nvGrpSpPr>
        <p:grpSpPr bwMode="auto">
          <a:xfrm>
            <a:off x="1687513" y="3846513"/>
            <a:ext cx="855662" cy="220662"/>
            <a:chOff x="1202785" y="3994039"/>
            <a:chExt cx="856693" cy="220656"/>
          </a:xfrm>
        </p:grpSpPr>
        <p:sp>
          <p:nvSpPr>
            <p:cNvPr id="62" name="Ellipse 61"/>
            <p:cNvSpPr/>
            <p:nvPr/>
          </p:nvSpPr>
          <p:spPr>
            <a:xfrm>
              <a:off x="1329938" y="3994039"/>
              <a:ext cx="608745" cy="190495"/>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61" name="ZoneTexte 60"/>
            <p:cNvSpPr txBox="1"/>
            <p:nvPr/>
          </p:nvSpPr>
          <p:spPr>
            <a:xfrm>
              <a:off x="1202785" y="4006739"/>
              <a:ext cx="856693" cy="207956"/>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Intermodalité</a:t>
              </a:r>
            </a:p>
          </p:txBody>
        </p:sp>
      </p:grpSp>
      <p:sp>
        <p:nvSpPr>
          <p:cNvPr id="266" name="ZoneTexte 265"/>
          <p:cNvSpPr txBox="1"/>
          <p:nvPr/>
        </p:nvSpPr>
        <p:spPr>
          <a:xfrm>
            <a:off x="6623050" y="6094413"/>
            <a:ext cx="1042988" cy="43815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Éléments remarquables</a:t>
            </a:r>
          </a:p>
          <a:p>
            <a:pPr algn="ctr" eaLnBrk="1" fontAlgn="auto" hangingPunct="1">
              <a:spcBef>
                <a:spcPts val="0"/>
              </a:spcBef>
              <a:spcAft>
                <a:spcPts val="0"/>
              </a:spcAft>
              <a:defRPr/>
            </a:pPr>
            <a:endParaRPr lang="fr-FR" sz="750" dirty="0">
              <a:solidFill>
                <a:srgbClr val="6DB122"/>
              </a:solidFill>
              <a:latin typeface="Calibri" panose="020F0502020204030204"/>
              <a:ea typeface="MS PGothic" pitchFamily="34" charset="-128"/>
            </a:endParaRPr>
          </a:p>
        </p:txBody>
      </p:sp>
      <p:sp>
        <p:nvSpPr>
          <p:cNvPr id="267" name="ZoneTexte 266"/>
          <p:cNvSpPr txBox="1"/>
          <p:nvPr/>
        </p:nvSpPr>
        <p:spPr>
          <a:xfrm>
            <a:off x="5662613" y="5980113"/>
            <a:ext cx="1042987" cy="43815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Paysages « du quotidien </a:t>
            </a:r>
            <a:r>
              <a:rPr lang="fr-FR" sz="750" dirty="0">
                <a:solidFill>
                  <a:srgbClr val="6DB122"/>
                </a:solidFill>
                <a:latin typeface="Calibri" panose="020F0502020204030204"/>
                <a:ea typeface="MS PGothic" pitchFamily="34" charset="-128"/>
              </a:rPr>
              <a:t>»</a:t>
            </a:r>
          </a:p>
          <a:p>
            <a:pPr algn="ctr" eaLnBrk="1" fontAlgn="auto" hangingPunct="1">
              <a:spcBef>
                <a:spcPts val="0"/>
              </a:spcBef>
              <a:spcAft>
                <a:spcPts val="0"/>
              </a:spcAft>
              <a:defRPr/>
            </a:pPr>
            <a:endParaRPr lang="fr-FR" sz="750" dirty="0">
              <a:solidFill>
                <a:srgbClr val="6DB122"/>
              </a:solidFill>
              <a:latin typeface="Calibri" panose="020F0502020204030204"/>
              <a:ea typeface="MS PGothic" pitchFamily="34" charset="-128"/>
            </a:endParaRPr>
          </a:p>
        </p:txBody>
      </p:sp>
      <p:cxnSp>
        <p:nvCxnSpPr>
          <p:cNvPr id="268" name="Connecteur droit 267"/>
          <p:cNvCxnSpPr>
            <a:stCxn id="266" idx="0"/>
          </p:cNvCxnSpPr>
          <p:nvPr/>
        </p:nvCxnSpPr>
        <p:spPr>
          <a:xfrm flipV="1">
            <a:off x="7145338" y="5900738"/>
            <a:ext cx="47625" cy="193675"/>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269" name="Connecteur droit 268"/>
          <p:cNvCxnSpPr/>
          <p:nvPr/>
        </p:nvCxnSpPr>
        <p:spPr>
          <a:xfrm flipV="1">
            <a:off x="6459538" y="5772150"/>
            <a:ext cx="612775" cy="276225"/>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2493641" y="720406"/>
            <a:ext cx="1585181" cy="5078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Adéquation scénario desserte &amp; Dynamique des emplois des secteurs desservis</a:t>
            </a:r>
          </a:p>
        </p:txBody>
      </p:sp>
      <p:sp>
        <p:nvSpPr>
          <p:cNvPr id="253" name="Rectangle 252"/>
          <p:cNvSpPr/>
          <p:nvPr/>
        </p:nvSpPr>
        <p:spPr>
          <a:xfrm>
            <a:off x="4209064" y="138878"/>
            <a:ext cx="1280536" cy="5078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Analyse des prises de position dans les bilans de la concertation</a:t>
            </a:r>
          </a:p>
        </p:txBody>
      </p:sp>
      <p:sp>
        <p:nvSpPr>
          <p:cNvPr id="254" name="Rectangle 253"/>
          <p:cNvSpPr/>
          <p:nvPr/>
        </p:nvSpPr>
        <p:spPr>
          <a:xfrm>
            <a:off x="2243739" y="1304933"/>
            <a:ext cx="1368938"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Potentiel de </a:t>
            </a:r>
            <a:r>
              <a:rPr lang="fr-FR" sz="900" dirty="0" err="1">
                <a:solidFill>
                  <a:srgbClr val="002060"/>
                </a:solidFill>
                <a:latin typeface="Calibri" panose="020F0502020204030204"/>
                <a:ea typeface="MS PGothic" pitchFamily="34" charset="-128"/>
              </a:rPr>
              <a:t>devpt</a:t>
            </a:r>
            <a:r>
              <a:rPr lang="fr-FR" sz="900" dirty="0">
                <a:solidFill>
                  <a:srgbClr val="002060"/>
                </a:solidFill>
                <a:latin typeface="Calibri" panose="020F0502020204030204"/>
                <a:ea typeface="MS PGothic" pitchFamily="34" charset="-128"/>
              </a:rPr>
              <a:t> tertiaire autour des gares</a:t>
            </a:r>
          </a:p>
        </p:txBody>
      </p:sp>
      <p:sp>
        <p:nvSpPr>
          <p:cNvPr id="255" name="Rectangle 254"/>
          <p:cNvSpPr/>
          <p:nvPr/>
        </p:nvSpPr>
        <p:spPr>
          <a:xfrm>
            <a:off x="2165072" y="1929956"/>
            <a:ext cx="1308492" cy="6463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Potentiel de mutation et restructuration du tissu urbain autour des gares</a:t>
            </a:r>
          </a:p>
        </p:txBody>
      </p:sp>
      <p:sp>
        <p:nvSpPr>
          <p:cNvPr id="256" name="Rectangle 255"/>
          <p:cNvSpPr/>
          <p:nvPr/>
        </p:nvSpPr>
        <p:spPr>
          <a:xfrm>
            <a:off x="330687" y="2653645"/>
            <a:ext cx="1944303" cy="5078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Population et emplois à moins de 20 min. des gares (où s'arrêtent plus de x trains/j?), tous modes confondus</a:t>
            </a:r>
          </a:p>
        </p:txBody>
      </p:sp>
      <p:sp>
        <p:nvSpPr>
          <p:cNvPr id="274" name="Rectangle 273"/>
          <p:cNvSpPr/>
          <p:nvPr/>
        </p:nvSpPr>
        <p:spPr>
          <a:xfrm>
            <a:off x="7558" y="5054089"/>
            <a:ext cx="1693857" cy="2308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Amélioration temps de parcours</a:t>
            </a:r>
          </a:p>
        </p:txBody>
      </p:sp>
      <p:sp>
        <p:nvSpPr>
          <p:cNvPr id="277" name="Rectangle 276"/>
          <p:cNvSpPr/>
          <p:nvPr/>
        </p:nvSpPr>
        <p:spPr>
          <a:xfrm>
            <a:off x="6158074" y="1658239"/>
            <a:ext cx="1010540" cy="6463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VAN-SE, VAN-SE/€ investi, VAN-SE/€ public dépensé</a:t>
            </a:r>
          </a:p>
        </p:txBody>
      </p:sp>
      <p:sp>
        <p:nvSpPr>
          <p:cNvPr id="279" name="Rectangle 278"/>
          <p:cNvSpPr/>
          <p:nvPr/>
        </p:nvSpPr>
        <p:spPr>
          <a:xfrm>
            <a:off x="5979291" y="214914"/>
            <a:ext cx="670949" cy="2308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Coût infra</a:t>
            </a:r>
          </a:p>
        </p:txBody>
      </p:sp>
      <p:sp>
        <p:nvSpPr>
          <p:cNvPr id="281" name="Ellipse 4"/>
          <p:cNvSpPr/>
          <p:nvPr/>
        </p:nvSpPr>
        <p:spPr>
          <a:xfrm>
            <a:off x="7586728" y="1372303"/>
            <a:ext cx="1416783"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algn="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Nb sillons potentiellement libérés pour fret</a:t>
            </a:r>
          </a:p>
        </p:txBody>
      </p:sp>
      <p:sp>
        <p:nvSpPr>
          <p:cNvPr id="284" name="Rectangle 283"/>
          <p:cNvSpPr/>
          <p:nvPr/>
        </p:nvSpPr>
        <p:spPr>
          <a:xfrm>
            <a:off x="6766926" y="252712"/>
            <a:ext cx="1002810" cy="5078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81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Heures annuelles de transport économisées</a:t>
            </a:r>
          </a:p>
        </p:txBody>
      </p:sp>
      <p:sp>
        <p:nvSpPr>
          <p:cNvPr id="286" name="Rectangle 285"/>
          <p:cNvSpPr/>
          <p:nvPr/>
        </p:nvSpPr>
        <p:spPr>
          <a:xfrm>
            <a:off x="8429710" y="-6368"/>
            <a:ext cx="712136"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Nb de </a:t>
            </a:r>
            <a:r>
              <a:rPr lang="fr-FR" sz="900" dirty="0" err="1">
                <a:solidFill>
                  <a:srgbClr val="002060"/>
                </a:solidFill>
                <a:latin typeface="Calibri" panose="020F0502020204030204"/>
                <a:ea typeface="MS PGothic" pitchFamily="34" charset="-128"/>
              </a:rPr>
              <a:t>nvx</a:t>
            </a:r>
            <a:r>
              <a:rPr lang="fr-FR" sz="900" dirty="0">
                <a:solidFill>
                  <a:srgbClr val="002060"/>
                </a:solidFill>
                <a:latin typeface="Calibri" panose="020F0502020204030204"/>
                <a:ea typeface="MS PGothic" pitchFamily="34" charset="-128"/>
              </a:rPr>
              <a:t> voyageurs</a:t>
            </a:r>
          </a:p>
        </p:txBody>
      </p:sp>
      <p:sp>
        <p:nvSpPr>
          <p:cNvPr id="287" name="Rectangle 286"/>
          <p:cNvSpPr/>
          <p:nvPr/>
        </p:nvSpPr>
        <p:spPr>
          <a:xfrm>
            <a:off x="7500804" y="981743"/>
            <a:ext cx="829113"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Nb usagers debout évités</a:t>
            </a:r>
          </a:p>
        </p:txBody>
      </p:sp>
      <p:sp>
        <p:nvSpPr>
          <p:cNvPr id="288" name="Rectangle 287"/>
          <p:cNvSpPr/>
          <p:nvPr/>
        </p:nvSpPr>
        <p:spPr>
          <a:xfrm>
            <a:off x="6766926" y="3711459"/>
            <a:ext cx="932364" cy="2308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8900000" scaled="1"/>
            <a:tileRect/>
          </a:gradFill>
          <a:ln>
            <a:solidFill>
              <a:srgbClr val="002060"/>
            </a:solidFill>
          </a:ln>
        </p:spPr>
        <p:txBody>
          <a:bodyPr>
            <a:spAutoFit/>
          </a:bodyPr>
          <a:lstStyle/>
          <a:p>
            <a:pPr eaLnBrk="1" fontAlgn="auto" hangingPunct="1">
              <a:spcBef>
                <a:spcPts val="0"/>
              </a:spcBef>
              <a:spcAft>
                <a:spcPts val="0"/>
              </a:spcAft>
              <a:defRPr/>
            </a:pPr>
            <a:r>
              <a:rPr lang="fr-FR" sz="900" dirty="0" err="1">
                <a:solidFill>
                  <a:srgbClr val="002060"/>
                </a:solidFill>
                <a:latin typeface="Calibri" panose="020F0502020204030204"/>
                <a:ea typeface="MS PGothic" pitchFamily="34" charset="-128"/>
              </a:rPr>
              <a:t>Eco-conception</a:t>
            </a:r>
            <a:endParaRPr lang="fr-FR" sz="900" dirty="0">
              <a:solidFill>
                <a:srgbClr val="002060"/>
              </a:solidFill>
              <a:latin typeface="Calibri" panose="020F0502020204030204"/>
              <a:ea typeface="MS PGothic" pitchFamily="34" charset="-128"/>
            </a:endParaRPr>
          </a:p>
        </p:txBody>
      </p:sp>
      <p:sp>
        <p:nvSpPr>
          <p:cNvPr id="289" name="Rectangle 288"/>
          <p:cNvSpPr/>
          <p:nvPr/>
        </p:nvSpPr>
        <p:spPr>
          <a:xfrm>
            <a:off x="2028789" y="5154741"/>
            <a:ext cx="1080287"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Niveau d’atteinte des </a:t>
            </a:r>
            <a:r>
              <a:rPr lang="fr-FR" sz="900" dirty="0" err="1">
                <a:solidFill>
                  <a:srgbClr val="002060"/>
                </a:solidFill>
                <a:latin typeface="Calibri" panose="020F0502020204030204"/>
                <a:ea typeface="MS PGothic" pitchFamily="34" charset="-128"/>
              </a:rPr>
              <a:t>obj</a:t>
            </a:r>
            <a:r>
              <a:rPr lang="fr-FR" sz="900" dirty="0">
                <a:solidFill>
                  <a:srgbClr val="002060"/>
                </a:solidFill>
                <a:latin typeface="Calibri" panose="020F0502020204030204"/>
                <a:ea typeface="MS PGothic" pitchFamily="34" charset="-128"/>
              </a:rPr>
              <a:t>. transport</a:t>
            </a:r>
          </a:p>
        </p:txBody>
      </p:sp>
      <p:sp>
        <p:nvSpPr>
          <p:cNvPr id="290" name="Rectangle 289"/>
          <p:cNvSpPr/>
          <p:nvPr/>
        </p:nvSpPr>
        <p:spPr>
          <a:xfrm>
            <a:off x="79164" y="3767067"/>
            <a:ext cx="1723419" cy="5078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Niveau d'interconnexions (nb de voies ferrées, bus, TC, cyclables qui se connectent avec LNPN)</a:t>
            </a:r>
          </a:p>
        </p:txBody>
      </p:sp>
      <p:grpSp>
        <p:nvGrpSpPr>
          <p:cNvPr id="76960" name="Groupe 23"/>
          <p:cNvGrpSpPr>
            <a:grpSpLocks/>
          </p:cNvGrpSpPr>
          <p:nvPr/>
        </p:nvGrpSpPr>
        <p:grpSpPr bwMode="auto">
          <a:xfrm>
            <a:off x="4541838" y="4322763"/>
            <a:ext cx="4589462" cy="2535237"/>
            <a:chOff x="2581525" y="2942838"/>
            <a:chExt cx="4588863" cy="2535044"/>
          </a:xfrm>
        </p:grpSpPr>
        <p:sp>
          <p:nvSpPr>
            <p:cNvPr id="293" name="Rectangle 292"/>
            <p:cNvSpPr/>
            <p:nvPr/>
          </p:nvSpPr>
          <p:spPr>
            <a:xfrm>
              <a:off x="5564555" y="4970051"/>
              <a:ext cx="1545107" cy="5078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Bilan perception paysages (carticipe et réunions de concertation) + enquête?</a:t>
              </a:r>
            </a:p>
          </p:txBody>
        </p:sp>
        <p:sp>
          <p:nvSpPr>
            <p:cNvPr id="294" name="Rectangle 293"/>
            <p:cNvSpPr/>
            <p:nvPr/>
          </p:nvSpPr>
          <p:spPr>
            <a:xfrm>
              <a:off x="5427871" y="3653389"/>
              <a:ext cx="1712155" cy="461665"/>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8900000" scaled="1"/>
              <a:tileRect/>
            </a:gradFill>
            <a:ln>
              <a:solidFill>
                <a:srgbClr val="002060"/>
              </a:solidFill>
            </a:ln>
          </p:spPr>
          <p:txBody>
            <a:bodyPr>
              <a:spAutoFit/>
            </a:bodyPr>
            <a:lstStyle/>
            <a:p>
              <a:pPr eaLnBrk="1" fontAlgn="auto" hangingPunct="1">
                <a:spcBef>
                  <a:spcPts val="0"/>
                </a:spcBef>
                <a:spcAft>
                  <a:spcPts val="0"/>
                </a:spcAft>
                <a:defRPr/>
              </a:pPr>
              <a:r>
                <a:rPr lang="fr-FR" sz="800" dirty="0">
                  <a:solidFill>
                    <a:srgbClr val="002060"/>
                  </a:solidFill>
                  <a:latin typeface="Calibri" panose="020F0502020204030204"/>
                  <a:ea typeface="MS PGothic" pitchFamily="34" charset="-128"/>
                </a:rPr>
                <a:t>% surf. de la ZP en périmètre de protection / risques (PPRT, PPRN, PPRI…)</a:t>
              </a:r>
            </a:p>
          </p:txBody>
        </p:sp>
        <p:sp>
          <p:nvSpPr>
            <p:cNvPr id="295" name="Rectangle 294"/>
            <p:cNvSpPr/>
            <p:nvPr/>
          </p:nvSpPr>
          <p:spPr>
            <a:xfrm>
              <a:off x="5427871" y="2942838"/>
              <a:ext cx="1673398" cy="461665"/>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8900000" scaled="1"/>
              <a:tileRect/>
            </a:gradFill>
            <a:ln>
              <a:solidFill>
                <a:srgbClr val="002060"/>
              </a:solidFill>
            </a:ln>
          </p:spPr>
          <p:txBody>
            <a:bodyPr>
              <a:spAutoFit/>
            </a:bodyPr>
            <a:lstStyle/>
            <a:p>
              <a:pPr eaLnBrk="1" fontAlgn="auto" hangingPunct="1">
                <a:spcBef>
                  <a:spcPts val="0"/>
                </a:spcBef>
                <a:spcAft>
                  <a:spcPts val="0"/>
                </a:spcAft>
                <a:defRPr/>
              </a:pPr>
              <a:r>
                <a:rPr lang="fr-FR" sz="800" dirty="0">
                  <a:solidFill>
                    <a:srgbClr val="002060"/>
                  </a:solidFill>
                  <a:latin typeface="Calibri" panose="020F0502020204030204"/>
                  <a:ea typeface="MS PGothic" pitchFamily="34" charset="-128"/>
                </a:rPr>
                <a:t>% surf. de la ZP en zone tampon (250m) autour des zones bâties </a:t>
              </a:r>
              <a:r>
                <a:rPr lang="fr-FR" sz="700" dirty="0">
                  <a:solidFill>
                    <a:srgbClr val="002060"/>
                  </a:solidFill>
                  <a:latin typeface="Calibri" panose="020F0502020204030204"/>
                  <a:ea typeface="MS PGothic" pitchFamily="34" charset="-128"/>
                </a:rPr>
                <a:t>(pour mesurer possibles nuisances)</a:t>
              </a:r>
            </a:p>
          </p:txBody>
        </p:sp>
        <p:sp>
          <p:nvSpPr>
            <p:cNvPr id="296" name="Rectangle 295"/>
            <p:cNvSpPr/>
            <p:nvPr/>
          </p:nvSpPr>
          <p:spPr>
            <a:xfrm>
              <a:off x="4114615" y="3565613"/>
              <a:ext cx="939875"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Idem pour milieu </a:t>
              </a:r>
              <a:r>
                <a:rPr lang="fr-FR" sz="900" u="sng" dirty="0">
                  <a:solidFill>
                    <a:srgbClr val="002060"/>
                  </a:solidFill>
                  <a:latin typeface="Calibri" panose="020F0502020204030204"/>
                  <a:ea typeface="MS PGothic" pitchFamily="34" charset="-128"/>
                </a:rPr>
                <a:t>humain</a:t>
              </a:r>
              <a:endParaRPr lang="fr-FR" sz="900" dirty="0">
                <a:solidFill>
                  <a:srgbClr val="002060"/>
                </a:solidFill>
                <a:latin typeface="Calibri" panose="020F0502020204030204"/>
                <a:ea typeface="MS PGothic" pitchFamily="34" charset="-128"/>
              </a:endParaRPr>
            </a:p>
          </p:txBody>
        </p:sp>
        <p:sp>
          <p:nvSpPr>
            <p:cNvPr id="298" name="Rectangle 297"/>
            <p:cNvSpPr/>
            <p:nvPr/>
          </p:nvSpPr>
          <p:spPr>
            <a:xfrm>
              <a:off x="4126636" y="3995479"/>
              <a:ext cx="1099650"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Idem pour milieu </a:t>
              </a:r>
              <a:r>
                <a:rPr lang="fr-FR" sz="900" u="sng" dirty="0">
                  <a:solidFill>
                    <a:srgbClr val="002060"/>
                  </a:solidFill>
                  <a:latin typeface="Calibri" panose="020F0502020204030204"/>
                  <a:ea typeface="MS PGothic" pitchFamily="34" charset="-128"/>
                </a:rPr>
                <a:t>physique</a:t>
              </a:r>
              <a:endParaRPr lang="fr-FR" sz="900" dirty="0">
                <a:solidFill>
                  <a:srgbClr val="002060"/>
                </a:solidFill>
                <a:latin typeface="Calibri" panose="020F0502020204030204"/>
                <a:ea typeface="MS PGothic" pitchFamily="34" charset="-128"/>
              </a:endParaRPr>
            </a:p>
          </p:txBody>
        </p:sp>
        <p:sp>
          <p:nvSpPr>
            <p:cNvPr id="299" name="Rectangle 298"/>
            <p:cNvSpPr/>
            <p:nvPr/>
          </p:nvSpPr>
          <p:spPr>
            <a:xfrm>
              <a:off x="4126636" y="4403325"/>
              <a:ext cx="1093093"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Idem pour milieu </a:t>
              </a:r>
              <a:r>
                <a:rPr lang="fr-FR" sz="900" u="sng" dirty="0">
                  <a:solidFill>
                    <a:srgbClr val="002060"/>
                  </a:solidFill>
                  <a:latin typeface="Calibri" panose="020F0502020204030204"/>
                  <a:ea typeface="MS PGothic" pitchFamily="34" charset="-128"/>
                </a:rPr>
                <a:t>naturel</a:t>
              </a:r>
              <a:endParaRPr lang="fr-FR" sz="900" dirty="0">
                <a:solidFill>
                  <a:srgbClr val="002060"/>
                </a:solidFill>
                <a:latin typeface="Calibri" panose="020F0502020204030204"/>
                <a:ea typeface="MS PGothic" pitchFamily="34" charset="-128"/>
              </a:endParaRPr>
            </a:p>
          </p:txBody>
        </p:sp>
        <p:sp>
          <p:nvSpPr>
            <p:cNvPr id="300" name="Rectangle 299"/>
            <p:cNvSpPr/>
            <p:nvPr/>
          </p:nvSpPr>
          <p:spPr>
            <a:xfrm>
              <a:off x="4126636" y="4805475"/>
              <a:ext cx="1384513"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Idem pour </a:t>
              </a:r>
              <a:r>
                <a:rPr lang="fr-FR" sz="900" u="sng" dirty="0">
                  <a:solidFill>
                    <a:srgbClr val="002060"/>
                  </a:solidFill>
                  <a:latin typeface="Calibri" panose="020F0502020204030204"/>
                  <a:ea typeface="MS PGothic" pitchFamily="34" charset="-128"/>
                </a:rPr>
                <a:t>Paysage et patrimoine</a:t>
              </a:r>
            </a:p>
          </p:txBody>
        </p:sp>
        <p:sp>
          <p:nvSpPr>
            <p:cNvPr id="302" name="Accolade ouvrante 301"/>
            <p:cNvSpPr/>
            <p:nvPr/>
          </p:nvSpPr>
          <p:spPr>
            <a:xfrm>
              <a:off x="3962470" y="3598425"/>
              <a:ext cx="203173" cy="1481025"/>
            </a:xfrm>
            <a:prstGeom prst="leftBrace">
              <a:avLst/>
            </a:prstGeom>
            <a:ln>
              <a:solidFill>
                <a:srgbClr val="00206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fr-FR" sz="1600">
                <a:solidFill>
                  <a:prstClr val="black"/>
                </a:solidFill>
              </a:endParaRPr>
            </a:p>
          </p:txBody>
        </p:sp>
        <p:sp>
          <p:nvSpPr>
            <p:cNvPr id="304" name="Rectangle 303"/>
            <p:cNvSpPr/>
            <p:nvPr/>
          </p:nvSpPr>
          <p:spPr>
            <a:xfrm>
              <a:off x="5436767" y="4143773"/>
              <a:ext cx="1588039" cy="461665"/>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800" dirty="0">
                  <a:solidFill>
                    <a:srgbClr val="002060"/>
                  </a:solidFill>
                  <a:latin typeface="Calibri" panose="020F0502020204030204"/>
                  <a:ea typeface="MS PGothic" pitchFamily="34" charset="-128"/>
                </a:rPr>
                <a:t>% surf. de la ZP en captage AEP ou périmètre rapproché captage AEP Grenelle et prioritaire SDAGE</a:t>
              </a:r>
            </a:p>
          </p:txBody>
        </p:sp>
        <p:sp>
          <p:nvSpPr>
            <p:cNvPr id="306" name="Rectangle 305"/>
            <p:cNvSpPr/>
            <p:nvPr/>
          </p:nvSpPr>
          <p:spPr>
            <a:xfrm>
              <a:off x="5564555" y="4587990"/>
              <a:ext cx="1605833" cy="338554"/>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800" dirty="0">
                  <a:solidFill>
                    <a:srgbClr val="002060"/>
                  </a:solidFill>
                  <a:latin typeface="Calibri" panose="020F0502020204030204"/>
                  <a:ea typeface="MS PGothic" pitchFamily="34" charset="-128"/>
                </a:rPr>
                <a:t>% surf. de la ZP en </a:t>
              </a:r>
              <a:r>
                <a:rPr lang="fr-FR" sz="800" dirty="0" err="1">
                  <a:solidFill>
                    <a:srgbClr val="002060"/>
                  </a:solidFill>
                  <a:latin typeface="Calibri" panose="020F0502020204030204"/>
                  <a:ea typeface="MS PGothic" pitchFamily="34" charset="-128"/>
                </a:rPr>
                <a:t>Natura</a:t>
              </a:r>
              <a:r>
                <a:rPr lang="fr-FR" sz="800" dirty="0">
                  <a:solidFill>
                    <a:srgbClr val="002060"/>
                  </a:solidFill>
                  <a:latin typeface="Calibri" panose="020F0502020204030204"/>
                  <a:ea typeface="MS PGothic" pitchFamily="34" charset="-128"/>
                </a:rPr>
                <a:t> 2000 ou site d’intérêt écologique très fort</a:t>
              </a:r>
            </a:p>
          </p:txBody>
        </p:sp>
        <p:sp>
          <p:nvSpPr>
            <p:cNvPr id="307" name="Rectangle 306"/>
            <p:cNvSpPr/>
            <p:nvPr/>
          </p:nvSpPr>
          <p:spPr>
            <a:xfrm>
              <a:off x="5427871" y="3428993"/>
              <a:ext cx="1605833" cy="215444"/>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800" dirty="0">
                  <a:solidFill>
                    <a:srgbClr val="002060"/>
                  </a:solidFill>
                  <a:latin typeface="Calibri" panose="020F0502020204030204"/>
                  <a:ea typeface="MS PGothic" pitchFamily="34" charset="-128"/>
                </a:rPr>
                <a:t>% surf. de la ZP en terres agricoles</a:t>
              </a:r>
            </a:p>
          </p:txBody>
        </p:sp>
        <p:sp>
          <p:nvSpPr>
            <p:cNvPr id="309" name="Rectangle 308"/>
            <p:cNvSpPr/>
            <p:nvPr/>
          </p:nvSpPr>
          <p:spPr>
            <a:xfrm>
              <a:off x="2581525" y="4066059"/>
              <a:ext cx="1299691" cy="5078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 des surfaces à enjeux très forts dans ZP (Hors zones tunnels?)</a:t>
              </a:r>
            </a:p>
          </p:txBody>
        </p:sp>
        <p:cxnSp>
          <p:nvCxnSpPr>
            <p:cNvPr id="313" name="Connecteur droit 312"/>
            <p:cNvCxnSpPr/>
            <p:nvPr/>
          </p:nvCxnSpPr>
          <p:spPr>
            <a:xfrm>
              <a:off x="5054527" y="3750813"/>
              <a:ext cx="373013" cy="13334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4" name="Connecteur droit 313"/>
            <p:cNvCxnSpPr/>
            <p:nvPr/>
          </p:nvCxnSpPr>
          <p:spPr>
            <a:xfrm flipV="1">
              <a:off x="5225955" y="3884153"/>
              <a:ext cx="201586" cy="295253"/>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6" name="Connecteur droit 315"/>
            <p:cNvCxnSpPr/>
            <p:nvPr/>
          </p:nvCxnSpPr>
          <p:spPr>
            <a:xfrm>
              <a:off x="5225955" y="4179406"/>
              <a:ext cx="211109" cy="19524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8" name="Connecteur droit 317"/>
            <p:cNvCxnSpPr/>
            <p:nvPr/>
          </p:nvCxnSpPr>
          <p:spPr>
            <a:xfrm>
              <a:off x="5219606" y="4587363"/>
              <a:ext cx="344442" cy="169849"/>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0" name="Connecteur droit 319"/>
            <p:cNvCxnSpPr/>
            <p:nvPr/>
          </p:nvCxnSpPr>
          <p:spPr>
            <a:xfrm flipV="1">
              <a:off x="5054527" y="3536518"/>
              <a:ext cx="373013" cy="214296"/>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2" name="Connecteur droit 321"/>
            <p:cNvCxnSpPr/>
            <p:nvPr/>
          </p:nvCxnSpPr>
          <p:spPr>
            <a:xfrm flipV="1">
              <a:off x="5054527" y="3173007"/>
              <a:ext cx="373013" cy="577806"/>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cxnSp>
        <p:nvCxnSpPr>
          <p:cNvPr id="323" name="Connecteur droit 322"/>
          <p:cNvCxnSpPr/>
          <p:nvPr/>
        </p:nvCxnSpPr>
        <p:spPr>
          <a:xfrm flipH="1" flipV="1">
            <a:off x="1701800" y="5168900"/>
            <a:ext cx="327025" cy="169863"/>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4" name="Connecteur droit 323"/>
          <p:cNvCxnSpPr/>
          <p:nvPr/>
        </p:nvCxnSpPr>
        <p:spPr>
          <a:xfrm flipH="1">
            <a:off x="1347788" y="5338763"/>
            <a:ext cx="681037" cy="33655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6" name="Connecteur droit 325"/>
          <p:cNvCxnSpPr/>
          <p:nvPr/>
        </p:nvCxnSpPr>
        <p:spPr>
          <a:xfrm flipH="1" flipV="1">
            <a:off x="6315075" y="446088"/>
            <a:ext cx="347663" cy="121285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30" name="Connecteur droit 329"/>
          <p:cNvCxnSpPr/>
          <p:nvPr/>
        </p:nvCxnSpPr>
        <p:spPr>
          <a:xfrm flipV="1">
            <a:off x="6662738" y="760413"/>
            <a:ext cx="604837" cy="89852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31" name="Connecteur droit 330"/>
          <p:cNvCxnSpPr/>
          <p:nvPr/>
        </p:nvCxnSpPr>
        <p:spPr>
          <a:xfrm flipV="1">
            <a:off x="6662738" y="1166813"/>
            <a:ext cx="838200" cy="49212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32" name="Connecteur droit 331"/>
          <p:cNvCxnSpPr/>
          <p:nvPr/>
        </p:nvCxnSpPr>
        <p:spPr>
          <a:xfrm flipV="1">
            <a:off x="6662738" y="177800"/>
            <a:ext cx="1766887" cy="148113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333" name="Rectangle 332"/>
          <p:cNvSpPr/>
          <p:nvPr/>
        </p:nvSpPr>
        <p:spPr>
          <a:xfrm>
            <a:off x="1094142" y="6364023"/>
            <a:ext cx="2258851" cy="477054"/>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Amélioration de la desserte ferroviaire des quartiers en politique de la ville </a:t>
            </a:r>
            <a:r>
              <a:rPr lang="fr-FR" sz="700" dirty="0">
                <a:solidFill>
                  <a:srgbClr val="002060"/>
                </a:solidFill>
                <a:latin typeface="Calibri" panose="020F0502020204030204"/>
                <a:ea typeface="MS PGothic" pitchFamily="34" charset="-128"/>
              </a:rPr>
              <a:t>(gares nouvelles &amp; augmentation fréquence gares existantes)</a:t>
            </a:r>
          </a:p>
        </p:txBody>
      </p:sp>
      <p:sp>
        <p:nvSpPr>
          <p:cNvPr id="334" name="Rectangle 333"/>
          <p:cNvSpPr/>
          <p:nvPr/>
        </p:nvSpPr>
        <p:spPr>
          <a:xfrm>
            <a:off x="3307927" y="6186699"/>
            <a:ext cx="1701952" cy="6463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Population en quartiers prioritaires politique de la ville dans la ZP (hors zones de gares) potentiellement impactée</a:t>
            </a:r>
          </a:p>
        </p:txBody>
      </p:sp>
      <p:sp>
        <p:nvSpPr>
          <p:cNvPr id="337" name="Rectangle 336"/>
          <p:cNvSpPr/>
          <p:nvPr/>
        </p:nvSpPr>
        <p:spPr>
          <a:xfrm>
            <a:off x="35078" y="5490102"/>
            <a:ext cx="1312851"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Qualité correspondance (à définir)</a:t>
            </a:r>
          </a:p>
        </p:txBody>
      </p:sp>
      <p:sp>
        <p:nvSpPr>
          <p:cNvPr id="339" name="ZoneTexte 338"/>
          <p:cNvSpPr txBox="1"/>
          <p:nvPr/>
        </p:nvSpPr>
        <p:spPr>
          <a:xfrm>
            <a:off x="5651500" y="6564313"/>
            <a:ext cx="1449388" cy="369887"/>
          </a:xfrm>
          <a:prstGeom prst="rect">
            <a:avLst/>
          </a:prstGeom>
          <a:noFill/>
        </p:spPr>
        <p:txBody>
          <a:bodyPr>
            <a:spAutoFit/>
          </a:bodyPr>
          <a:lstStyle/>
          <a:p>
            <a:pPr algn="r" eaLnBrk="1" fontAlgn="auto" hangingPunct="1">
              <a:spcBef>
                <a:spcPts val="0"/>
              </a:spcBef>
              <a:spcAft>
                <a:spcPts val="0"/>
              </a:spcAft>
              <a:defRPr/>
            </a:pPr>
            <a:r>
              <a:rPr lang="fr-FR" sz="1800" dirty="0">
                <a:solidFill>
                  <a:prstClr val="black"/>
                </a:solidFill>
                <a:latin typeface="Calibri" panose="020F0502020204030204"/>
                <a:ea typeface="MS PGothic" pitchFamily="34" charset="-128"/>
              </a:rPr>
              <a:t>INDICATEURS</a:t>
            </a:r>
          </a:p>
        </p:txBody>
      </p:sp>
      <p:sp>
        <p:nvSpPr>
          <p:cNvPr id="341" name="Ellipse 4"/>
          <p:cNvSpPr/>
          <p:nvPr/>
        </p:nvSpPr>
        <p:spPr>
          <a:xfrm>
            <a:off x="7666038" y="2201863"/>
            <a:ext cx="1440204"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Nb sillons potentiellement libérés pour voyageurs</a:t>
            </a:r>
          </a:p>
        </p:txBody>
      </p:sp>
      <p:sp>
        <p:nvSpPr>
          <p:cNvPr id="343" name="Rectangle 342"/>
          <p:cNvSpPr/>
          <p:nvPr/>
        </p:nvSpPr>
        <p:spPr>
          <a:xfrm>
            <a:off x="951418" y="459103"/>
            <a:ext cx="1617514" cy="6463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Adéquation scénario desserte &amp; Dynamique de peuplement des régions et territoires desservis</a:t>
            </a:r>
          </a:p>
        </p:txBody>
      </p:sp>
    </p:spTree>
    <p:extLst>
      <p:ext uri="{BB962C8B-B14F-4D97-AF65-F5344CB8AC3E}">
        <p14:creationId xmlns:p14="http://schemas.microsoft.com/office/powerpoint/2010/main" val="8355826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re 1"/>
          <p:cNvSpPr>
            <a:spLocks noGrp="1"/>
          </p:cNvSpPr>
          <p:nvPr>
            <p:ph type="title"/>
          </p:nvPr>
        </p:nvSpPr>
        <p:spPr/>
        <p:txBody>
          <a:bodyPr/>
          <a:lstStyle/>
          <a:p>
            <a:r>
              <a:rPr lang="fr-FR" altLang="fr-FR" smtClean="0"/>
              <a:t>Réponses à vos remarques &amp; propositions</a:t>
            </a:r>
          </a:p>
        </p:txBody>
      </p:sp>
      <p:sp>
        <p:nvSpPr>
          <p:cNvPr id="78851" name="Espace réservé du contenu 2"/>
          <p:cNvSpPr>
            <a:spLocks noGrp="1"/>
          </p:cNvSpPr>
          <p:nvPr>
            <p:ph idx="1"/>
          </p:nvPr>
        </p:nvSpPr>
        <p:spPr/>
        <p:txBody>
          <a:bodyPr/>
          <a:lstStyle/>
          <a:p>
            <a:pPr marL="0" indent="0"/>
            <a:r>
              <a:rPr lang="fr-FR" altLang="fr-FR" smtClean="0"/>
              <a:t>Le CLOUDD ne fait pas apparaitre toutes les liaisons</a:t>
            </a:r>
          </a:p>
          <a:p>
            <a:pPr lvl="1"/>
            <a:r>
              <a:rPr lang="fr-FR" altLang="fr-FR" smtClean="0"/>
              <a:t>Développement informatique en cours pour faire apparaitre les liens</a:t>
            </a:r>
          </a:p>
          <a:p>
            <a:pPr marL="0" indent="0"/>
            <a:r>
              <a:rPr lang="fr-FR" altLang="fr-FR" smtClean="0"/>
              <a:t>Conserver les objectifs du Copil qui semblent non discriminants?</a:t>
            </a:r>
          </a:p>
          <a:p>
            <a:pPr lvl="1"/>
            <a:r>
              <a:rPr lang="fr-FR" altLang="fr-FR" smtClean="0"/>
              <a:t>Gardés en réserve et utilisés si discriminants (ex. : accès Roissy)</a:t>
            </a:r>
          </a:p>
          <a:p>
            <a:pPr marL="0" indent="0"/>
            <a:r>
              <a:rPr lang="fr-FR" altLang="fr-FR" smtClean="0"/>
              <a:t>Comment prenez-vous en compte les divers horizons dans vos calculs ?</a:t>
            </a:r>
          </a:p>
          <a:p>
            <a:pPr lvl="1"/>
            <a:r>
              <a:rPr lang="fr-FR" altLang="fr-FR" smtClean="0"/>
              <a:t>Des indicateurs sont calculés  en horizon cible, d’autres en horizon prioritaire et ils seront pris « tels quels »</a:t>
            </a:r>
            <a:endParaRPr lang="fr-FR" altLang="fr-FR" smtClean="0">
              <a:solidFill>
                <a:srgbClr val="7030A0"/>
              </a:solidFill>
            </a:endParaRPr>
          </a:p>
        </p:txBody>
      </p:sp>
      <p:sp>
        <p:nvSpPr>
          <p:cNvPr id="78852" name="Espace réservé du numéro de diapositive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fld id="{85D7D334-F5CB-4D21-909D-A76696D5F5FC}" type="slidenum">
              <a:rPr lang="fr-FR" altLang="fr-FR" sz="1200">
                <a:solidFill>
                  <a:srgbClr val="000000"/>
                </a:solidFill>
              </a:rPr>
              <a:pPr/>
              <a:t>64</a:t>
            </a:fld>
            <a:endParaRPr lang="fr-FR" altLang="fr-FR" sz="1200">
              <a:solidFill>
                <a:srgbClr val="000000"/>
              </a:solidFill>
            </a:endParaRPr>
          </a:p>
        </p:txBody>
      </p:sp>
    </p:spTree>
    <p:extLst>
      <p:ext uri="{BB962C8B-B14F-4D97-AF65-F5344CB8AC3E}">
        <p14:creationId xmlns:p14="http://schemas.microsoft.com/office/powerpoint/2010/main" val="397816660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38"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9413" y="5803900"/>
            <a:ext cx="7715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34"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075" y="3878263"/>
            <a:ext cx="16510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32" descr="Afficher l'image d'orig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0588" y="5140325"/>
            <a:ext cx="52863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12" descr="Afficher l'image d'origi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5475" y="10836275"/>
            <a:ext cx="60325" cy="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2" name="Picture 20" descr="Afficher l'image d'origi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65488" y="5497513"/>
            <a:ext cx="5461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3" name="Picture 8" descr="Afficher l'image d'origin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3550" y="11990388"/>
            <a:ext cx="65088"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4" name="Picture 10" descr="Afficher l'image d'origin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98763" y="6276975"/>
            <a:ext cx="8032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Ellipse 39"/>
          <p:cNvSpPr/>
          <p:nvPr/>
        </p:nvSpPr>
        <p:spPr>
          <a:xfrm>
            <a:off x="1543050" y="5513388"/>
            <a:ext cx="488950" cy="250825"/>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39" name="ZoneTexte 38"/>
          <p:cNvSpPr txBox="1"/>
          <p:nvPr/>
        </p:nvSpPr>
        <p:spPr>
          <a:xfrm>
            <a:off x="1447800" y="5470525"/>
            <a:ext cx="692150" cy="323850"/>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Saut régularité</a:t>
            </a:r>
          </a:p>
        </p:txBody>
      </p:sp>
      <p:sp>
        <p:nvSpPr>
          <p:cNvPr id="250" name="Ellipse 249"/>
          <p:cNvSpPr/>
          <p:nvPr/>
        </p:nvSpPr>
        <p:spPr>
          <a:xfrm>
            <a:off x="5170488" y="6481763"/>
            <a:ext cx="1066800" cy="3381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79" name="Ellipse 78"/>
          <p:cNvSpPr/>
          <p:nvPr/>
        </p:nvSpPr>
        <p:spPr>
          <a:xfrm>
            <a:off x="4081463" y="5661025"/>
            <a:ext cx="498475" cy="222250"/>
          </a:xfrm>
          <a:prstGeom prst="ellipse">
            <a:avLst/>
          </a:prstGeom>
          <a:solidFill>
            <a:srgbClr val="6A3F8F"/>
          </a:solidFill>
          <a:ln w="31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74" name="Ellipse 73"/>
          <p:cNvSpPr/>
          <p:nvPr/>
        </p:nvSpPr>
        <p:spPr>
          <a:xfrm>
            <a:off x="3754438" y="6016625"/>
            <a:ext cx="406400" cy="234950"/>
          </a:xfrm>
          <a:prstGeom prst="ellipse">
            <a:avLst/>
          </a:prstGeom>
          <a:solidFill>
            <a:srgbClr val="6A3F8F"/>
          </a:solidFill>
          <a:ln w="31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cxnSp>
        <p:nvCxnSpPr>
          <p:cNvPr id="455" name="Connecteur droit 454"/>
          <p:cNvCxnSpPr>
            <a:endCxn id="6" idx="7"/>
          </p:cNvCxnSpPr>
          <p:nvPr/>
        </p:nvCxnSpPr>
        <p:spPr>
          <a:xfrm flipH="1">
            <a:off x="4052888" y="3813175"/>
            <a:ext cx="188912" cy="388938"/>
          </a:xfrm>
          <a:prstGeom prst="line">
            <a:avLst/>
          </a:prstGeom>
          <a:ln w="50800">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457" name="Connecteur droit 456"/>
          <p:cNvCxnSpPr>
            <a:endCxn id="35" idx="7"/>
          </p:cNvCxnSpPr>
          <p:nvPr/>
        </p:nvCxnSpPr>
        <p:spPr>
          <a:xfrm flipH="1">
            <a:off x="2571750" y="3649663"/>
            <a:ext cx="1452563" cy="827087"/>
          </a:xfrm>
          <a:prstGeom prst="line">
            <a:avLst/>
          </a:prstGeom>
          <a:ln w="50800">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67" name="Connecteur droit 66"/>
          <p:cNvCxnSpPr>
            <a:stCxn id="236" idx="2"/>
            <a:endCxn id="57" idx="6"/>
          </p:cNvCxnSpPr>
          <p:nvPr/>
        </p:nvCxnSpPr>
        <p:spPr>
          <a:xfrm flipH="1">
            <a:off x="3402013" y="3251200"/>
            <a:ext cx="357187" cy="222250"/>
          </a:xfrm>
          <a:prstGeom prst="line">
            <a:avLst/>
          </a:prstGeom>
          <a:ln w="50800">
            <a:solidFill>
              <a:srgbClr val="6A3F8F"/>
            </a:solidFill>
          </a:ln>
        </p:spPr>
        <p:style>
          <a:lnRef idx="1">
            <a:schemeClr val="accent1"/>
          </a:lnRef>
          <a:fillRef idx="0">
            <a:schemeClr val="accent1"/>
          </a:fillRef>
          <a:effectRef idx="0">
            <a:schemeClr val="accent1"/>
          </a:effectRef>
          <a:fontRef idx="minor">
            <a:schemeClr val="tx1"/>
          </a:fontRef>
        </p:style>
      </p:cxnSp>
      <p:sp>
        <p:nvSpPr>
          <p:cNvPr id="57" name="Ellipse 56"/>
          <p:cNvSpPr/>
          <p:nvPr/>
        </p:nvSpPr>
        <p:spPr>
          <a:xfrm>
            <a:off x="2295525" y="2986088"/>
            <a:ext cx="1106488" cy="976312"/>
          </a:xfrm>
          <a:prstGeom prst="ellipse">
            <a:avLst/>
          </a:prstGeom>
          <a:solidFill>
            <a:srgbClr val="6A3F8F"/>
          </a:solidFill>
          <a:ln>
            <a:solidFill>
              <a:srgbClr val="6A3F8F"/>
            </a:solidFill>
          </a:ln>
        </p:spPr>
        <p:style>
          <a:lnRef idx="3">
            <a:scrgbClr r="0" g="0" b="0"/>
          </a:lnRef>
          <a:fillRef idx="1">
            <a:scrgbClr r="0" g="0" b="0"/>
          </a:fillRef>
          <a:effectRef idx="1">
            <a:schemeClr val="accent1">
              <a:hueOff val="0"/>
              <a:satOff val="0"/>
              <a:lumOff val="0"/>
              <a:alphaOff val="0"/>
            </a:schemeClr>
          </a:effectRef>
          <a:fontRef idx="minor">
            <a:schemeClr val="lt1"/>
          </a:fontRef>
        </p:style>
      </p:sp>
      <p:grpSp>
        <p:nvGrpSpPr>
          <p:cNvPr id="80914" name="Groupe 408"/>
          <p:cNvGrpSpPr>
            <a:grpSpLocks/>
          </p:cNvGrpSpPr>
          <p:nvPr/>
        </p:nvGrpSpPr>
        <p:grpSpPr bwMode="auto">
          <a:xfrm>
            <a:off x="2116138" y="5018088"/>
            <a:ext cx="1235075" cy="1304925"/>
            <a:chOff x="2526158" y="4758257"/>
            <a:chExt cx="1235891" cy="1305866"/>
          </a:xfrm>
        </p:grpSpPr>
        <p:cxnSp>
          <p:nvCxnSpPr>
            <p:cNvPr id="340" name="Connecteur droit 339"/>
            <p:cNvCxnSpPr>
              <a:endCxn id="338" idx="7"/>
            </p:cNvCxnSpPr>
            <p:nvPr/>
          </p:nvCxnSpPr>
          <p:spPr>
            <a:xfrm flipH="1">
              <a:off x="3407802" y="4758257"/>
              <a:ext cx="354247" cy="786379"/>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80956" name="Groupe 404"/>
            <p:cNvGrpSpPr>
              <a:grpSpLocks/>
            </p:cNvGrpSpPr>
            <p:nvPr/>
          </p:nvGrpSpPr>
          <p:grpSpPr bwMode="auto">
            <a:xfrm>
              <a:off x="2526158" y="5457572"/>
              <a:ext cx="1081833" cy="606551"/>
              <a:chOff x="2916735" y="5362986"/>
              <a:chExt cx="1081833" cy="606551"/>
            </a:xfrm>
          </p:grpSpPr>
          <p:sp>
            <p:nvSpPr>
              <p:cNvPr id="338" name="Ellipse 337"/>
              <p:cNvSpPr/>
              <p:nvPr/>
            </p:nvSpPr>
            <p:spPr>
              <a:xfrm>
                <a:off x="2948506" y="5362675"/>
                <a:ext cx="996019" cy="594153"/>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750" dirty="0">
                  <a:solidFill>
                    <a:prstClr val="white"/>
                  </a:solidFill>
                </a:endParaRPr>
              </a:p>
            </p:txBody>
          </p:sp>
          <p:sp>
            <p:nvSpPr>
              <p:cNvPr id="329" name="Rectangle 328"/>
              <p:cNvSpPr/>
              <p:nvPr/>
            </p:nvSpPr>
            <p:spPr>
              <a:xfrm>
                <a:off x="2916735" y="5415100"/>
                <a:ext cx="1081801" cy="554437"/>
              </a:xfrm>
              <a:prstGeom prst="rect">
                <a:avLst/>
              </a:prstGeom>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Ne pas aggraver les  inégalités sociales environnementales territoriales</a:t>
                </a:r>
              </a:p>
            </p:txBody>
          </p:sp>
        </p:grpSp>
      </p:grpSp>
      <p:sp>
        <p:nvSpPr>
          <p:cNvPr id="72" name="ZoneTexte 71"/>
          <p:cNvSpPr txBox="1"/>
          <p:nvPr/>
        </p:nvSpPr>
        <p:spPr>
          <a:xfrm>
            <a:off x="3781425" y="5662613"/>
            <a:ext cx="1042988" cy="207962"/>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Nuisances</a:t>
            </a:r>
          </a:p>
        </p:txBody>
      </p:sp>
      <p:sp>
        <p:nvSpPr>
          <p:cNvPr id="73" name="ZoneTexte 72"/>
          <p:cNvSpPr txBox="1"/>
          <p:nvPr/>
        </p:nvSpPr>
        <p:spPr>
          <a:xfrm>
            <a:off x="3433763" y="6015038"/>
            <a:ext cx="1042987" cy="207962"/>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Risques</a:t>
            </a:r>
          </a:p>
        </p:txBody>
      </p:sp>
      <p:cxnSp>
        <p:nvCxnSpPr>
          <p:cNvPr id="76" name="Connecteur droit 75"/>
          <p:cNvCxnSpPr>
            <a:stCxn id="112" idx="6"/>
            <a:endCxn id="79" idx="2"/>
          </p:cNvCxnSpPr>
          <p:nvPr/>
        </p:nvCxnSpPr>
        <p:spPr>
          <a:xfrm>
            <a:off x="3965575" y="5662613"/>
            <a:ext cx="115888" cy="109537"/>
          </a:xfrm>
          <a:prstGeom prst="line">
            <a:avLst/>
          </a:prstGeom>
          <a:ln w="12700">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81" name="Connecteur droit 80"/>
          <p:cNvCxnSpPr/>
          <p:nvPr/>
        </p:nvCxnSpPr>
        <p:spPr>
          <a:xfrm>
            <a:off x="3754438" y="5900738"/>
            <a:ext cx="71437" cy="128587"/>
          </a:xfrm>
          <a:prstGeom prst="line">
            <a:avLst/>
          </a:prstGeom>
          <a:ln w="12700">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80919" name="Groupe 383"/>
          <p:cNvGrpSpPr>
            <a:grpSpLocks/>
          </p:cNvGrpSpPr>
          <p:nvPr/>
        </p:nvGrpSpPr>
        <p:grpSpPr bwMode="auto">
          <a:xfrm>
            <a:off x="3071813" y="4046538"/>
            <a:ext cx="1149350" cy="1057275"/>
            <a:chOff x="3489969" y="4160399"/>
            <a:chExt cx="1149216" cy="1057099"/>
          </a:xfrm>
        </p:grpSpPr>
        <p:sp>
          <p:nvSpPr>
            <p:cNvPr id="6" name="Ellipse 5"/>
            <p:cNvSpPr/>
            <p:nvPr/>
          </p:nvSpPr>
          <p:spPr>
            <a:xfrm>
              <a:off x="3489969" y="4160399"/>
              <a:ext cx="1149216" cy="1057099"/>
            </a:xfrm>
            <a:prstGeom prst="ellipse">
              <a:avLst/>
            </a:prstGeom>
            <a:solidFill>
              <a:srgbClr val="6A3F8F"/>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7" name="Ellipse 4"/>
            <p:cNvSpPr/>
            <p:nvPr/>
          </p:nvSpPr>
          <p:spPr>
            <a:xfrm>
              <a:off x="3662986" y="4304837"/>
              <a:ext cx="866674" cy="74758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Améliorer le bien-être sans aggraver les inégalités</a:t>
              </a:r>
            </a:p>
          </p:txBody>
        </p:sp>
      </p:grpSp>
      <p:grpSp>
        <p:nvGrpSpPr>
          <p:cNvPr id="80920" name="Groupe 25"/>
          <p:cNvGrpSpPr>
            <a:grpSpLocks/>
          </p:cNvGrpSpPr>
          <p:nvPr/>
        </p:nvGrpSpPr>
        <p:grpSpPr bwMode="auto">
          <a:xfrm>
            <a:off x="1600200" y="4329113"/>
            <a:ext cx="1138238" cy="1011237"/>
            <a:chOff x="1229584" y="2652399"/>
            <a:chExt cx="1055838" cy="1122402"/>
          </a:xfrm>
        </p:grpSpPr>
        <p:sp>
          <p:nvSpPr>
            <p:cNvPr id="35" name="Ellipse 34"/>
            <p:cNvSpPr/>
            <p:nvPr/>
          </p:nvSpPr>
          <p:spPr>
            <a:xfrm>
              <a:off x="1229584" y="2652399"/>
              <a:ext cx="1055838" cy="1122402"/>
            </a:xfrm>
            <a:prstGeom prst="ellipse">
              <a:avLst/>
            </a:prstGeom>
            <a:solidFill>
              <a:srgbClr val="6A3F8F"/>
            </a:solidFill>
            <a:ln w="19050">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36" name="ZoneTexte 35"/>
            <p:cNvSpPr txBox="1"/>
            <p:nvPr/>
          </p:nvSpPr>
          <p:spPr>
            <a:xfrm>
              <a:off x="1235474" y="2867365"/>
              <a:ext cx="1017551" cy="717139"/>
            </a:xfrm>
            <a:prstGeom prst="rect">
              <a:avLst/>
            </a:prstGeom>
            <a:noFill/>
            <a:ln>
              <a:noFill/>
            </a:ln>
          </p:spPr>
          <p:txBody>
            <a:bodyPr>
              <a:spAutoFit/>
            </a:bodyPr>
            <a:lstStyle/>
            <a:p>
              <a:pPr algn="ctr" eaLnBrk="1" fontAlgn="auto" hangingPunct="1">
                <a:spcBef>
                  <a:spcPts val="0"/>
                </a:spcBef>
                <a:spcAft>
                  <a:spcPts val="0"/>
                </a:spcAft>
                <a:defRPr/>
              </a:pPr>
              <a:r>
                <a:rPr lang="fr-FR" sz="1200" dirty="0">
                  <a:solidFill>
                    <a:prstClr val="white"/>
                  </a:solidFill>
                  <a:latin typeface="Calibri" panose="020F0502020204030204"/>
                  <a:ea typeface="MS PGothic" pitchFamily="34" charset="-128"/>
                </a:rPr>
                <a:t>Améliorer la qualité service voyageur</a:t>
              </a:r>
            </a:p>
          </p:txBody>
        </p:sp>
      </p:grpSp>
      <p:grpSp>
        <p:nvGrpSpPr>
          <p:cNvPr id="80921" name="Groupe 74"/>
          <p:cNvGrpSpPr>
            <a:grpSpLocks/>
          </p:cNvGrpSpPr>
          <p:nvPr/>
        </p:nvGrpSpPr>
        <p:grpSpPr bwMode="auto">
          <a:xfrm>
            <a:off x="3133725" y="5421313"/>
            <a:ext cx="873125" cy="481012"/>
            <a:chOff x="3519337" y="4834314"/>
            <a:chExt cx="1037520" cy="573998"/>
          </a:xfrm>
        </p:grpSpPr>
        <p:sp>
          <p:nvSpPr>
            <p:cNvPr id="112" name="Ellipse 111"/>
            <p:cNvSpPr/>
            <p:nvPr/>
          </p:nvSpPr>
          <p:spPr>
            <a:xfrm>
              <a:off x="3589134" y="4834314"/>
              <a:ext cx="918676" cy="573998"/>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111" name="ZoneTexte 110"/>
            <p:cNvSpPr txBox="1"/>
            <p:nvPr/>
          </p:nvSpPr>
          <p:spPr>
            <a:xfrm>
              <a:off x="3519337" y="4858940"/>
              <a:ext cx="1037520" cy="524745"/>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Maîtrise impacts/ santé et cadre de vie</a:t>
              </a:r>
            </a:p>
          </p:txBody>
        </p:sp>
      </p:grpSp>
      <p:cxnSp>
        <p:nvCxnSpPr>
          <p:cNvPr id="69" name="Connecteur droit 68"/>
          <p:cNvCxnSpPr>
            <a:endCxn id="62" idx="6"/>
          </p:cNvCxnSpPr>
          <p:nvPr/>
        </p:nvCxnSpPr>
        <p:spPr>
          <a:xfrm flipH="1">
            <a:off x="2422525" y="3846513"/>
            <a:ext cx="44450" cy="95250"/>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80923" name="Groupe 369"/>
          <p:cNvGrpSpPr>
            <a:grpSpLocks/>
          </p:cNvGrpSpPr>
          <p:nvPr/>
        </p:nvGrpSpPr>
        <p:grpSpPr bwMode="auto">
          <a:xfrm>
            <a:off x="2259013" y="2536825"/>
            <a:ext cx="733425" cy="322263"/>
            <a:chOff x="1260619" y="3036176"/>
            <a:chExt cx="732866" cy="323165"/>
          </a:xfrm>
        </p:grpSpPr>
        <p:sp>
          <p:nvSpPr>
            <p:cNvPr id="360" name="ZoneTexte 359"/>
            <p:cNvSpPr txBox="1"/>
            <p:nvPr/>
          </p:nvSpPr>
          <p:spPr>
            <a:xfrm>
              <a:off x="1260619" y="3036176"/>
              <a:ext cx="732866" cy="323165"/>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srgbClr val="6A3F8F"/>
                  </a:solidFill>
                  <a:latin typeface="Calibri" panose="020F0502020204030204"/>
                  <a:ea typeface="MS PGothic" pitchFamily="34" charset="-128"/>
                </a:rPr>
                <a:t>Equité interlignes</a:t>
              </a:r>
            </a:p>
          </p:txBody>
        </p:sp>
        <p:sp>
          <p:nvSpPr>
            <p:cNvPr id="359" name="Ellipse 358"/>
            <p:cNvSpPr/>
            <p:nvPr/>
          </p:nvSpPr>
          <p:spPr>
            <a:xfrm>
              <a:off x="1373245" y="3075975"/>
              <a:ext cx="526648" cy="283366"/>
            </a:xfrm>
            <a:prstGeom prst="ellipse">
              <a:avLst/>
            </a:prstGeom>
            <a:no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grpSp>
      <p:cxnSp>
        <p:nvCxnSpPr>
          <p:cNvPr id="445" name="Connecteur droit 444"/>
          <p:cNvCxnSpPr>
            <a:stCxn id="6" idx="4"/>
            <a:endCxn id="112" idx="0"/>
          </p:cNvCxnSpPr>
          <p:nvPr/>
        </p:nvCxnSpPr>
        <p:spPr>
          <a:xfrm flipH="1">
            <a:off x="3579813" y="5103813"/>
            <a:ext cx="66675" cy="317500"/>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639" name="Connecteur droit 638"/>
          <p:cNvCxnSpPr>
            <a:stCxn id="40" idx="7"/>
          </p:cNvCxnSpPr>
          <p:nvPr/>
        </p:nvCxnSpPr>
        <p:spPr>
          <a:xfrm flipV="1">
            <a:off x="1960563" y="5295900"/>
            <a:ext cx="30162" cy="254000"/>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663" name="Connecteur droit 662"/>
          <p:cNvCxnSpPr>
            <a:stCxn id="359" idx="4"/>
          </p:cNvCxnSpPr>
          <p:nvPr/>
        </p:nvCxnSpPr>
        <p:spPr>
          <a:xfrm>
            <a:off x="2635250" y="2859088"/>
            <a:ext cx="65088" cy="169862"/>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cxnSp>
        <p:nvCxnSpPr>
          <p:cNvPr id="31" name="Connecteur droit 30"/>
          <p:cNvCxnSpPr>
            <a:stCxn id="35" idx="1"/>
          </p:cNvCxnSpPr>
          <p:nvPr/>
        </p:nvCxnSpPr>
        <p:spPr>
          <a:xfrm flipH="1">
            <a:off x="1676400" y="4476750"/>
            <a:ext cx="90488" cy="523875"/>
          </a:xfrm>
          <a:prstGeom prst="line">
            <a:avLst/>
          </a:prstGeom>
          <a:ln>
            <a:solidFill>
              <a:srgbClr val="6A3F8F"/>
            </a:solidFill>
          </a:ln>
        </p:spPr>
        <p:style>
          <a:lnRef idx="1">
            <a:schemeClr val="accent1"/>
          </a:lnRef>
          <a:fillRef idx="0">
            <a:schemeClr val="accent1"/>
          </a:fillRef>
          <a:effectRef idx="0">
            <a:schemeClr val="accent1"/>
          </a:effectRef>
          <a:fontRef idx="minor">
            <a:schemeClr val="tx1"/>
          </a:fontRef>
        </p:style>
      </p:cxnSp>
      <p:grpSp>
        <p:nvGrpSpPr>
          <p:cNvPr id="80928" name="Groupe 1"/>
          <p:cNvGrpSpPr>
            <a:grpSpLocks/>
          </p:cNvGrpSpPr>
          <p:nvPr/>
        </p:nvGrpSpPr>
        <p:grpSpPr bwMode="auto">
          <a:xfrm>
            <a:off x="3759200" y="2528888"/>
            <a:ext cx="1581150" cy="1498600"/>
            <a:chOff x="3891809" y="2389094"/>
            <a:chExt cx="1233973" cy="1178732"/>
          </a:xfrm>
        </p:grpSpPr>
        <p:sp>
          <p:nvSpPr>
            <p:cNvPr id="236" name="Ellipse 235"/>
            <p:cNvSpPr/>
            <p:nvPr/>
          </p:nvSpPr>
          <p:spPr>
            <a:xfrm>
              <a:off x="3891809" y="2508965"/>
              <a:ext cx="1233973" cy="895287"/>
            </a:xfrm>
            <a:prstGeom prst="ellipse">
              <a:avLst/>
            </a:prstGeom>
            <a:solidFill>
              <a:schemeClr val="bg1"/>
            </a:solidFill>
            <a:ln w="38100">
              <a:solidFill>
                <a:schemeClr val="tx1"/>
              </a:solid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237" name="Ellipse 4"/>
            <p:cNvSpPr/>
            <p:nvPr/>
          </p:nvSpPr>
          <p:spPr>
            <a:xfrm>
              <a:off x="3917827" y="2389094"/>
              <a:ext cx="1190610" cy="1178732"/>
            </a:xfrm>
            <a:prstGeom prst="rect">
              <a:avLst/>
            </a:prstGeom>
            <a:noFill/>
            <a:ln w="38100"/>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eaLnBrk="1" fontAlgn="auto" hangingPunct="1">
                <a:spcBef>
                  <a:spcPts val="0"/>
                </a:spcBef>
                <a:spcAft>
                  <a:spcPts val="0"/>
                </a:spcAft>
                <a:defRPr/>
              </a:pPr>
              <a:r>
                <a:rPr lang="fr-FR" sz="1200" dirty="0">
                  <a:solidFill>
                    <a:prstClr val="black"/>
                  </a:solidFill>
                </a:rPr>
                <a:t>Critères de choix pour un scénario LNPN global (</a:t>
              </a:r>
              <a:r>
                <a:rPr lang="fr-FR" sz="1200" dirty="0" err="1">
                  <a:solidFill>
                    <a:prstClr val="black"/>
                  </a:solidFill>
                </a:rPr>
                <a:t>ZP+desserte</a:t>
              </a:r>
              <a:r>
                <a:rPr lang="fr-FR" sz="1200" dirty="0">
                  <a:solidFill>
                    <a:prstClr val="black"/>
                  </a:solidFill>
                </a:rPr>
                <a:t>)</a:t>
              </a:r>
            </a:p>
          </p:txBody>
        </p:sp>
      </p:grpSp>
      <p:sp>
        <p:nvSpPr>
          <p:cNvPr id="419" name="ZoneTexte 418"/>
          <p:cNvSpPr txBox="1"/>
          <p:nvPr/>
        </p:nvSpPr>
        <p:spPr>
          <a:xfrm>
            <a:off x="2244725" y="3028950"/>
            <a:ext cx="1193800" cy="939800"/>
          </a:xfrm>
          <a:prstGeom prst="rect">
            <a:avLst/>
          </a:prstGeom>
          <a:noFill/>
        </p:spPr>
        <p:txBody>
          <a:bodyPr>
            <a:spAutoFit/>
          </a:bodyPr>
          <a:lstStyle/>
          <a:p>
            <a:pPr algn="ctr" eaLnBrk="1" fontAlgn="auto" hangingPunct="1">
              <a:spcBef>
                <a:spcPts val="0"/>
              </a:spcBef>
              <a:spcAft>
                <a:spcPts val="0"/>
              </a:spcAft>
              <a:defRPr/>
            </a:pPr>
            <a:r>
              <a:rPr lang="fr-FR" sz="1100" dirty="0">
                <a:solidFill>
                  <a:prstClr val="white"/>
                </a:solidFill>
                <a:latin typeface="Calibri" panose="020F0502020204030204"/>
                <a:ea typeface="MS PGothic" pitchFamily="34" charset="-128"/>
              </a:rPr>
              <a:t>Diffuser le service et rendre accessible la ligne au plus grand nombre</a:t>
            </a:r>
          </a:p>
        </p:txBody>
      </p:sp>
      <p:sp>
        <p:nvSpPr>
          <p:cNvPr id="390" name="ZoneTexte 389"/>
          <p:cNvSpPr txBox="1"/>
          <p:nvPr/>
        </p:nvSpPr>
        <p:spPr>
          <a:xfrm>
            <a:off x="5106988" y="6481763"/>
            <a:ext cx="4041775" cy="368300"/>
          </a:xfrm>
          <a:prstGeom prst="rect">
            <a:avLst/>
          </a:prstGeom>
          <a:noFill/>
        </p:spPr>
        <p:txBody>
          <a:bodyPr>
            <a:spAutoFit/>
          </a:bodyPr>
          <a:lstStyle/>
          <a:p>
            <a:pPr algn="r" eaLnBrk="1" fontAlgn="auto" hangingPunct="1">
              <a:spcBef>
                <a:spcPts val="0"/>
              </a:spcBef>
              <a:spcAft>
                <a:spcPts val="0"/>
              </a:spcAft>
              <a:defRPr/>
            </a:pPr>
            <a:r>
              <a:rPr lang="fr-FR" sz="1800" dirty="0">
                <a:solidFill>
                  <a:prstClr val="black"/>
                </a:solidFill>
                <a:latin typeface="Calibri" panose="020F0502020204030204"/>
                <a:ea typeface="MS PGothic" pitchFamily="34" charset="-128"/>
              </a:rPr>
              <a:t>CRITERES de choix en étape 1 des EPEUP</a:t>
            </a:r>
          </a:p>
        </p:txBody>
      </p:sp>
      <p:grpSp>
        <p:nvGrpSpPr>
          <p:cNvPr id="80931" name="Groupe 336"/>
          <p:cNvGrpSpPr>
            <a:grpSpLocks/>
          </p:cNvGrpSpPr>
          <p:nvPr/>
        </p:nvGrpSpPr>
        <p:grpSpPr bwMode="auto">
          <a:xfrm>
            <a:off x="1687513" y="3846513"/>
            <a:ext cx="855662" cy="220662"/>
            <a:chOff x="1202785" y="3994039"/>
            <a:chExt cx="856693" cy="220656"/>
          </a:xfrm>
        </p:grpSpPr>
        <p:sp>
          <p:nvSpPr>
            <p:cNvPr id="62" name="Ellipse 61"/>
            <p:cNvSpPr/>
            <p:nvPr/>
          </p:nvSpPr>
          <p:spPr>
            <a:xfrm>
              <a:off x="1329938" y="3994039"/>
              <a:ext cx="608745" cy="190495"/>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61" name="ZoneTexte 60"/>
            <p:cNvSpPr txBox="1"/>
            <p:nvPr/>
          </p:nvSpPr>
          <p:spPr>
            <a:xfrm>
              <a:off x="1202785" y="4006739"/>
              <a:ext cx="856693" cy="207956"/>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Intermodalité</a:t>
              </a:r>
            </a:p>
          </p:txBody>
        </p:sp>
      </p:grpSp>
      <p:sp>
        <p:nvSpPr>
          <p:cNvPr id="267" name="ZoneTexte 266"/>
          <p:cNvSpPr txBox="1"/>
          <p:nvPr/>
        </p:nvSpPr>
        <p:spPr>
          <a:xfrm>
            <a:off x="5662613" y="5980113"/>
            <a:ext cx="1042987" cy="43815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Paysages « du quotidien </a:t>
            </a:r>
            <a:r>
              <a:rPr lang="fr-FR" sz="750" dirty="0">
                <a:solidFill>
                  <a:srgbClr val="6DB122"/>
                </a:solidFill>
                <a:latin typeface="Calibri" panose="020F0502020204030204"/>
                <a:ea typeface="MS PGothic" pitchFamily="34" charset="-128"/>
              </a:rPr>
              <a:t>»</a:t>
            </a:r>
          </a:p>
          <a:p>
            <a:pPr algn="ctr" eaLnBrk="1" fontAlgn="auto" hangingPunct="1">
              <a:spcBef>
                <a:spcPts val="0"/>
              </a:spcBef>
              <a:spcAft>
                <a:spcPts val="0"/>
              </a:spcAft>
              <a:defRPr/>
            </a:pPr>
            <a:endParaRPr lang="fr-FR" sz="750" dirty="0">
              <a:solidFill>
                <a:srgbClr val="6DB122"/>
              </a:solidFill>
              <a:latin typeface="Calibri" panose="020F0502020204030204"/>
              <a:ea typeface="MS PGothic" pitchFamily="34" charset="-128"/>
            </a:endParaRPr>
          </a:p>
        </p:txBody>
      </p:sp>
      <p:grpSp>
        <p:nvGrpSpPr>
          <p:cNvPr id="80933" name="Groupe 372"/>
          <p:cNvGrpSpPr>
            <a:grpSpLocks/>
          </p:cNvGrpSpPr>
          <p:nvPr/>
        </p:nvGrpSpPr>
        <p:grpSpPr bwMode="auto">
          <a:xfrm>
            <a:off x="461963" y="4683125"/>
            <a:ext cx="1127125" cy="520700"/>
            <a:chOff x="550895" y="4562994"/>
            <a:chExt cx="1128673" cy="520463"/>
          </a:xfrm>
        </p:grpSpPr>
        <p:sp>
          <p:nvSpPr>
            <p:cNvPr id="253" name="Ellipse 252"/>
            <p:cNvSpPr/>
            <p:nvPr/>
          </p:nvSpPr>
          <p:spPr>
            <a:xfrm>
              <a:off x="639917" y="4562994"/>
              <a:ext cx="984012" cy="520463"/>
            </a:xfrm>
            <a:prstGeom prst="ellipse">
              <a:avLst/>
            </a:prstGeom>
            <a:solidFill>
              <a:srgbClr val="6A3F8F"/>
            </a:solidFill>
            <a:ln w="285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254" name="ZoneTexte 253"/>
            <p:cNvSpPr txBox="1"/>
            <p:nvPr/>
          </p:nvSpPr>
          <p:spPr>
            <a:xfrm>
              <a:off x="550895" y="4602664"/>
              <a:ext cx="1128673" cy="43953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ctr" fontAlgn="auto">
                <a:spcBef>
                  <a:spcPts val="0"/>
                </a:spcBef>
                <a:spcAft>
                  <a:spcPts val="0"/>
                </a:spcAft>
                <a:defRPr sz="75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hangingPunct="1">
                <a:defRPr/>
              </a:pPr>
              <a:r>
                <a:rPr lang="fr-FR" dirty="0"/>
                <a:t>Améliorer le temps parcours &amp;fréquence sur longues </a:t>
              </a:r>
              <a:r>
                <a:rPr lang="fr-FR" dirty="0" smtClean="0"/>
                <a:t>distances</a:t>
              </a:r>
              <a:endParaRPr lang="fr-FR" dirty="0"/>
            </a:p>
          </p:txBody>
        </p:sp>
      </p:grpSp>
      <p:cxnSp>
        <p:nvCxnSpPr>
          <p:cNvPr id="286" name="Connecteur droit 285"/>
          <p:cNvCxnSpPr/>
          <p:nvPr/>
        </p:nvCxnSpPr>
        <p:spPr>
          <a:xfrm flipV="1">
            <a:off x="1506538" y="4787900"/>
            <a:ext cx="150812" cy="55563"/>
          </a:xfrm>
          <a:prstGeom prst="line">
            <a:avLst/>
          </a:prstGeom>
          <a:ln w="28575">
            <a:solidFill>
              <a:srgbClr val="6A3F8F"/>
            </a:solidFill>
          </a:ln>
        </p:spPr>
        <p:style>
          <a:lnRef idx="1">
            <a:schemeClr val="accent1"/>
          </a:lnRef>
          <a:fillRef idx="0">
            <a:schemeClr val="accent1"/>
          </a:fillRef>
          <a:effectRef idx="0">
            <a:schemeClr val="accent1"/>
          </a:effectRef>
          <a:fontRef idx="minor">
            <a:schemeClr val="tx1"/>
          </a:fontRef>
        </p:style>
      </p:cxnSp>
      <p:pic>
        <p:nvPicPr>
          <p:cNvPr id="80935" name="Picture 6" descr="Afficher l'image d'origin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69563" y="10072688"/>
            <a:ext cx="92075" cy="13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 name="Rectangle 209"/>
          <p:cNvSpPr/>
          <p:nvPr/>
        </p:nvSpPr>
        <p:spPr>
          <a:xfrm>
            <a:off x="-242888" y="2028825"/>
            <a:ext cx="3195638" cy="714375"/>
          </a:xfrm>
          <a:prstGeom prst="rect">
            <a:avLst/>
          </a:prstGeom>
        </p:spPr>
        <p:txBody>
          <a:bodyPr>
            <a:spAutoFit/>
          </a:bodyPr>
          <a:lstStyle/>
          <a:p>
            <a:pPr lvl="1" eaLnBrk="1" fontAlgn="auto" hangingPunct="1">
              <a:spcBef>
                <a:spcPts val="0"/>
              </a:spcBef>
              <a:spcAft>
                <a:spcPts val="0"/>
              </a:spcAft>
              <a:defRPr/>
            </a:pPr>
            <a:r>
              <a:rPr lang="fr-FR" altLang="fr-FR" sz="1350" b="1" dirty="0">
                <a:solidFill>
                  <a:srgbClr val="6A3F8F"/>
                </a:solidFill>
                <a:latin typeface="Calibri" panose="020F0502020204030204"/>
                <a:ea typeface="MS PGothic" pitchFamily="34" charset="-128"/>
              </a:rPr>
              <a:t>Un service de qualité et accessible, au bénéfice de la mobilité et du bien-être de tous</a:t>
            </a:r>
          </a:p>
        </p:txBody>
      </p:sp>
      <p:grpSp>
        <p:nvGrpSpPr>
          <p:cNvPr id="80937" name="Groupe 24"/>
          <p:cNvGrpSpPr>
            <a:grpSpLocks/>
          </p:cNvGrpSpPr>
          <p:nvPr/>
        </p:nvGrpSpPr>
        <p:grpSpPr bwMode="auto">
          <a:xfrm>
            <a:off x="531813" y="4283075"/>
            <a:ext cx="1165225" cy="473075"/>
            <a:chOff x="-1122875" y="4422679"/>
            <a:chExt cx="1081114" cy="313558"/>
          </a:xfrm>
        </p:grpSpPr>
        <p:sp>
          <p:nvSpPr>
            <p:cNvPr id="65" name="Ellipse 64"/>
            <p:cNvSpPr/>
            <p:nvPr/>
          </p:nvSpPr>
          <p:spPr>
            <a:xfrm>
              <a:off x="-903412" y="4422679"/>
              <a:ext cx="664282" cy="205181"/>
            </a:xfrm>
            <a:prstGeom prst="ellipse">
              <a:avLst/>
            </a:prstGeom>
            <a:solidFill>
              <a:srgbClr val="6A3F8F"/>
            </a:solidFill>
            <a:ln w="3175">
              <a:solidFill>
                <a:srgbClr val="6A3F8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66" name="ZoneTexte 65"/>
            <p:cNvSpPr txBox="1"/>
            <p:nvPr/>
          </p:nvSpPr>
          <p:spPr>
            <a:xfrm>
              <a:off x="-1122875" y="4426888"/>
              <a:ext cx="1081114" cy="309349"/>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Qualité de la Correspondance</a:t>
              </a:r>
            </a:p>
          </p:txBody>
        </p:sp>
      </p:grpSp>
      <p:cxnSp>
        <p:nvCxnSpPr>
          <p:cNvPr id="68" name="Connecteur droit 67"/>
          <p:cNvCxnSpPr>
            <a:endCxn id="65" idx="4"/>
          </p:cNvCxnSpPr>
          <p:nvPr/>
        </p:nvCxnSpPr>
        <p:spPr>
          <a:xfrm flipV="1">
            <a:off x="1042988" y="4592638"/>
            <a:ext cx="82550" cy="90487"/>
          </a:xfrm>
          <a:prstGeom prst="line">
            <a:avLst/>
          </a:prstGeom>
          <a:ln>
            <a:solidFill>
              <a:srgbClr val="6A3F8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845502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re 1"/>
          <p:cNvSpPr>
            <a:spLocks noGrp="1"/>
          </p:cNvSpPr>
          <p:nvPr>
            <p:ph type="title"/>
          </p:nvPr>
        </p:nvSpPr>
        <p:spPr/>
        <p:txBody>
          <a:bodyPr/>
          <a:lstStyle/>
          <a:p>
            <a:r>
              <a:rPr lang="fr-FR" altLang="fr-FR" smtClean="0"/>
              <a:t>Axe « un service de qualité et accessible… »</a:t>
            </a:r>
          </a:p>
        </p:txBody>
      </p:sp>
      <p:sp>
        <p:nvSpPr>
          <p:cNvPr id="77827" name="Espace réservé du contenu 2"/>
          <p:cNvSpPr>
            <a:spLocks noGrp="1"/>
          </p:cNvSpPr>
          <p:nvPr>
            <p:ph idx="1"/>
          </p:nvPr>
        </p:nvSpPr>
        <p:spPr>
          <a:xfrm>
            <a:off x="517525" y="981075"/>
            <a:ext cx="8518525" cy="4054475"/>
          </a:xfrm>
        </p:spPr>
        <p:txBody>
          <a:bodyPr/>
          <a:lstStyle/>
          <a:p>
            <a:pPr marL="0" indent="0"/>
            <a:r>
              <a:rPr lang="fr-FR" altLang="fr-FR" smtClean="0">
                <a:solidFill>
                  <a:schemeClr val="tx1"/>
                </a:solidFill>
              </a:rPr>
              <a:t>Intermodalité &amp; niveau d’interconnexions : </a:t>
            </a:r>
            <a:r>
              <a:rPr lang="fr-FR" altLang="fr-FR" smtClean="0">
                <a:solidFill>
                  <a:srgbClr val="F08800"/>
                </a:solidFill>
              </a:rPr>
              <a:t>compléter par nb de modes (à l’étude),</a:t>
            </a:r>
            <a:r>
              <a:rPr lang="fr-FR" altLang="fr-FR" smtClean="0">
                <a:solidFill>
                  <a:srgbClr val="00B050"/>
                </a:solidFill>
              </a:rPr>
              <a:t> </a:t>
            </a:r>
            <a:r>
              <a:rPr lang="fr-FR" altLang="fr-FR" smtClean="0">
                <a:solidFill>
                  <a:srgbClr val="C00000"/>
                </a:solidFill>
              </a:rPr>
              <a:t>qualité espace public &amp; niveau d’équipement intermodaux comme parcs vélos, co-voiturage…(non, prématuré en étape 1 -&gt;étape 2)</a:t>
            </a:r>
          </a:p>
          <a:p>
            <a:pPr marL="0" indent="0"/>
            <a:r>
              <a:rPr lang="fr-FR" altLang="fr-FR" smtClean="0">
                <a:solidFill>
                  <a:schemeClr val="tx1"/>
                </a:solidFill>
              </a:rPr>
              <a:t>Et proximité des nouvelles gares aux polarités de population : </a:t>
            </a:r>
            <a:r>
              <a:rPr lang="fr-FR" altLang="fr-FR" smtClean="0">
                <a:solidFill>
                  <a:srgbClr val="00B050"/>
                </a:solidFill>
              </a:rPr>
              <a:t>déjà fait (population &amp; emplois&lt;20 minutes des gares) </a:t>
            </a:r>
          </a:p>
          <a:p>
            <a:pPr marL="0" indent="0"/>
            <a:r>
              <a:rPr lang="fr-FR" altLang="fr-FR" smtClean="0">
                <a:solidFill>
                  <a:schemeClr val="tx1"/>
                </a:solidFill>
              </a:rPr>
              <a:t>Ajouter critère parking </a:t>
            </a:r>
            <a:r>
              <a:rPr lang="fr-FR" altLang="fr-FR" smtClean="0">
                <a:solidFill>
                  <a:srgbClr val="C00000"/>
                </a:solidFill>
              </a:rPr>
              <a:t>(non discriminant)</a:t>
            </a:r>
          </a:p>
          <a:p>
            <a:pPr marL="0" indent="0"/>
            <a:r>
              <a:rPr lang="fr-FR" altLang="fr-FR" smtClean="0">
                <a:solidFill>
                  <a:schemeClr val="tx1"/>
                </a:solidFill>
              </a:rPr>
              <a:t>Temps : </a:t>
            </a:r>
            <a:r>
              <a:rPr lang="fr-FR" altLang="fr-FR" smtClean="0">
                <a:solidFill>
                  <a:srgbClr val="F08800"/>
                </a:solidFill>
              </a:rPr>
              <a:t>Gain de temps de parcours mode train / mode automobile sur trajets concurrentiels (à l’étude)</a:t>
            </a:r>
          </a:p>
          <a:p>
            <a:pPr marL="0" indent="0"/>
            <a:r>
              <a:rPr lang="fr-FR" altLang="fr-FR" smtClean="0">
                <a:solidFill>
                  <a:schemeClr val="tx1"/>
                </a:solidFill>
              </a:rPr>
              <a:t>Saut en régularité : </a:t>
            </a:r>
            <a:r>
              <a:rPr lang="fr-FR" altLang="fr-FR" smtClean="0">
                <a:solidFill>
                  <a:srgbClr val="C00000"/>
                </a:solidFill>
              </a:rPr>
              <a:t>Gains de régularité (en temps) sur LNPN &amp; réseau francilien (</a:t>
            </a:r>
            <a:r>
              <a:rPr lang="fr-FR" altLang="fr-FR" smtClean="0">
                <a:solidFill>
                  <a:srgbClr val="C00000"/>
                </a:solidFill>
                <a:sym typeface="Wingdings" pitchFamily="2" charset="2"/>
              </a:rPr>
              <a:t></a:t>
            </a:r>
            <a:r>
              <a:rPr lang="fr-FR" altLang="fr-FR" smtClean="0">
                <a:solidFill>
                  <a:srgbClr val="C00000"/>
                </a:solidFill>
              </a:rPr>
              <a:t>étapes ultérieures); </a:t>
            </a:r>
            <a:r>
              <a:rPr lang="fr-FR" altLang="fr-FR" smtClean="0">
                <a:solidFill>
                  <a:srgbClr val="00B050"/>
                </a:solidFill>
              </a:rPr>
              <a:t>évaluation des grands nœuds (Caen, Rouen, Mantes) à dire d’expert</a:t>
            </a:r>
          </a:p>
          <a:p>
            <a:pPr marL="0" indent="0"/>
            <a:r>
              <a:rPr lang="fr-FR" altLang="fr-FR" smtClean="0">
                <a:solidFill>
                  <a:schemeClr val="tx1"/>
                </a:solidFill>
              </a:rPr>
              <a:t>Correspondance : </a:t>
            </a:r>
            <a:r>
              <a:rPr lang="fr-FR" altLang="fr-FR" smtClean="0">
                <a:solidFill>
                  <a:srgbClr val="00B050"/>
                </a:solidFill>
              </a:rPr>
              <a:t>qualité de la correspondance (ok), </a:t>
            </a:r>
            <a:r>
              <a:rPr lang="fr-FR" altLang="fr-FR" smtClean="0">
                <a:solidFill>
                  <a:srgbClr val="C00000"/>
                </a:solidFill>
              </a:rPr>
              <a:t>Temps maximum d'attente pour une correspondance, qualité signalétique et niveau d’équipement &amp; confort d’attente </a:t>
            </a:r>
            <a:r>
              <a:rPr lang="fr-FR" altLang="fr-FR" smtClean="0">
                <a:solidFill>
                  <a:srgbClr val="C00000"/>
                </a:solidFill>
                <a:sym typeface="Wingdings" pitchFamily="2" charset="2"/>
              </a:rPr>
              <a:t></a:t>
            </a:r>
            <a:r>
              <a:rPr lang="fr-FR" altLang="fr-FR" smtClean="0">
                <a:solidFill>
                  <a:srgbClr val="C00000"/>
                </a:solidFill>
              </a:rPr>
              <a:t>étapes ultérieures) </a:t>
            </a:r>
          </a:p>
          <a:p>
            <a:pPr marL="0" indent="0"/>
            <a:endParaRPr lang="fr-FR" altLang="fr-FR" smtClean="0">
              <a:solidFill>
                <a:srgbClr val="C00000"/>
              </a:solidFill>
            </a:endParaRPr>
          </a:p>
          <a:p>
            <a:pPr marL="0" indent="0"/>
            <a:endParaRPr lang="fr-FR" altLang="fr-FR" smtClean="0">
              <a:solidFill>
                <a:schemeClr val="tx1"/>
              </a:solidFill>
            </a:endParaRPr>
          </a:p>
          <a:p>
            <a:pPr marL="0" indent="0"/>
            <a:endParaRPr lang="fr-FR" altLang="fr-FR" smtClean="0">
              <a:solidFill>
                <a:srgbClr val="6A3F8F"/>
              </a:solidFill>
            </a:endParaRPr>
          </a:p>
        </p:txBody>
      </p:sp>
      <p:sp>
        <p:nvSpPr>
          <p:cNvPr id="82948" name="Espace réservé du numéro de diapositive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fld id="{17783879-38F1-49CE-BAAE-8C97D3CD2BDE}" type="slidenum">
              <a:rPr lang="fr-FR" altLang="fr-FR" sz="1200">
                <a:solidFill>
                  <a:srgbClr val="000000"/>
                </a:solidFill>
              </a:rPr>
              <a:pPr/>
              <a:t>66</a:t>
            </a:fld>
            <a:endParaRPr lang="fr-FR" altLang="fr-FR" sz="1200">
              <a:solidFill>
                <a:srgbClr val="000000"/>
              </a:solidFill>
            </a:endParaRPr>
          </a:p>
        </p:txBody>
      </p:sp>
    </p:spTree>
    <p:extLst>
      <p:ext uri="{BB962C8B-B14F-4D97-AF65-F5344CB8AC3E}">
        <p14:creationId xmlns:p14="http://schemas.microsoft.com/office/powerpoint/2010/main" val="7856105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8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8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8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782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8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re 1"/>
          <p:cNvSpPr>
            <a:spLocks noGrp="1"/>
          </p:cNvSpPr>
          <p:nvPr>
            <p:ph type="title"/>
          </p:nvPr>
        </p:nvSpPr>
        <p:spPr/>
        <p:txBody>
          <a:bodyPr/>
          <a:lstStyle/>
          <a:p>
            <a:r>
              <a:rPr lang="fr-FR" altLang="fr-FR" smtClean="0"/>
              <a:t>Axe « un service de qualité et accessible… »</a:t>
            </a:r>
          </a:p>
        </p:txBody>
      </p:sp>
      <p:sp>
        <p:nvSpPr>
          <p:cNvPr id="79875" name="Espace réservé du contenu 2"/>
          <p:cNvSpPr>
            <a:spLocks noGrp="1"/>
          </p:cNvSpPr>
          <p:nvPr>
            <p:ph idx="1"/>
          </p:nvPr>
        </p:nvSpPr>
        <p:spPr>
          <a:xfrm>
            <a:off x="517525" y="981075"/>
            <a:ext cx="8518525" cy="4895850"/>
          </a:xfrm>
        </p:spPr>
        <p:txBody>
          <a:bodyPr/>
          <a:lstStyle/>
          <a:p>
            <a:pPr marL="0" indent="0"/>
            <a:r>
              <a:rPr lang="fr-FR" altLang="fr-FR" dirty="0" smtClean="0">
                <a:solidFill>
                  <a:schemeClr val="tx1"/>
                </a:solidFill>
              </a:rPr>
              <a:t>Inégalités : modifier l’indicateur « Amélioration de la desserte ferroviaire </a:t>
            </a:r>
            <a:r>
              <a:rPr lang="fr-FR" altLang="fr-FR" u="sng" dirty="0" smtClean="0">
                <a:solidFill>
                  <a:schemeClr val="tx1"/>
                </a:solidFill>
              </a:rPr>
              <a:t>des quartiers en politique de la ville</a:t>
            </a:r>
            <a:r>
              <a:rPr lang="fr-FR" altLang="fr-FR" dirty="0" smtClean="0">
                <a:solidFill>
                  <a:schemeClr val="tx1"/>
                </a:solidFill>
              </a:rPr>
              <a:t>» </a:t>
            </a:r>
            <a:r>
              <a:rPr lang="fr-FR" altLang="fr-FR" dirty="0" smtClean="0">
                <a:solidFill>
                  <a:srgbClr val="C00000"/>
                </a:solidFill>
              </a:rPr>
              <a:t>en « … </a:t>
            </a:r>
            <a:r>
              <a:rPr lang="fr-FR" altLang="fr-FR" u="sng" dirty="0" smtClean="0">
                <a:solidFill>
                  <a:srgbClr val="C00000"/>
                </a:solidFill>
              </a:rPr>
              <a:t>des espaces périurbains fragiles et dépendants de l’automobile</a:t>
            </a:r>
            <a:r>
              <a:rPr lang="fr-FR" altLang="fr-FR" dirty="0" smtClean="0">
                <a:solidFill>
                  <a:srgbClr val="C00000"/>
                </a:solidFill>
              </a:rPr>
              <a:t> » (</a:t>
            </a:r>
            <a:r>
              <a:rPr lang="fr-FR" altLang="fr-FR" dirty="0" smtClean="0">
                <a:solidFill>
                  <a:srgbClr val="C00000"/>
                </a:solidFill>
                <a:sym typeface="Wingdings" pitchFamily="2" charset="2"/>
              </a:rPr>
              <a:t></a:t>
            </a:r>
            <a:r>
              <a:rPr lang="fr-FR" altLang="fr-FR" dirty="0" smtClean="0">
                <a:solidFill>
                  <a:srgbClr val="C00000"/>
                </a:solidFill>
              </a:rPr>
              <a:t> ces espaces ne sont pas cartographiés contrairement à ceux en politique de la ville)</a:t>
            </a:r>
          </a:p>
          <a:p>
            <a:pPr marL="0" indent="0"/>
            <a:r>
              <a:rPr lang="fr-FR" altLang="fr-FR" dirty="0" smtClean="0">
                <a:solidFill>
                  <a:schemeClr val="tx1"/>
                </a:solidFill>
              </a:rPr>
              <a:t>Compléter l’indicateur « % surf. de la ZP en PPRT, PPRN, PPRI… » </a:t>
            </a:r>
            <a:r>
              <a:rPr lang="fr-FR" altLang="fr-FR" dirty="0" smtClean="0">
                <a:solidFill>
                  <a:srgbClr val="00B050"/>
                </a:solidFill>
              </a:rPr>
              <a:t> </a:t>
            </a:r>
            <a:r>
              <a:rPr lang="fr-FR" altLang="fr-FR" dirty="0" smtClean="0">
                <a:solidFill>
                  <a:schemeClr val="tx1"/>
                </a:solidFill>
              </a:rPr>
              <a:t>avec </a:t>
            </a:r>
            <a:r>
              <a:rPr lang="fr-FR" altLang="fr-FR" dirty="0" smtClean="0">
                <a:solidFill>
                  <a:srgbClr val="C00000"/>
                </a:solidFill>
              </a:rPr>
              <a:t>les arrêtés de catastrophe naturelle, le niveau des inondations (déjà dans PPRI), le nombre de morts liés aux inondations et nombre d’habitations inondées </a:t>
            </a:r>
            <a:r>
              <a:rPr lang="fr-FR" altLang="fr-FR" dirty="0" smtClean="0">
                <a:solidFill>
                  <a:srgbClr val="00B050"/>
                </a:solidFill>
              </a:rPr>
              <a:t>: ajout % de zones de ruissellement intersectées sur Rouen Yvetot</a:t>
            </a:r>
            <a:endParaRPr lang="fr-FR" altLang="fr-FR" dirty="0" smtClean="0">
              <a:solidFill>
                <a:srgbClr val="FF0000"/>
              </a:solidFill>
            </a:endParaRPr>
          </a:p>
          <a:p>
            <a:pPr marL="0" indent="0"/>
            <a:r>
              <a:rPr lang="fr-FR" altLang="fr-FR" dirty="0" smtClean="0">
                <a:solidFill>
                  <a:schemeClr val="tx1"/>
                </a:solidFill>
              </a:rPr>
              <a:t>Nuisances : </a:t>
            </a:r>
            <a:r>
              <a:rPr lang="fr-FR" altLang="fr-FR" dirty="0" smtClean="0">
                <a:solidFill>
                  <a:srgbClr val="C00000"/>
                </a:solidFill>
              </a:rPr>
              <a:t>prendre en compte les infrastructures existantes (ou déjà envisagées) génératrices de nuisances et comparer mesure bruit actuelle / projeté </a:t>
            </a:r>
            <a:r>
              <a:rPr lang="fr-FR" altLang="fr-FR" dirty="0" smtClean="0">
                <a:solidFill>
                  <a:srgbClr val="FF0000"/>
                </a:solidFill>
              </a:rPr>
              <a:t>(</a:t>
            </a:r>
            <a:r>
              <a:rPr lang="fr-FR" altLang="fr-FR" dirty="0" smtClean="0">
                <a:solidFill>
                  <a:srgbClr val="C00000"/>
                </a:solidFill>
              </a:rPr>
              <a:t>étapes ultérieures)</a:t>
            </a:r>
          </a:p>
          <a:p>
            <a:pPr marL="0" indent="0"/>
            <a:r>
              <a:rPr lang="fr-FR" altLang="fr-FR" dirty="0" smtClean="0">
                <a:solidFill>
                  <a:schemeClr val="tx1"/>
                </a:solidFill>
              </a:rPr>
              <a:t>Modifier l’indicateur « % surf. de la ZP en zone tampon (250m) autour des zones bâties </a:t>
            </a:r>
            <a:r>
              <a:rPr lang="fr-FR" altLang="fr-FR" dirty="0" smtClean="0">
                <a:solidFill>
                  <a:schemeClr val="tx1"/>
                </a:solidFill>
                <a:sym typeface="Wingdings" pitchFamily="2" charset="2"/>
              </a:rPr>
              <a:t></a:t>
            </a:r>
            <a:r>
              <a:rPr lang="fr-FR" altLang="fr-FR" dirty="0" smtClean="0">
                <a:solidFill>
                  <a:schemeClr val="tx1"/>
                </a:solidFill>
              </a:rPr>
              <a:t> </a:t>
            </a:r>
            <a:r>
              <a:rPr lang="fr-FR" altLang="fr-FR" dirty="0" smtClean="0">
                <a:solidFill>
                  <a:srgbClr val="C00000"/>
                </a:solidFill>
              </a:rPr>
              <a:t>500 m (non car le 250m vient des distances précisées dans l’ancienne version du classement sonore des voies)</a:t>
            </a:r>
          </a:p>
          <a:p>
            <a:pPr marL="0" indent="0"/>
            <a:endParaRPr lang="fr-FR" altLang="fr-FR" dirty="0" smtClean="0">
              <a:solidFill>
                <a:srgbClr val="C00000"/>
              </a:solidFill>
            </a:endParaRPr>
          </a:p>
          <a:p>
            <a:pPr marL="0" indent="0"/>
            <a:endParaRPr lang="fr-FR" altLang="fr-FR" dirty="0" smtClean="0">
              <a:solidFill>
                <a:srgbClr val="FF0000"/>
              </a:solidFill>
            </a:endParaRPr>
          </a:p>
          <a:p>
            <a:pPr marL="0" indent="0"/>
            <a:endParaRPr lang="fr-FR" altLang="fr-FR" dirty="0" smtClean="0">
              <a:solidFill>
                <a:srgbClr val="FF0000"/>
              </a:solidFill>
            </a:endParaRPr>
          </a:p>
          <a:p>
            <a:pPr marL="0" indent="0"/>
            <a:endParaRPr lang="fr-FR" altLang="fr-FR" dirty="0" smtClean="0">
              <a:solidFill>
                <a:srgbClr val="6DB122"/>
              </a:solidFill>
            </a:endParaRPr>
          </a:p>
        </p:txBody>
      </p:sp>
      <p:sp>
        <p:nvSpPr>
          <p:cNvPr id="84996" name="Espace réservé du numéro de diapositive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fld id="{DA304E4D-B211-447E-B073-94804590591D}" type="slidenum">
              <a:rPr lang="fr-FR" altLang="fr-FR" sz="1200">
                <a:solidFill>
                  <a:srgbClr val="000000"/>
                </a:solidFill>
              </a:rPr>
              <a:pPr/>
              <a:t>67</a:t>
            </a:fld>
            <a:endParaRPr lang="fr-FR" altLang="fr-FR" sz="1200">
              <a:solidFill>
                <a:srgbClr val="000000"/>
              </a:solidFill>
            </a:endParaRPr>
          </a:p>
        </p:txBody>
      </p:sp>
    </p:spTree>
    <p:extLst>
      <p:ext uri="{BB962C8B-B14F-4D97-AF65-F5344CB8AC3E}">
        <p14:creationId xmlns:p14="http://schemas.microsoft.com/office/powerpoint/2010/main" val="36627905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8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8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8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16"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5388" y="2241550"/>
            <a:ext cx="5222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7" name="Rectangle 406"/>
          <p:cNvSpPr/>
          <p:nvPr/>
        </p:nvSpPr>
        <p:spPr>
          <a:xfrm>
            <a:off x="-519113" y="38100"/>
            <a:ext cx="3951288" cy="923925"/>
          </a:xfrm>
          <a:prstGeom prst="rect">
            <a:avLst/>
          </a:prstGeom>
        </p:spPr>
        <p:txBody>
          <a:bodyPr>
            <a:spAutoFit/>
          </a:bodyPr>
          <a:lstStyle/>
          <a:p>
            <a:pPr lvl="1" eaLnBrk="1" fontAlgn="auto" hangingPunct="1">
              <a:spcBef>
                <a:spcPts val="0"/>
              </a:spcBef>
              <a:spcAft>
                <a:spcPts val="0"/>
              </a:spcAft>
              <a:defRPr/>
            </a:pPr>
            <a:r>
              <a:rPr lang="fr-FR" altLang="fr-FR" sz="1350" b="1" dirty="0">
                <a:solidFill>
                  <a:srgbClr val="6DB122"/>
                </a:solidFill>
                <a:latin typeface="Calibri" panose="020F0502020204030204"/>
                <a:ea typeface="MS PGothic" pitchFamily="34" charset="-128"/>
              </a:rPr>
              <a:t>Une infrastructure </a:t>
            </a:r>
            <a:r>
              <a:rPr lang="fr-FR" altLang="fr-FR" sz="1350" b="1" dirty="0" err="1">
                <a:solidFill>
                  <a:srgbClr val="6DB122"/>
                </a:solidFill>
                <a:latin typeface="Calibri" panose="020F0502020204030204"/>
                <a:ea typeface="MS PGothic" pitchFamily="34" charset="-128"/>
              </a:rPr>
              <a:t>eco</a:t>
            </a:r>
            <a:r>
              <a:rPr lang="fr-FR" altLang="fr-FR" sz="1350" b="1" dirty="0">
                <a:solidFill>
                  <a:srgbClr val="6DB122"/>
                </a:solidFill>
                <a:latin typeface="Calibri" panose="020F0502020204030204"/>
                <a:ea typeface="MS PGothic" pitchFamily="34" charset="-128"/>
              </a:rPr>
              <a:t>-conçue </a:t>
            </a:r>
          </a:p>
          <a:p>
            <a:pPr lvl="1" eaLnBrk="1" fontAlgn="auto" hangingPunct="1">
              <a:spcBef>
                <a:spcPts val="0"/>
              </a:spcBef>
              <a:spcAft>
                <a:spcPts val="0"/>
              </a:spcAft>
              <a:defRPr/>
            </a:pPr>
            <a:r>
              <a:rPr lang="fr-FR" altLang="fr-FR" sz="1350" b="1" dirty="0">
                <a:solidFill>
                  <a:srgbClr val="6DB122"/>
                </a:solidFill>
                <a:latin typeface="Calibri" panose="020F0502020204030204"/>
                <a:ea typeface="MS PGothic" pitchFamily="34" charset="-128"/>
              </a:rPr>
              <a:t>qui préserve les patrimoines et les ressources </a:t>
            </a:r>
          </a:p>
          <a:p>
            <a:pPr lvl="1" eaLnBrk="1" fontAlgn="auto" hangingPunct="1">
              <a:spcBef>
                <a:spcPts val="0"/>
              </a:spcBef>
              <a:spcAft>
                <a:spcPts val="0"/>
              </a:spcAft>
              <a:defRPr/>
            </a:pPr>
            <a:r>
              <a:rPr lang="fr-FR" altLang="fr-FR" sz="1350" b="1" dirty="0">
                <a:solidFill>
                  <a:srgbClr val="6DB122"/>
                </a:solidFill>
                <a:latin typeface="Calibri" panose="020F0502020204030204"/>
                <a:ea typeface="MS PGothic" pitchFamily="34" charset="-128"/>
              </a:rPr>
              <a:t>en épargnant les plus exceptionnels </a:t>
            </a:r>
          </a:p>
          <a:p>
            <a:pPr lvl="1" eaLnBrk="1" fontAlgn="auto" hangingPunct="1">
              <a:spcBef>
                <a:spcPts val="0"/>
              </a:spcBef>
              <a:spcAft>
                <a:spcPts val="0"/>
              </a:spcAft>
              <a:defRPr/>
            </a:pPr>
            <a:r>
              <a:rPr lang="fr-FR" altLang="fr-FR" sz="1350" b="1" dirty="0">
                <a:solidFill>
                  <a:srgbClr val="6DB122"/>
                </a:solidFill>
                <a:latin typeface="Calibri" panose="020F0502020204030204"/>
                <a:ea typeface="MS PGothic" pitchFamily="34" charset="-128"/>
              </a:rPr>
              <a:t>et ménage les activités humaines</a:t>
            </a:r>
          </a:p>
        </p:txBody>
      </p:sp>
      <p:sp>
        <p:nvSpPr>
          <p:cNvPr id="96" name="Rectangle 95"/>
          <p:cNvSpPr/>
          <p:nvPr/>
        </p:nvSpPr>
        <p:spPr bwMode="auto">
          <a:xfrm>
            <a:off x="5618443" y="5702100"/>
            <a:ext cx="3200120" cy="400250"/>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1000" dirty="0">
                <a:solidFill>
                  <a:srgbClr val="002060"/>
                </a:solidFill>
                <a:latin typeface="Calibri" panose="020F0502020204030204"/>
                <a:ea typeface="MS PGothic" pitchFamily="34" charset="-128"/>
              </a:rPr>
              <a:t>Bilan perception paysages (carticipe et réunions de concertation) + enquête?</a:t>
            </a:r>
          </a:p>
        </p:txBody>
      </p:sp>
      <p:sp>
        <p:nvSpPr>
          <p:cNvPr id="99" name="Rectangle 98"/>
          <p:cNvSpPr/>
          <p:nvPr/>
        </p:nvSpPr>
        <p:spPr bwMode="auto">
          <a:xfrm>
            <a:off x="3957473" y="3638672"/>
            <a:ext cx="1348754" cy="55419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1000" dirty="0">
                <a:solidFill>
                  <a:srgbClr val="002060"/>
                </a:solidFill>
                <a:latin typeface="Calibri" panose="020F0502020204030204"/>
                <a:ea typeface="MS PGothic" pitchFamily="34" charset="-128"/>
              </a:rPr>
              <a:t>% des surfaces à enjeux très forts pour milieu </a:t>
            </a:r>
            <a:r>
              <a:rPr lang="fr-FR" sz="1000" u="sng" dirty="0">
                <a:solidFill>
                  <a:srgbClr val="002060"/>
                </a:solidFill>
                <a:latin typeface="Calibri" panose="020F0502020204030204"/>
                <a:ea typeface="MS PGothic" pitchFamily="34" charset="-128"/>
              </a:rPr>
              <a:t>humain</a:t>
            </a:r>
            <a:endParaRPr lang="fr-FR" sz="1000" dirty="0">
              <a:solidFill>
                <a:srgbClr val="002060"/>
              </a:solidFill>
              <a:latin typeface="Calibri" panose="020F0502020204030204"/>
              <a:ea typeface="MS PGothic" pitchFamily="34" charset="-128"/>
            </a:endParaRPr>
          </a:p>
        </p:txBody>
      </p:sp>
      <p:sp>
        <p:nvSpPr>
          <p:cNvPr id="100" name="Rectangle 99"/>
          <p:cNvSpPr/>
          <p:nvPr/>
        </p:nvSpPr>
        <p:spPr bwMode="auto">
          <a:xfrm>
            <a:off x="3963032" y="4274783"/>
            <a:ext cx="1384696" cy="55419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1000" dirty="0">
                <a:solidFill>
                  <a:srgbClr val="002060"/>
                </a:solidFill>
                <a:latin typeface="Calibri" panose="020F0502020204030204"/>
                <a:ea typeface="MS PGothic" pitchFamily="34" charset="-128"/>
              </a:rPr>
              <a:t>% des surfaces à enjeux très forts pour milieu </a:t>
            </a:r>
            <a:r>
              <a:rPr lang="fr-FR" sz="1000" u="sng" dirty="0">
                <a:solidFill>
                  <a:srgbClr val="002060"/>
                </a:solidFill>
                <a:latin typeface="Calibri" panose="020F0502020204030204"/>
                <a:ea typeface="MS PGothic" pitchFamily="34" charset="-128"/>
              </a:rPr>
              <a:t>physique</a:t>
            </a:r>
            <a:endParaRPr lang="fr-FR" sz="1000" dirty="0">
              <a:solidFill>
                <a:srgbClr val="002060"/>
              </a:solidFill>
              <a:latin typeface="Calibri" panose="020F0502020204030204"/>
              <a:ea typeface="MS PGothic" pitchFamily="34" charset="-128"/>
            </a:endParaRPr>
          </a:p>
        </p:txBody>
      </p:sp>
      <p:sp>
        <p:nvSpPr>
          <p:cNvPr id="101" name="Rectangle 100"/>
          <p:cNvSpPr/>
          <p:nvPr/>
        </p:nvSpPr>
        <p:spPr bwMode="auto">
          <a:xfrm>
            <a:off x="3979486" y="4943784"/>
            <a:ext cx="1384696" cy="55419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1000" dirty="0">
                <a:solidFill>
                  <a:srgbClr val="002060"/>
                </a:solidFill>
                <a:latin typeface="Calibri" panose="020F0502020204030204"/>
                <a:ea typeface="MS PGothic" pitchFamily="34" charset="-128"/>
              </a:rPr>
              <a:t>% des surfaces à enjeux très forts pour milieu </a:t>
            </a:r>
            <a:r>
              <a:rPr lang="fr-FR" sz="1000" u="sng" dirty="0">
                <a:solidFill>
                  <a:srgbClr val="002060"/>
                </a:solidFill>
                <a:latin typeface="Calibri" panose="020F0502020204030204"/>
                <a:ea typeface="MS PGothic" pitchFamily="34" charset="-128"/>
              </a:rPr>
              <a:t>naturel</a:t>
            </a:r>
            <a:endParaRPr lang="fr-FR" sz="1000" dirty="0">
              <a:solidFill>
                <a:srgbClr val="002060"/>
              </a:solidFill>
              <a:latin typeface="Calibri" panose="020F0502020204030204"/>
              <a:ea typeface="MS PGothic" pitchFamily="34" charset="-128"/>
            </a:endParaRPr>
          </a:p>
        </p:txBody>
      </p:sp>
      <p:sp>
        <p:nvSpPr>
          <p:cNvPr id="102" name="Rectangle 101"/>
          <p:cNvSpPr/>
          <p:nvPr/>
        </p:nvSpPr>
        <p:spPr bwMode="auto">
          <a:xfrm>
            <a:off x="3979486" y="5536465"/>
            <a:ext cx="1384696" cy="55419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1000" dirty="0">
                <a:solidFill>
                  <a:srgbClr val="002060"/>
                </a:solidFill>
                <a:latin typeface="Calibri" panose="020F0502020204030204"/>
                <a:ea typeface="MS PGothic" pitchFamily="34" charset="-128"/>
              </a:rPr>
              <a:t>% des surfaces à enjeux très forts pour </a:t>
            </a:r>
            <a:r>
              <a:rPr lang="fr-FR" sz="1000" u="sng" dirty="0">
                <a:solidFill>
                  <a:srgbClr val="002060"/>
                </a:solidFill>
                <a:latin typeface="Calibri" panose="020F0502020204030204"/>
                <a:ea typeface="MS PGothic" pitchFamily="34" charset="-128"/>
              </a:rPr>
              <a:t>Paysage et patrimoine</a:t>
            </a:r>
          </a:p>
        </p:txBody>
      </p:sp>
      <p:sp>
        <p:nvSpPr>
          <p:cNvPr id="103" name="Accolade ouvrante 102"/>
          <p:cNvSpPr/>
          <p:nvPr/>
        </p:nvSpPr>
        <p:spPr bwMode="auto">
          <a:xfrm>
            <a:off x="3678238" y="3573463"/>
            <a:ext cx="327025" cy="2501900"/>
          </a:xfrm>
          <a:prstGeom prst="leftBrace">
            <a:avLst/>
          </a:prstGeom>
          <a:ln>
            <a:solidFill>
              <a:srgbClr val="00206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fr-FR" sz="1000">
              <a:solidFill>
                <a:prstClr val="black"/>
              </a:solidFill>
            </a:endParaRPr>
          </a:p>
        </p:txBody>
      </p:sp>
      <p:sp>
        <p:nvSpPr>
          <p:cNvPr id="104" name="Rectangle 103"/>
          <p:cNvSpPr/>
          <p:nvPr/>
        </p:nvSpPr>
        <p:spPr bwMode="auto">
          <a:xfrm>
            <a:off x="5635752" y="4213273"/>
            <a:ext cx="2953143" cy="55419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1000" dirty="0">
                <a:solidFill>
                  <a:srgbClr val="002060"/>
                </a:solidFill>
                <a:latin typeface="Calibri" panose="020F0502020204030204"/>
                <a:ea typeface="MS PGothic" pitchFamily="34" charset="-128"/>
              </a:rPr>
              <a:t>% surf. de la ZP en captage AEP ou périmètre rapproché captage AEP Grenelle et prioritaire SDAGE </a:t>
            </a:r>
            <a:r>
              <a:rPr lang="fr-FR" sz="1000" dirty="0">
                <a:solidFill>
                  <a:srgbClr val="F08800"/>
                </a:solidFill>
                <a:latin typeface="Calibri" panose="020F0502020204030204"/>
                <a:ea typeface="MS PGothic" pitchFamily="34" charset="-128"/>
              </a:rPr>
              <a:t>ou bassin d’alimentation de captage (à l’étude)</a:t>
            </a:r>
          </a:p>
        </p:txBody>
      </p:sp>
      <p:sp>
        <p:nvSpPr>
          <p:cNvPr id="105" name="Rectangle 104"/>
          <p:cNvSpPr/>
          <p:nvPr/>
        </p:nvSpPr>
        <p:spPr bwMode="auto">
          <a:xfrm>
            <a:off x="5621319" y="4916996"/>
            <a:ext cx="3197244" cy="708134"/>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1000" dirty="0">
                <a:solidFill>
                  <a:srgbClr val="002060"/>
                </a:solidFill>
                <a:latin typeface="Calibri" panose="020F0502020204030204"/>
                <a:ea typeface="MS PGothic" pitchFamily="34" charset="-128"/>
              </a:rPr>
              <a:t>% surf. de la ZP en </a:t>
            </a:r>
            <a:r>
              <a:rPr lang="fr-FR" sz="1000" dirty="0" err="1">
                <a:solidFill>
                  <a:srgbClr val="002060"/>
                </a:solidFill>
                <a:latin typeface="Calibri" panose="020F0502020204030204"/>
                <a:ea typeface="MS PGothic" pitchFamily="34" charset="-128"/>
              </a:rPr>
              <a:t>Natura</a:t>
            </a:r>
            <a:r>
              <a:rPr lang="fr-FR" sz="1000" dirty="0">
                <a:solidFill>
                  <a:srgbClr val="002060"/>
                </a:solidFill>
                <a:latin typeface="Calibri" panose="020F0502020204030204"/>
                <a:ea typeface="MS PGothic" pitchFamily="34" charset="-128"/>
              </a:rPr>
              <a:t> 2000 ou site d’intérêt écologique très fort </a:t>
            </a:r>
            <a:r>
              <a:rPr lang="fr-FR" sz="1000" dirty="0">
                <a:solidFill>
                  <a:srgbClr val="C00000"/>
                </a:solidFill>
                <a:latin typeface="Calibri" panose="020F0502020204030204"/>
                <a:ea typeface="MS PGothic" pitchFamily="34" charset="-128"/>
              </a:rPr>
              <a:t>ou ZH, ZNIEFF1, espaces protégés classés / inscrits (non mais les plus importants sont dans les sites d’intérêt écologique très fort …) </a:t>
            </a:r>
          </a:p>
        </p:txBody>
      </p:sp>
      <p:sp>
        <p:nvSpPr>
          <p:cNvPr id="106" name="Rectangle 105"/>
          <p:cNvSpPr/>
          <p:nvPr/>
        </p:nvSpPr>
        <p:spPr bwMode="auto">
          <a:xfrm>
            <a:off x="5634551" y="3736052"/>
            <a:ext cx="2276342" cy="400250"/>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1000" dirty="0">
                <a:solidFill>
                  <a:srgbClr val="002060"/>
                </a:solidFill>
                <a:latin typeface="Calibri" panose="020F0502020204030204"/>
                <a:ea typeface="MS PGothic" pitchFamily="34" charset="-128"/>
              </a:rPr>
              <a:t>% surf. de la ZP en terres agricoles </a:t>
            </a:r>
            <a:r>
              <a:rPr lang="fr-FR" sz="1000" dirty="0">
                <a:solidFill>
                  <a:srgbClr val="00B050"/>
                </a:solidFill>
                <a:latin typeface="Calibri" panose="020F0502020204030204"/>
                <a:ea typeface="MS PGothic" pitchFamily="34" charset="-128"/>
              </a:rPr>
              <a:t>à fort potentiel agronomique</a:t>
            </a:r>
          </a:p>
        </p:txBody>
      </p:sp>
      <p:sp>
        <p:nvSpPr>
          <p:cNvPr id="107" name="Rectangle 106"/>
          <p:cNvSpPr/>
          <p:nvPr/>
        </p:nvSpPr>
        <p:spPr bwMode="auto">
          <a:xfrm>
            <a:off x="2166938" y="4766609"/>
            <a:ext cx="1482796" cy="55419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eaLnBrk="1" fontAlgn="auto" hangingPunct="1">
              <a:spcBef>
                <a:spcPts val="0"/>
              </a:spcBef>
              <a:spcAft>
                <a:spcPts val="0"/>
              </a:spcAft>
              <a:defRPr/>
            </a:pPr>
            <a:r>
              <a:rPr lang="fr-FR" sz="1000" dirty="0">
                <a:solidFill>
                  <a:srgbClr val="002060"/>
                </a:solidFill>
                <a:latin typeface="Calibri" panose="020F0502020204030204"/>
                <a:ea typeface="MS PGothic" pitchFamily="34" charset="-128"/>
              </a:rPr>
              <a:t>% des surfaces à enjeux très forts dans ZP (Hors zones tunnels?)</a:t>
            </a:r>
          </a:p>
        </p:txBody>
      </p:sp>
      <p:cxnSp>
        <p:nvCxnSpPr>
          <p:cNvPr id="108" name="Connecteur droit 107"/>
          <p:cNvCxnSpPr/>
          <p:nvPr/>
        </p:nvCxnSpPr>
        <p:spPr bwMode="auto">
          <a:xfrm flipV="1">
            <a:off x="5356225" y="3935413"/>
            <a:ext cx="277813" cy="20002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9" name="Connecteur droit 108"/>
          <p:cNvCxnSpPr/>
          <p:nvPr/>
        </p:nvCxnSpPr>
        <p:spPr bwMode="auto">
          <a:xfrm flipV="1">
            <a:off x="5365750" y="4491038"/>
            <a:ext cx="269875" cy="198437"/>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1" name="Connecteur droit 110"/>
          <p:cNvCxnSpPr/>
          <p:nvPr/>
        </p:nvCxnSpPr>
        <p:spPr bwMode="auto">
          <a:xfrm>
            <a:off x="5364163" y="5221288"/>
            <a:ext cx="257175" cy="4921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2" name="Connecteur droit 111"/>
          <p:cNvCxnSpPr>
            <a:endCxn id="13" idx="1"/>
          </p:cNvCxnSpPr>
          <p:nvPr/>
        </p:nvCxnSpPr>
        <p:spPr bwMode="auto">
          <a:xfrm flipV="1">
            <a:off x="5356225" y="3392488"/>
            <a:ext cx="261938" cy="74295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115" name="Ellipse 114"/>
          <p:cNvSpPr/>
          <p:nvPr/>
        </p:nvSpPr>
        <p:spPr>
          <a:xfrm>
            <a:off x="2803525" y="646113"/>
            <a:ext cx="1066800" cy="3381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16" name="Ellipse 115"/>
          <p:cNvSpPr/>
          <p:nvPr/>
        </p:nvSpPr>
        <p:spPr>
          <a:xfrm>
            <a:off x="2652713" y="3502025"/>
            <a:ext cx="773112" cy="388938"/>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117" name="Ellipse 116"/>
          <p:cNvSpPr/>
          <p:nvPr/>
        </p:nvSpPr>
        <p:spPr>
          <a:xfrm>
            <a:off x="1590675" y="3317875"/>
            <a:ext cx="808038" cy="334963"/>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sp>
        <p:nvSpPr>
          <p:cNvPr id="118" name="Ellipse 117"/>
          <p:cNvSpPr/>
          <p:nvPr/>
        </p:nvSpPr>
        <p:spPr>
          <a:xfrm>
            <a:off x="809625" y="2573338"/>
            <a:ext cx="587375" cy="196850"/>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prstClr val="white"/>
                </a:solidFill>
              </a:rPr>
              <a:t>Eau</a:t>
            </a:r>
            <a:endParaRPr lang="fr-FR" sz="750" b="1" dirty="0">
              <a:solidFill>
                <a:prstClr val="white"/>
              </a:solidFill>
            </a:endParaRPr>
          </a:p>
        </p:txBody>
      </p:sp>
      <p:grpSp>
        <p:nvGrpSpPr>
          <p:cNvPr id="119" name="Groupe 118"/>
          <p:cNvGrpSpPr/>
          <p:nvPr/>
        </p:nvGrpSpPr>
        <p:grpSpPr>
          <a:xfrm>
            <a:off x="2915725" y="2528855"/>
            <a:ext cx="1066491" cy="917385"/>
            <a:chOff x="-1913245" y="4706089"/>
            <a:chExt cx="1877233" cy="1133775"/>
          </a:xfrm>
          <a:solidFill>
            <a:srgbClr val="6DB122"/>
          </a:solidFill>
        </p:grpSpPr>
        <p:sp>
          <p:nvSpPr>
            <p:cNvPr id="120" name="Ellipse 119"/>
            <p:cNvSpPr/>
            <p:nvPr/>
          </p:nvSpPr>
          <p:spPr>
            <a:xfrm>
              <a:off x="-1913245" y="4706089"/>
              <a:ext cx="1877233" cy="1133775"/>
            </a:xfrm>
            <a:prstGeom prst="ellipse">
              <a:avLst/>
            </a:prstGeom>
            <a:grp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122" name="Ellipse 4"/>
            <p:cNvSpPr/>
            <p:nvPr/>
          </p:nvSpPr>
          <p:spPr>
            <a:xfrm>
              <a:off x="-1695895" y="4877947"/>
              <a:ext cx="1414973" cy="80169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Aft>
                  <a:spcPct val="35000"/>
                </a:spcAft>
                <a:defRPr/>
              </a:pPr>
              <a:r>
                <a:rPr lang="fr-FR" sz="1200" dirty="0">
                  <a:solidFill>
                    <a:prstClr val="white"/>
                  </a:solidFill>
                </a:rPr>
                <a:t>Préserver les paysages et les patrimoines</a:t>
              </a:r>
            </a:p>
          </p:txBody>
        </p:sp>
      </p:grpSp>
      <p:grpSp>
        <p:nvGrpSpPr>
          <p:cNvPr id="123" name="Groupe 122"/>
          <p:cNvGrpSpPr/>
          <p:nvPr/>
        </p:nvGrpSpPr>
        <p:grpSpPr>
          <a:xfrm>
            <a:off x="568680" y="1367351"/>
            <a:ext cx="1149216" cy="1057099"/>
            <a:chOff x="-1913245" y="4706089"/>
            <a:chExt cx="1877233" cy="1133775"/>
          </a:xfrm>
          <a:solidFill>
            <a:srgbClr val="6DB122"/>
          </a:solidFill>
        </p:grpSpPr>
        <p:sp>
          <p:nvSpPr>
            <p:cNvPr id="125" name="Ellipse 124"/>
            <p:cNvSpPr/>
            <p:nvPr/>
          </p:nvSpPr>
          <p:spPr>
            <a:xfrm>
              <a:off x="-1913245" y="4706089"/>
              <a:ext cx="1877233" cy="1133775"/>
            </a:xfrm>
            <a:prstGeom prst="ellipse">
              <a:avLst/>
            </a:prstGeom>
            <a:grp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127" name="Ellipse 4"/>
            <p:cNvSpPr/>
            <p:nvPr/>
          </p:nvSpPr>
          <p:spPr>
            <a:xfrm>
              <a:off x="-1755310" y="4868566"/>
              <a:ext cx="1585170" cy="80169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Aft>
                  <a:spcPct val="35000"/>
                </a:spcAft>
                <a:defRPr/>
              </a:pPr>
              <a:r>
                <a:rPr lang="fr-FR" sz="1200" dirty="0">
                  <a:solidFill>
                    <a:prstClr val="white"/>
                  </a:solidFill>
                </a:rPr>
                <a:t>Préserver la biodiversité et les ressources locales</a:t>
              </a:r>
            </a:p>
          </p:txBody>
        </p:sp>
      </p:grpSp>
      <p:sp>
        <p:nvSpPr>
          <p:cNvPr id="128" name="Ellipse 127"/>
          <p:cNvSpPr/>
          <p:nvPr/>
        </p:nvSpPr>
        <p:spPr>
          <a:xfrm>
            <a:off x="1525588" y="2401888"/>
            <a:ext cx="938212" cy="368300"/>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prstClr val="white"/>
                </a:solidFill>
              </a:rPr>
              <a:t>Sols agricoles</a:t>
            </a:r>
          </a:p>
        </p:txBody>
      </p:sp>
      <p:cxnSp>
        <p:nvCxnSpPr>
          <p:cNvPr id="129" name="Connecteur droit 128"/>
          <p:cNvCxnSpPr>
            <a:stCxn id="128" idx="1"/>
          </p:cNvCxnSpPr>
          <p:nvPr/>
        </p:nvCxnSpPr>
        <p:spPr>
          <a:xfrm flipH="1" flipV="1">
            <a:off x="1417638" y="2320925"/>
            <a:ext cx="246062" cy="134938"/>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sp>
        <p:nvSpPr>
          <p:cNvPr id="130" name="Ellipse 129"/>
          <p:cNvSpPr/>
          <p:nvPr/>
        </p:nvSpPr>
        <p:spPr>
          <a:xfrm>
            <a:off x="1717675" y="2020888"/>
            <a:ext cx="877888" cy="346075"/>
          </a:xfrm>
          <a:prstGeom prst="ellipse">
            <a:avLst/>
          </a:prstGeom>
          <a:solidFill>
            <a:srgbClr val="6DB122"/>
          </a:solidFill>
          <a:ln w="28575">
            <a:solidFill>
              <a:srgbClr val="6DB1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prstClr val="white"/>
                </a:solidFill>
              </a:rPr>
              <a:t>Trame verte et bleue</a:t>
            </a:r>
          </a:p>
        </p:txBody>
      </p:sp>
      <p:cxnSp>
        <p:nvCxnSpPr>
          <p:cNvPr id="132" name="Connecteur droit 131"/>
          <p:cNvCxnSpPr>
            <a:endCxn id="130" idx="2"/>
          </p:cNvCxnSpPr>
          <p:nvPr/>
        </p:nvCxnSpPr>
        <p:spPr>
          <a:xfrm>
            <a:off x="1665288" y="2143125"/>
            <a:ext cx="52387" cy="50800"/>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134" name="Connecteur droit 133"/>
          <p:cNvCxnSpPr>
            <a:stCxn id="125" idx="4"/>
            <a:endCxn id="118" idx="0"/>
          </p:cNvCxnSpPr>
          <p:nvPr/>
        </p:nvCxnSpPr>
        <p:spPr>
          <a:xfrm flipH="1">
            <a:off x="1103313" y="2425700"/>
            <a:ext cx="39687" cy="147638"/>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sp>
        <p:nvSpPr>
          <p:cNvPr id="135" name="Ellipse 4"/>
          <p:cNvSpPr/>
          <p:nvPr/>
        </p:nvSpPr>
        <p:spPr>
          <a:xfrm>
            <a:off x="3311525" y="627063"/>
            <a:ext cx="758825" cy="747712"/>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eaLnBrk="1" fontAlgn="auto" hangingPunct="1">
              <a:spcBef>
                <a:spcPts val="0"/>
              </a:spcBef>
              <a:spcAft>
                <a:spcPts val="0"/>
              </a:spcAft>
              <a:defRPr/>
            </a:pPr>
            <a:endParaRPr lang="fr-FR" sz="1000" dirty="0">
              <a:solidFill>
                <a:prstClr val="white"/>
              </a:solidFill>
            </a:endParaRPr>
          </a:p>
        </p:txBody>
      </p:sp>
      <p:grpSp>
        <p:nvGrpSpPr>
          <p:cNvPr id="140" name="Groupe 139"/>
          <p:cNvGrpSpPr/>
          <p:nvPr/>
        </p:nvGrpSpPr>
        <p:grpSpPr>
          <a:xfrm>
            <a:off x="2679374" y="1217449"/>
            <a:ext cx="838912" cy="709679"/>
            <a:chOff x="-1913245" y="4706089"/>
            <a:chExt cx="1877233" cy="1133775"/>
          </a:xfrm>
          <a:solidFill>
            <a:srgbClr val="6DB122"/>
          </a:solidFill>
        </p:grpSpPr>
        <p:sp>
          <p:nvSpPr>
            <p:cNvPr id="141" name="Ellipse 140"/>
            <p:cNvSpPr/>
            <p:nvPr/>
          </p:nvSpPr>
          <p:spPr>
            <a:xfrm>
              <a:off x="-1913245" y="4706089"/>
              <a:ext cx="1877233" cy="1133775"/>
            </a:xfrm>
            <a:prstGeom prst="ellipse">
              <a:avLst/>
            </a:prstGeom>
            <a:grp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sp>
        <p:sp>
          <p:nvSpPr>
            <p:cNvPr id="148" name="Ellipse 4"/>
            <p:cNvSpPr/>
            <p:nvPr/>
          </p:nvSpPr>
          <p:spPr>
            <a:xfrm>
              <a:off x="-1695895" y="4877947"/>
              <a:ext cx="1414973" cy="801699"/>
            </a:xfrm>
            <a:prstGeom prst="rect">
              <a:avLst/>
            </a:prstGeom>
            <a:noFill/>
            <a:ln>
              <a:noFill/>
            </a:ln>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Aft>
                  <a:spcPct val="35000"/>
                </a:spcAft>
                <a:defRPr/>
              </a:pPr>
              <a:r>
                <a:rPr lang="fr-FR" sz="1200" dirty="0">
                  <a:solidFill>
                    <a:prstClr val="white"/>
                  </a:solidFill>
                </a:rPr>
                <a:t>Eco-concevoir LNPN</a:t>
              </a:r>
            </a:p>
          </p:txBody>
        </p:sp>
      </p:grpSp>
      <p:cxnSp>
        <p:nvCxnSpPr>
          <p:cNvPr id="149" name="Connecteur droit 148"/>
          <p:cNvCxnSpPr/>
          <p:nvPr/>
        </p:nvCxnSpPr>
        <p:spPr>
          <a:xfrm>
            <a:off x="971550" y="1039813"/>
            <a:ext cx="2339975" cy="1533525"/>
          </a:xfrm>
          <a:prstGeom prst="line">
            <a:avLst/>
          </a:prstGeom>
          <a:ln w="50800">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150" name="Connecteur droit 149"/>
          <p:cNvCxnSpPr/>
          <p:nvPr/>
        </p:nvCxnSpPr>
        <p:spPr>
          <a:xfrm>
            <a:off x="1046163" y="895350"/>
            <a:ext cx="1692275" cy="552450"/>
          </a:xfrm>
          <a:prstGeom prst="line">
            <a:avLst/>
          </a:prstGeom>
          <a:ln w="50800">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151" name="Connecteur droit 150"/>
          <p:cNvCxnSpPr/>
          <p:nvPr/>
        </p:nvCxnSpPr>
        <p:spPr>
          <a:xfrm>
            <a:off x="817563" y="1144588"/>
            <a:ext cx="123825" cy="265112"/>
          </a:xfrm>
          <a:prstGeom prst="line">
            <a:avLst/>
          </a:prstGeom>
          <a:ln w="50800">
            <a:solidFill>
              <a:srgbClr val="6DB122"/>
            </a:solidFill>
          </a:ln>
        </p:spPr>
        <p:style>
          <a:lnRef idx="1">
            <a:schemeClr val="accent1"/>
          </a:lnRef>
          <a:fillRef idx="0">
            <a:schemeClr val="accent1"/>
          </a:fillRef>
          <a:effectRef idx="0">
            <a:schemeClr val="accent1"/>
          </a:effectRef>
          <a:fontRef idx="minor">
            <a:schemeClr val="tx1"/>
          </a:fontRef>
        </p:style>
      </p:cxnSp>
      <p:sp>
        <p:nvSpPr>
          <p:cNvPr id="152" name="ZoneTexte 151"/>
          <p:cNvSpPr txBox="1"/>
          <p:nvPr/>
        </p:nvSpPr>
        <p:spPr>
          <a:xfrm>
            <a:off x="2738438" y="646113"/>
            <a:ext cx="4041775" cy="368300"/>
          </a:xfrm>
          <a:prstGeom prst="rect">
            <a:avLst/>
          </a:prstGeom>
          <a:noFill/>
        </p:spPr>
        <p:txBody>
          <a:bodyPr>
            <a:spAutoFit/>
          </a:bodyPr>
          <a:lstStyle/>
          <a:p>
            <a:pPr algn="r" eaLnBrk="1" fontAlgn="auto" hangingPunct="1">
              <a:spcBef>
                <a:spcPts val="0"/>
              </a:spcBef>
              <a:spcAft>
                <a:spcPts val="0"/>
              </a:spcAft>
              <a:defRPr/>
            </a:pPr>
            <a:r>
              <a:rPr lang="fr-FR" sz="1800" dirty="0">
                <a:solidFill>
                  <a:prstClr val="black"/>
                </a:solidFill>
                <a:latin typeface="Calibri" panose="020F0502020204030204"/>
                <a:ea typeface="MS PGothic" pitchFamily="34" charset="-128"/>
              </a:rPr>
              <a:t>CRITERES de choix en étape 1 des EPEUP</a:t>
            </a:r>
          </a:p>
        </p:txBody>
      </p:sp>
      <p:sp>
        <p:nvSpPr>
          <p:cNvPr id="153" name="ZoneTexte 152"/>
          <p:cNvSpPr txBox="1"/>
          <p:nvPr/>
        </p:nvSpPr>
        <p:spPr>
          <a:xfrm>
            <a:off x="2535238" y="3530600"/>
            <a:ext cx="1042987" cy="484188"/>
          </a:xfrm>
          <a:prstGeom prst="rect">
            <a:avLst/>
          </a:prstGeom>
          <a:noFill/>
          <a:ln>
            <a:noFill/>
          </a:ln>
        </p:spPr>
        <p:txBody>
          <a:bodyPr>
            <a:spAutoFit/>
          </a:bodyPr>
          <a:lstStyle/>
          <a:p>
            <a:pPr algn="ctr" eaLnBrk="1" fontAlgn="auto" hangingPunct="1">
              <a:spcBef>
                <a:spcPts val="0"/>
              </a:spcBef>
              <a:spcAft>
                <a:spcPts val="0"/>
              </a:spcAft>
              <a:defRPr/>
            </a:pPr>
            <a:r>
              <a:rPr lang="fr-FR" sz="900" dirty="0">
                <a:solidFill>
                  <a:prstClr val="white"/>
                </a:solidFill>
                <a:latin typeface="Calibri" panose="020F0502020204030204"/>
                <a:ea typeface="MS PGothic" pitchFamily="34" charset="-128"/>
              </a:rPr>
              <a:t>Éléments remarquables</a:t>
            </a:r>
          </a:p>
          <a:p>
            <a:pPr algn="ctr" eaLnBrk="1" fontAlgn="auto" hangingPunct="1">
              <a:spcBef>
                <a:spcPts val="0"/>
              </a:spcBef>
              <a:spcAft>
                <a:spcPts val="0"/>
              </a:spcAft>
              <a:defRPr/>
            </a:pPr>
            <a:endParaRPr lang="fr-FR" sz="750" dirty="0">
              <a:solidFill>
                <a:srgbClr val="6DB122"/>
              </a:solidFill>
              <a:latin typeface="Calibri" panose="020F0502020204030204"/>
              <a:ea typeface="MS PGothic" pitchFamily="34" charset="-128"/>
            </a:endParaRPr>
          </a:p>
        </p:txBody>
      </p:sp>
      <p:sp>
        <p:nvSpPr>
          <p:cNvPr id="154" name="ZoneTexte 153"/>
          <p:cNvSpPr txBox="1"/>
          <p:nvPr/>
        </p:nvSpPr>
        <p:spPr>
          <a:xfrm>
            <a:off x="1481138" y="3316288"/>
            <a:ext cx="1069975" cy="485775"/>
          </a:xfrm>
          <a:prstGeom prst="rect">
            <a:avLst/>
          </a:prstGeom>
          <a:noFill/>
          <a:ln>
            <a:noFill/>
          </a:ln>
        </p:spPr>
        <p:txBody>
          <a:bodyPr>
            <a:spAutoFit/>
          </a:bodyPr>
          <a:lstStyle/>
          <a:p>
            <a:pPr algn="ctr" eaLnBrk="1" fontAlgn="auto" hangingPunct="1">
              <a:spcBef>
                <a:spcPts val="0"/>
              </a:spcBef>
              <a:spcAft>
                <a:spcPts val="0"/>
              </a:spcAft>
              <a:defRPr/>
            </a:pPr>
            <a:r>
              <a:rPr lang="fr-FR" sz="900" dirty="0">
                <a:solidFill>
                  <a:prstClr val="white"/>
                </a:solidFill>
                <a:latin typeface="Calibri" panose="020F0502020204030204"/>
                <a:ea typeface="MS PGothic" pitchFamily="34" charset="-128"/>
              </a:rPr>
              <a:t>Paysages « du quotidien </a:t>
            </a:r>
            <a:r>
              <a:rPr lang="fr-FR" sz="750" dirty="0">
                <a:solidFill>
                  <a:srgbClr val="6DB122"/>
                </a:solidFill>
                <a:latin typeface="Calibri" panose="020F0502020204030204"/>
                <a:ea typeface="MS PGothic" pitchFamily="34" charset="-128"/>
              </a:rPr>
              <a:t>»</a:t>
            </a:r>
          </a:p>
          <a:p>
            <a:pPr algn="ctr" eaLnBrk="1" fontAlgn="auto" hangingPunct="1">
              <a:spcBef>
                <a:spcPts val="0"/>
              </a:spcBef>
              <a:spcAft>
                <a:spcPts val="0"/>
              </a:spcAft>
              <a:defRPr/>
            </a:pPr>
            <a:endParaRPr lang="fr-FR" sz="750" dirty="0">
              <a:solidFill>
                <a:srgbClr val="6DB122"/>
              </a:solidFill>
              <a:latin typeface="Calibri" panose="020F0502020204030204"/>
              <a:ea typeface="MS PGothic" pitchFamily="34" charset="-128"/>
            </a:endParaRPr>
          </a:p>
        </p:txBody>
      </p:sp>
      <p:cxnSp>
        <p:nvCxnSpPr>
          <p:cNvPr id="155" name="Connecteur droit 154"/>
          <p:cNvCxnSpPr>
            <a:stCxn id="153" idx="0"/>
          </p:cNvCxnSpPr>
          <p:nvPr/>
        </p:nvCxnSpPr>
        <p:spPr>
          <a:xfrm flipV="1">
            <a:off x="3057525" y="3336925"/>
            <a:ext cx="47625" cy="193675"/>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cxnSp>
        <p:nvCxnSpPr>
          <p:cNvPr id="156" name="Connecteur droit 155"/>
          <p:cNvCxnSpPr/>
          <p:nvPr/>
        </p:nvCxnSpPr>
        <p:spPr>
          <a:xfrm flipV="1">
            <a:off x="2349500" y="3121025"/>
            <a:ext cx="612775" cy="276225"/>
          </a:xfrm>
          <a:prstGeom prst="line">
            <a:avLst/>
          </a:prstGeom>
          <a:ln w="28575">
            <a:solidFill>
              <a:srgbClr val="6DB122"/>
            </a:solidFill>
          </a:ln>
        </p:spPr>
        <p:style>
          <a:lnRef idx="1">
            <a:schemeClr val="accent1"/>
          </a:lnRef>
          <a:fillRef idx="0">
            <a:schemeClr val="accent1"/>
          </a:fillRef>
          <a:effectRef idx="0">
            <a:schemeClr val="accent1"/>
          </a:effectRef>
          <a:fontRef idx="minor">
            <a:schemeClr val="tx1"/>
          </a:fontRef>
        </p:style>
      </p:cxnSp>
      <p:grpSp>
        <p:nvGrpSpPr>
          <p:cNvPr id="2" name="Groupe 1"/>
          <p:cNvGrpSpPr>
            <a:grpSpLocks/>
          </p:cNvGrpSpPr>
          <p:nvPr/>
        </p:nvGrpSpPr>
        <p:grpSpPr bwMode="auto">
          <a:xfrm>
            <a:off x="2214563" y="4667250"/>
            <a:ext cx="1389062" cy="1054100"/>
            <a:chOff x="2214563" y="4667250"/>
            <a:chExt cx="1389062" cy="1054100"/>
          </a:xfrm>
        </p:grpSpPr>
        <p:cxnSp>
          <p:nvCxnSpPr>
            <p:cNvPr id="10" name="Connecteur droit 9"/>
            <p:cNvCxnSpPr/>
            <p:nvPr/>
          </p:nvCxnSpPr>
          <p:spPr>
            <a:xfrm flipH="1">
              <a:off x="2498725" y="4667250"/>
              <a:ext cx="760413" cy="67786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7107" name="ZoneTexte 10"/>
            <p:cNvSpPr txBox="1">
              <a:spLocks noChangeArrowheads="1"/>
            </p:cNvSpPr>
            <p:nvPr/>
          </p:nvSpPr>
          <p:spPr bwMode="auto">
            <a:xfrm>
              <a:off x="2214563" y="5443538"/>
              <a:ext cx="13890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FontTx/>
                <a:buNone/>
              </a:pPr>
              <a:r>
                <a:rPr lang="fr-FR" altLang="fr-FR" sz="1200" smtClean="0">
                  <a:solidFill>
                    <a:srgbClr val="C00000"/>
                  </a:solidFill>
                  <a:latin typeface="Arial" charset="0"/>
                  <a:ea typeface="MS PGothic" pitchFamily="34" charset="-128"/>
                </a:rPr>
                <a:t>Non discriminant</a:t>
              </a:r>
            </a:p>
          </p:txBody>
        </p:sp>
      </p:grpSp>
      <p:sp>
        <p:nvSpPr>
          <p:cNvPr id="13" name="Rectangle 12"/>
          <p:cNvSpPr/>
          <p:nvPr/>
        </p:nvSpPr>
        <p:spPr>
          <a:xfrm>
            <a:off x="5618163" y="3116263"/>
            <a:ext cx="2292350" cy="554037"/>
          </a:xfrm>
          <a:prstGeom prst="rect">
            <a:avLst/>
          </a:prstGeom>
          <a:noFill/>
          <a:ln>
            <a:solidFill>
              <a:srgbClr val="00B050"/>
            </a:solidFill>
          </a:ln>
        </p:spPr>
        <p:txBody>
          <a:bodyPr>
            <a:spAutoFit/>
          </a:bodyPr>
          <a:lstStyle/>
          <a:p>
            <a:pPr eaLnBrk="1" fontAlgn="auto" hangingPunct="1">
              <a:spcBef>
                <a:spcPts val="0"/>
              </a:spcBef>
              <a:spcAft>
                <a:spcPts val="0"/>
              </a:spcAft>
              <a:defRPr/>
            </a:pPr>
            <a:r>
              <a:rPr lang="fr-FR" sz="1000" dirty="0">
                <a:solidFill>
                  <a:srgbClr val="00B050"/>
                </a:solidFill>
                <a:latin typeface="Calibri" panose="020F0502020204030204"/>
                <a:ea typeface="MS PGothic" pitchFamily="34" charset="-128"/>
              </a:rPr>
              <a:t>% surf. de la ZP en maraichage, agriculture bio, mesures agri-</a:t>
            </a:r>
            <a:r>
              <a:rPr lang="fr-FR" sz="1000" dirty="0" err="1">
                <a:solidFill>
                  <a:srgbClr val="00B050"/>
                </a:solidFill>
                <a:latin typeface="Calibri" panose="020F0502020204030204"/>
                <a:ea typeface="MS PGothic" pitchFamily="34" charset="-128"/>
              </a:rPr>
              <a:t>envt</a:t>
            </a:r>
            <a:r>
              <a:rPr lang="fr-FR" sz="1000" dirty="0">
                <a:solidFill>
                  <a:srgbClr val="00B050"/>
                </a:solidFill>
                <a:latin typeface="Calibri" panose="020F0502020204030204"/>
                <a:ea typeface="MS PGothic" pitchFamily="34" charset="-128"/>
              </a:rPr>
              <a:t>, prairies permanente </a:t>
            </a:r>
          </a:p>
        </p:txBody>
      </p:sp>
      <p:grpSp>
        <p:nvGrpSpPr>
          <p:cNvPr id="3" name="Groupe 2"/>
          <p:cNvGrpSpPr>
            <a:grpSpLocks/>
          </p:cNvGrpSpPr>
          <p:nvPr/>
        </p:nvGrpSpPr>
        <p:grpSpPr bwMode="auto">
          <a:xfrm>
            <a:off x="5330825" y="2501900"/>
            <a:ext cx="2595563" cy="1476375"/>
            <a:chOff x="5330825" y="2501900"/>
            <a:chExt cx="2595563" cy="1476375"/>
          </a:xfrm>
        </p:grpSpPr>
        <p:cxnSp>
          <p:nvCxnSpPr>
            <p:cNvPr id="113" name="Connecteur droit 112"/>
            <p:cNvCxnSpPr>
              <a:endCxn id="87105" idx="1"/>
            </p:cNvCxnSpPr>
            <p:nvPr/>
          </p:nvCxnSpPr>
          <p:spPr bwMode="auto">
            <a:xfrm flipV="1">
              <a:off x="5330825" y="2778125"/>
              <a:ext cx="303213" cy="120015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7105" name="Rectangle 156"/>
            <p:cNvSpPr>
              <a:spLocks noChangeArrowheads="1"/>
            </p:cNvSpPr>
            <p:nvPr/>
          </p:nvSpPr>
          <p:spPr bwMode="auto">
            <a:xfrm>
              <a:off x="5634038" y="2501900"/>
              <a:ext cx="2292350" cy="554038"/>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FontTx/>
                <a:buNone/>
              </a:pPr>
              <a:r>
                <a:rPr lang="fr-FR" altLang="fr-FR" sz="1000" smtClean="0">
                  <a:solidFill>
                    <a:srgbClr val="C00000"/>
                  </a:solidFill>
                  <a:ea typeface="MS PGothic" pitchFamily="34" charset="-128"/>
                </a:rPr>
                <a:t>Indice de fragmentation potentielle des exploitations  et/ou des circulations agricoles (</a:t>
              </a:r>
              <a:r>
                <a:rPr lang="fr-FR" altLang="fr-FR" sz="1000" smtClean="0">
                  <a:solidFill>
                    <a:srgbClr val="C00000"/>
                  </a:solidFill>
                  <a:ea typeface="MS PGothic" pitchFamily="34" charset="-128"/>
                  <a:sym typeface="Wingdings" pitchFamily="2" charset="2"/>
                </a:rPr>
                <a:t>étapes ultérieures</a:t>
              </a:r>
              <a:r>
                <a:rPr lang="fr-FR" altLang="fr-FR" sz="1000" smtClean="0">
                  <a:solidFill>
                    <a:srgbClr val="C00000"/>
                  </a:solidFill>
                  <a:ea typeface="MS PGothic" pitchFamily="34" charset="-128"/>
                </a:rPr>
                <a:t>)</a:t>
              </a:r>
            </a:p>
          </p:txBody>
        </p:sp>
      </p:grpSp>
      <p:sp>
        <p:nvSpPr>
          <p:cNvPr id="17" name="Rectangle 16"/>
          <p:cNvSpPr/>
          <p:nvPr/>
        </p:nvSpPr>
        <p:spPr>
          <a:xfrm>
            <a:off x="5518150" y="6102350"/>
            <a:ext cx="3651250" cy="706438"/>
          </a:xfrm>
          <a:prstGeom prst="rect">
            <a:avLst/>
          </a:prstGeom>
        </p:spPr>
        <p:txBody>
          <a:bodyPr>
            <a:spAutoFit/>
          </a:bodyPr>
          <a:lstStyle/>
          <a:p>
            <a:pPr>
              <a:defRPr/>
            </a:pPr>
            <a:r>
              <a:rPr lang="fr-FR" sz="1000" dirty="0">
                <a:solidFill>
                  <a:srgbClr val="FF0000"/>
                </a:solidFill>
                <a:latin typeface="Calibri" panose="020F0502020204030204"/>
                <a:ea typeface="MS PGothic" pitchFamily="34" charset="-128"/>
              </a:rPr>
              <a:t>Inclure dans le calcul : atteinte cônes de vue sur éléments bâtis &amp; paysages remarquables, proximité immédiate espaces bâtis et paysages majeurs (sera vu dans études paysage du projet mais ne permet pas de discriminer zone ou tracé)</a:t>
            </a:r>
          </a:p>
        </p:txBody>
      </p:sp>
      <p:sp>
        <p:nvSpPr>
          <p:cNvPr id="81951" name="ZoneTexte 158"/>
          <p:cNvSpPr txBox="1">
            <a:spLocks noChangeArrowheads="1"/>
          </p:cNvSpPr>
          <p:nvPr/>
        </p:nvSpPr>
        <p:spPr bwMode="auto">
          <a:xfrm>
            <a:off x="3454400" y="1430338"/>
            <a:ext cx="13890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FontTx/>
              <a:buNone/>
            </a:pPr>
            <a:r>
              <a:rPr lang="fr-FR" altLang="fr-FR" sz="1200" smtClean="0">
                <a:solidFill>
                  <a:srgbClr val="C00000"/>
                </a:solidFill>
                <a:latin typeface="Arial" charset="0"/>
                <a:ea typeface="MS PGothic" pitchFamily="34" charset="-128"/>
              </a:rPr>
              <a:t>Des propositions pour l’étape 2</a:t>
            </a:r>
          </a:p>
        </p:txBody>
      </p:sp>
      <p:pic>
        <p:nvPicPr>
          <p:cNvPr id="87102" name="Picture 18"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475" y="2763838"/>
            <a:ext cx="5127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0" name="Connecteur droit 69"/>
          <p:cNvCxnSpPr/>
          <p:nvPr/>
        </p:nvCxnSpPr>
        <p:spPr bwMode="auto">
          <a:xfrm>
            <a:off x="5364163" y="5813425"/>
            <a:ext cx="249237" cy="7302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07801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0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p:bldP spid="81951"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6"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9438" y="2151063"/>
            <a:ext cx="51435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 name="Ellipse 194"/>
          <p:cNvSpPr/>
          <p:nvPr/>
        </p:nvSpPr>
        <p:spPr>
          <a:xfrm>
            <a:off x="5364163" y="2565400"/>
            <a:ext cx="431800" cy="165100"/>
          </a:xfrm>
          <a:prstGeom prst="ellipse">
            <a:avLst/>
          </a:prstGeom>
          <a:solidFill>
            <a:srgbClr val="F08800"/>
          </a:solidFill>
          <a:ln w="19050">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89092" name="ZoneTexte 195"/>
          <p:cNvSpPr txBox="1">
            <a:spLocks noChangeArrowheads="1"/>
          </p:cNvSpPr>
          <p:nvPr/>
        </p:nvSpPr>
        <p:spPr bwMode="auto">
          <a:xfrm>
            <a:off x="5291138" y="2506663"/>
            <a:ext cx="593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pPr>
            <a:r>
              <a:rPr lang="fr-FR" altLang="fr-FR" sz="1000" b="1" smtClean="0">
                <a:solidFill>
                  <a:srgbClr val="FFFFFF"/>
                </a:solidFill>
                <a:ea typeface="MS PGothic" pitchFamily="34" charset="-128"/>
              </a:rPr>
              <a:t>emplois</a:t>
            </a:r>
          </a:p>
        </p:txBody>
      </p:sp>
      <p:cxnSp>
        <p:nvCxnSpPr>
          <p:cNvPr id="308" name="Connecteur droit 307"/>
          <p:cNvCxnSpPr>
            <a:endCxn id="156" idx="6"/>
          </p:cNvCxnSpPr>
          <p:nvPr/>
        </p:nvCxnSpPr>
        <p:spPr>
          <a:xfrm flipH="1" flipV="1">
            <a:off x="3157538" y="2365375"/>
            <a:ext cx="301625" cy="169863"/>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grpSp>
        <p:nvGrpSpPr>
          <p:cNvPr id="89094" name="Groupe 376"/>
          <p:cNvGrpSpPr>
            <a:grpSpLocks/>
          </p:cNvGrpSpPr>
          <p:nvPr/>
        </p:nvGrpSpPr>
        <p:grpSpPr bwMode="auto">
          <a:xfrm>
            <a:off x="3051175" y="3616325"/>
            <a:ext cx="1295400" cy="793750"/>
            <a:chOff x="790295" y="2147457"/>
            <a:chExt cx="1296460" cy="794468"/>
          </a:xfrm>
        </p:grpSpPr>
        <p:sp>
          <p:nvSpPr>
            <p:cNvPr id="379" name="Ellipse 378"/>
            <p:cNvSpPr/>
            <p:nvPr/>
          </p:nvSpPr>
          <p:spPr>
            <a:xfrm>
              <a:off x="820483" y="2147457"/>
              <a:ext cx="1234496" cy="794468"/>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89190" name="ZoneTexte 377"/>
            <p:cNvSpPr txBox="1">
              <a:spLocks noChangeArrowheads="1"/>
            </p:cNvSpPr>
            <p:nvPr/>
          </p:nvSpPr>
          <p:spPr bwMode="auto">
            <a:xfrm>
              <a:off x="790295" y="2196715"/>
              <a:ext cx="1296460" cy="70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pPr>
              <a:r>
                <a:rPr lang="fr-FR" altLang="fr-FR" sz="1000" b="1" smtClean="0">
                  <a:solidFill>
                    <a:srgbClr val="FFFFFF"/>
                  </a:solidFill>
                  <a:ea typeface="MS PGothic" pitchFamily="34" charset="-128"/>
                </a:rPr>
                <a:t>Faciliter le développement des dessertes de chaque territoire</a:t>
              </a:r>
            </a:p>
          </p:txBody>
        </p:sp>
      </p:grpSp>
      <p:cxnSp>
        <p:nvCxnSpPr>
          <p:cNvPr id="367" name="Connecteur droit 366"/>
          <p:cNvCxnSpPr>
            <a:endCxn id="208" idx="4"/>
          </p:cNvCxnSpPr>
          <p:nvPr/>
        </p:nvCxnSpPr>
        <p:spPr>
          <a:xfrm flipV="1">
            <a:off x="3478213" y="3290888"/>
            <a:ext cx="161925" cy="328612"/>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551" name="Connecteur droit 550"/>
          <p:cNvCxnSpPr/>
          <p:nvPr/>
        </p:nvCxnSpPr>
        <p:spPr>
          <a:xfrm flipH="1" flipV="1">
            <a:off x="2941638" y="2933700"/>
            <a:ext cx="193675" cy="30163"/>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sp>
        <p:nvSpPr>
          <p:cNvPr id="156" name="Ellipse 155"/>
          <p:cNvSpPr/>
          <p:nvPr/>
        </p:nvSpPr>
        <p:spPr>
          <a:xfrm>
            <a:off x="2303463" y="2133600"/>
            <a:ext cx="854075" cy="461963"/>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155" name="ZoneTexte 154"/>
          <p:cNvSpPr txBox="1"/>
          <p:nvPr/>
        </p:nvSpPr>
        <p:spPr>
          <a:xfrm>
            <a:off x="2276475" y="2116138"/>
            <a:ext cx="901700" cy="439737"/>
          </a:xfrm>
          <a:prstGeom prst="rect">
            <a:avLst/>
          </a:prstGeom>
          <a:noFill/>
          <a:ln>
            <a:noFill/>
          </a:ln>
        </p:spPr>
        <p:txBody>
          <a:bodyPr>
            <a:spAutoFit/>
          </a:bodyPr>
          <a:lstStyle>
            <a:defPPr>
              <a:defRPr lang="fr-FR"/>
            </a:defPPr>
            <a:lvl1pPr algn="ctr">
              <a:defRPr sz="1000">
                <a:solidFill>
                  <a:srgbClr val="F08800"/>
                </a:solidFill>
              </a:defRPr>
            </a:lvl1pPr>
          </a:lstStyle>
          <a:p>
            <a:pPr eaLnBrk="1" fontAlgn="auto" hangingPunct="1">
              <a:spcBef>
                <a:spcPts val="0"/>
              </a:spcBef>
              <a:spcAft>
                <a:spcPts val="0"/>
              </a:spcAft>
              <a:defRPr/>
            </a:pPr>
            <a:r>
              <a:rPr lang="fr-FR" sz="750" b="1" dirty="0" smtClean="0">
                <a:solidFill>
                  <a:prstClr val="white"/>
                </a:solidFill>
                <a:latin typeface="Calibri" panose="020F0502020204030204"/>
                <a:ea typeface="MS PGothic" pitchFamily="34" charset="-128"/>
              </a:rPr>
              <a:t>Améliorer relations entre agglo.normandes</a:t>
            </a:r>
            <a:endParaRPr lang="fr-FR" sz="750" b="1" dirty="0">
              <a:solidFill>
                <a:prstClr val="white"/>
              </a:solidFill>
              <a:latin typeface="Calibri" panose="020F0502020204030204"/>
              <a:ea typeface="MS PGothic" pitchFamily="34" charset="-128"/>
            </a:endParaRPr>
          </a:p>
        </p:txBody>
      </p:sp>
      <p:grpSp>
        <p:nvGrpSpPr>
          <p:cNvPr id="89099" name="Groupe 156"/>
          <p:cNvGrpSpPr>
            <a:grpSpLocks/>
          </p:cNvGrpSpPr>
          <p:nvPr/>
        </p:nvGrpSpPr>
        <p:grpSpPr bwMode="auto">
          <a:xfrm>
            <a:off x="2271713" y="1460500"/>
            <a:ext cx="1022350" cy="566738"/>
            <a:chOff x="-488255" y="2707930"/>
            <a:chExt cx="861545" cy="582774"/>
          </a:xfrm>
        </p:grpSpPr>
        <p:sp>
          <p:nvSpPr>
            <p:cNvPr id="158" name="ZoneTexte 157"/>
            <p:cNvSpPr txBox="1"/>
            <p:nvPr/>
          </p:nvSpPr>
          <p:spPr>
            <a:xfrm>
              <a:off x="-488255" y="2724254"/>
              <a:ext cx="861545" cy="553390"/>
            </a:xfrm>
            <a:prstGeom prst="rect">
              <a:avLst/>
            </a:prstGeom>
            <a:noFill/>
            <a:ln>
              <a:noFill/>
            </a:ln>
          </p:spPr>
          <p:txBody>
            <a:bodyPr>
              <a:spAutoFit/>
            </a:bodyPr>
            <a:lstStyle>
              <a:defPPr>
                <a:defRPr lang="fr-FR"/>
              </a:defPPr>
              <a:lvl1pPr algn="ctr">
                <a:defRPr sz="1000">
                  <a:solidFill>
                    <a:srgbClr val="F08800"/>
                  </a:solidFill>
                </a:defRPr>
              </a:lvl1pPr>
            </a:lstStyle>
            <a:p>
              <a:pPr eaLnBrk="1" fontAlgn="auto" hangingPunct="1">
                <a:spcBef>
                  <a:spcPts val="0"/>
                </a:spcBef>
                <a:spcAft>
                  <a:spcPts val="0"/>
                </a:spcAft>
                <a:defRPr/>
              </a:pPr>
              <a:r>
                <a:rPr lang="fr-FR" sz="750" b="1" dirty="0" smtClean="0">
                  <a:latin typeface="Calibri" panose="020F0502020204030204"/>
                  <a:ea typeface="MS PGothic" pitchFamily="34" charset="-128"/>
                </a:rPr>
                <a:t>Cohérence/</a:t>
              </a:r>
              <a:r>
                <a:rPr lang="fr-FR" sz="750" b="1" dirty="0" err="1" smtClean="0">
                  <a:latin typeface="Calibri" panose="020F0502020204030204"/>
                  <a:ea typeface="MS PGothic" pitchFamily="34" charset="-128"/>
                </a:rPr>
                <a:t>obj</a:t>
              </a:r>
              <a:r>
                <a:rPr lang="fr-FR" sz="750" b="1" dirty="0" smtClean="0">
                  <a:latin typeface="Calibri" panose="020F0502020204030204"/>
                  <a:ea typeface="MS PGothic" pitchFamily="34" charset="-128"/>
                </a:rPr>
                <a:t>. d’aménagement </a:t>
              </a:r>
              <a:r>
                <a:rPr lang="fr-FR" sz="700" dirty="0" smtClean="0">
                  <a:latin typeface="Calibri" panose="020F0502020204030204"/>
                  <a:ea typeface="MS PGothic" pitchFamily="34" charset="-128"/>
                </a:rPr>
                <a:t>(SRADDET, SCOT, PLU, projets urbains…)</a:t>
              </a:r>
              <a:endParaRPr lang="fr-FR" sz="700" dirty="0">
                <a:latin typeface="Calibri" panose="020F0502020204030204"/>
                <a:ea typeface="MS PGothic" pitchFamily="34" charset="-128"/>
              </a:endParaRPr>
            </a:p>
          </p:txBody>
        </p:sp>
        <p:sp>
          <p:nvSpPr>
            <p:cNvPr id="159" name="Ellipse 158"/>
            <p:cNvSpPr/>
            <p:nvPr/>
          </p:nvSpPr>
          <p:spPr>
            <a:xfrm>
              <a:off x="-458823" y="2707930"/>
              <a:ext cx="789304" cy="582774"/>
            </a:xfrm>
            <a:prstGeom prst="ellipse">
              <a:avLst/>
            </a:prstGeom>
            <a:no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grpSp>
      <p:cxnSp>
        <p:nvCxnSpPr>
          <p:cNvPr id="165" name="Connecteur droit 164"/>
          <p:cNvCxnSpPr/>
          <p:nvPr/>
        </p:nvCxnSpPr>
        <p:spPr>
          <a:xfrm>
            <a:off x="4710113" y="2990850"/>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9101" name="Groupe 168"/>
          <p:cNvGrpSpPr>
            <a:grpSpLocks/>
          </p:cNvGrpSpPr>
          <p:nvPr/>
        </p:nvGrpSpPr>
        <p:grpSpPr bwMode="auto">
          <a:xfrm>
            <a:off x="4075113" y="3046413"/>
            <a:ext cx="914400" cy="422275"/>
            <a:chOff x="-952696" y="5752175"/>
            <a:chExt cx="993064" cy="714320"/>
          </a:xfrm>
        </p:grpSpPr>
        <p:sp>
          <p:nvSpPr>
            <p:cNvPr id="200" name="Ellipse 199"/>
            <p:cNvSpPr/>
            <p:nvPr/>
          </p:nvSpPr>
          <p:spPr>
            <a:xfrm>
              <a:off x="-856148" y="5752175"/>
              <a:ext cx="818932" cy="692837"/>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89186" name="ZoneTexte 198"/>
            <p:cNvSpPr txBox="1">
              <a:spLocks noChangeArrowheads="1"/>
            </p:cNvSpPr>
            <p:nvPr/>
          </p:nvSpPr>
          <p:spPr bwMode="auto">
            <a:xfrm>
              <a:off x="-952696" y="5789665"/>
              <a:ext cx="993064" cy="676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pPr>
              <a:r>
                <a:rPr lang="fr-FR" altLang="fr-FR" sz="1000" b="1" smtClean="0">
                  <a:solidFill>
                    <a:srgbClr val="FFFFFF"/>
                  </a:solidFill>
                  <a:ea typeface="MS PGothic" pitchFamily="34" charset="-128"/>
                </a:rPr>
                <a:t>Dvlpt pôles gares</a:t>
              </a:r>
              <a:endParaRPr lang="fr-FR" altLang="fr-FR" sz="1000" smtClean="0">
                <a:solidFill>
                  <a:srgbClr val="FFFFFF"/>
                </a:solidFill>
                <a:ea typeface="MS PGothic" pitchFamily="34" charset="-128"/>
              </a:endParaRPr>
            </a:p>
          </p:txBody>
        </p:sp>
      </p:grpSp>
      <p:grpSp>
        <p:nvGrpSpPr>
          <p:cNvPr id="89102" name="Groupe 169"/>
          <p:cNvGrpSpPr>
            <a:grpSpLocks/>
          </p:cNvGrpSpPr>
          <p:nvPr/>
        </p:nvGrpSpPr>
        <p:grpSpPr bwMode="auto">
          <a:xfrm>
            <a:off x="5030788" y="3049588"/>
            <a:ext cx="1162050" cy="903287"/>
            <a:chOff x="256344" y="4332163"/>
            <a:chExt cx="1229795" cy="987369"/>
          </a:xfrm>
        </p:grpSpPr>
        <p:sp>
          <p:nvSpPr>
            <p:cNvPr id="198" name="Ellipse 197"/>
            <p:cNvSpPr/>
            <p:nvPr/>
          </p:nvSpPr>
          <p:spPr>
            <a:xfrm>
              <a:off x="303385" y="4332163"/>
              <a:ext cx="1093711" cy="978693"/>
            </a:xfrm>
            <a:prstGeom prst="ellipse">
              <a:avLst/>
            </a:prstGeom>
            <a:solidFill>
              <a:srgbClr val="F08800"/>
            </a:solidFill>
            <a:ln w="19050">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89184" name="ZoneTexte 196"/>
            <p:cNvSpPr txBox="1">
              <a:spLocks noChangeArrowheads="1"/>
            </p:cNvSpPr>
            <p:nvPr/>
          </p:nvSpPr>
          <p:spPr bwMode="auto">
            <a:xfrm>
              <a:off x="256344" y="4413046"/>
              <a:ext cx="1229795" cy="906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pPr>
              <a:r>
                <a:rPr lang="fr-FR" altLang="fr-FR" sz="1200" smtClean="0">
                  <a:solidFill>
                    <a:srgbClr val="FFFFFF"/>
                  </a:solidFill>
                  <a:ea typeface="MS PGothic" pitchFamily="34" charset="-128"/>
                </a:rPr>
                <a:t>Contribuer au développement économique local</a:t>
              </a:r>
            </a:p>
          </p:txBody>
        </p:sp>
      </p:grpSp>
      <p:cxnSp>
        <p:nvCxnSpPr>
          <p:cNvPr id="175" name="Connecteur droit 174"/>
          <p:cNvCxnSpPr>
            <a:stCxn id="198" idx="0"/>
            <a:endCxn id="198" idx="0"/>
          </p:cNvCxnSpPr>
          <p:nvPr/>
        </p:nvCxnSpPr>
        <p:spPr>
          <a:xfrm>
            <a:off x="5591175" y="3049588"/>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6" name="Connecteur droit 175"/>
          <p:cNvCxnSpPr>
            <a:stCxn id="198" idx="0"/>
          </p:cNvCxnSpPr>
          <p:nvPr/>
        </p:nvCxnSpPr>
        <p:spPr>
          <a:xfrm flipH="1" flipV="1">
            <a:off x="5556250" y="2720975"/>
            <a:ext cx="34925" cy="328613"/>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grpSp>
        <p:nvGrpSpPr>
          <p:cNvPr id="207" name="Groupe 206"/>
          <p:cNvGrpSpPr/>
          <p:nvPr/>
        </p:nvGrpSpPr>
        <p:grpSpPr>
          <a:xfrm>
            <a:off x="3047480" y="2402075"/>
            <a:ext cx="1161829" cy="888445"/>
            <a:chOff x="-34670" y="4157502"/>
            <a:chExt cx="1278783" cy="448656"/>
          </a:xfrm>
          <a:solidFill>
            <a:srgbClr val="0095D8"/>
          </a:solidFill>
        </p:grpSpPr>
        <p:sp>
          <p:nvSpPr>
            <p:cNvPr id="208" name="Ellipse 207"/>
            <p:cNvSpPr/>
            <p:nvPr/>
          </p:nvSpPr>
          <p:spPr>
            <a:xfrm>
              <a:off x="-5805" y="4157502"/>
              <a:ext cx="1247797" cy="448656"/>
            </a:xfrm>
            <a:prstGeom prst="ellipse">
              <a:avLst/>
            </a:prstGeom>
            <a:solidFill>
              <a:srgbClr val="F088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09" name="ZoneTexte 208"/>
            <p:cNvSpPr txBox="1"/>
            <p:nvPr/>
          </p:nvSpPr>
          <p:spPr>
            <a:xfrm>
              <a:off x="-34670" y="4163245"/>
              <a:ext cx="1278783" cy="419645"/>
            </a:xfrm>
            <a:prstGeom prst="rect">
              <a:avLst/>
            </a:prstGeom>
            <a:noFill/>
            <a:ln>
              <a:noFill/>
            </a:ln>
          </p:spPr>
          <p:txBody>
            <a:bodyPr>
              <a:spAutoFit/>
            </a:bodyPr>
            <a:lstStyle/>
            <a:p>
              <a:pPr algn="ctr" eaLnBrk="1" fontAlgn="auto" hangingPunct="1">
                <a:spcBef>
                  <a:spcPts val="0"/>
                </a:spcBef>
                <a:spcAft>
                  <a:spcPts val="0"/>
                </a:spcAft>
                <a:defRPr/>
              </a:pPr>
              <a:r>
                <a:rPr lang="fr-FR" sz="1200" dirty="0">
                  <a:solidFill>
                    <a:prstClr val="white"/>
                  </a:solidFill>
                  <a:latin typeface="Calibri" panose="020F0502020204030204"/>
                  <a:ea typeface="MS PGothic" pitchFamily="34" charset="-128"/>
                </a:rPr>
                <a:t>Assurer la cohérence avec les dynamiques territoriales</a:t>
              </a:r>
            </a:p>
          </p:txBody>
        </p:sp>
      </p:grpSp>
      <p:grpSp>
        <p:nvGrpSpPr>
          <p:cNvPr id="89106" name="Groupe 508"/>
          <p:cNvGrpSpPr>
            <a:grpSpLocks/>
          </p:cNvGrpSpPr>
          <p:nvPr/>
        </p:nvGrpSpPr>
        <p:grpSpPr bwMode="auto">
          <a:xfrm>
            <a:off x="3186113" y="1708150"/>
            <a:ext cx="1042987" cy="444500"/>
            <a:chOff x="-136862" y="874526"/>
            <a:chExt cx="1042988" cy="443125"/>
          </a:xfrm>
        </p:grpSpPr>
        <p:sp>
          <p:nvSpPr>
            <p:cNvPr id="214" name="Ellipse 213"/>
            <p:cNvSpPr/>
            <p:nvPr/>
          </p:nvSpPr>
          <p:spPr>
            <a:xfrm>
              <a:off x="-24150" y="874526"/>
              <a:ext cx="839789" cy="405143"/>
            </a:xfrm>
            <a:prstGeom prst="ellipse">
              <a:avLst/>
            </a:prstGeom>
            <a:noFill/>
            <a:ln w="19050">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15" name="ZoneTexte 214"/>
            <p:cNvSpPr txBox="1"/>
            <p:nvPr/>
          </p:nvSpPr>
          <p:spPr>
            <a:xfrm>
              <a:off x="-136862" y="879274"/>
              <a:ext cx="1042988" cy="438377"/>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srgbClr val="F08800"/>
                  </a:solidFill>
                  <a:latin typeface="Calibri" panose="020F0502020204030204"/>
                  <a:ea typeface="MS PGothic" pitchFamily="34" charset="-128"/>
                </a:rPr>
                <a:t>Contribution aux équilibres inter-régionaux</a:t>
              </a:r>
            </a:p>
          </p:txBody>
        </p:sp>
      </p:grpSp>
      <p:cxnSp>
        <p:nvCxnSpPr>
          <p:cNvPr id="342" name="Connecteur droit 341"/>
          <p:cNvCxnSpPr/>
          <p:nvPr/>
        </p:nvCxnSpPr>
        <p:spPr>
          <a:xfrm flipV="1">
            <a:off x="3729038" y="2098675"/>
            <a:ext cx="146050" cy="346075"/>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348" name="Connecteur droit 347"/>
          <p:cNvCxnSpPr/>
          <p:nvPr/>
        </p:nvCxnSpPr>
        <p:spPr>
          <a:xfrm>
            <a:off x="4894263" y="3322638"/>
            <a:ext cx="198437" cy="34925"/>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351" name="Connecteur droit 350"/>
          <p:cNvCxnSpPr>
            <a:stCxn id="159" idx="5"/>
          </p:cNvCxnSpPr>
          <p:nvPr/>
        </p:nvCxnSpPr>
        <p:spPr>
          <a:xfrm>
            <a:off x="3106738" y="1944688"/>
            <a:ext cx="314325" cy="488950"/>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grpSp>
        <p:nvGrpSpPr>
          <p:cNvPr id="217" name="Groupe 216"/>
          <p:cNvGrpSpPr/>
          <p:nvPr/>
        </p:nvGrpSpPr>
        <p:grpSpPr bwMode="auto">
          <a:xfrm>
            <a:off x="6651228" y="3244443"/>
            <a:ext cx="1008062" cy="893612"/>
            <a:chOff x="-7021732" y="193817"/>
            <a:chExt cx="1344888" cy="1897922"/>
          </a:xfrm>
          <a:solidFill>
            <a:srgbClr val="F08800"/>
          </a:solidFill>
        </p:grpSpPr>
        <p:sp>
          <p:nvSpPr>
            <p:cNvPr id="220" name="Ellipse 219"/>
            <p:cNvSpPr/>
            <p:nvPr/>
          </p:nvSpPr>
          <p:spPr>
            <a:xfrm>
              <a:off x="-7021732" y="193817"/>
              <a:ext cx="1344888" cy="1897922"/>
            </a:xfrm>
            <a:prstGeom prst="ellipse">
              <a:avLst/>
            </a:prstGeom>
            <a:grp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21" name="Ellipse 4"/>
            <p:cNvSpPr/>
            <p:nvPr/>
          </p:nvSpPr>
          <p:spPr>
            <a:xfrm>
              <a:off x="-6925855" y="741546"/>
              <a:ext cx="1176089" cy="797025"/>
            </a:xfrm>
            <a:prstGeom prst="rect">
              <a:avLst/>
            </a:prstGeom>
            <a:noFill/>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Aft>
                  <a:spcPct val="35000"/>
                </a:spcAft>
                <a:defRPr/>
              </a:pPr>
              <a:r>
                <a:rPr lang="fr-FR" sz="1200" dirty="0">
                  <a:solidFill>
                    <a:prstClr val="white"/>
                  </a:solidFill>
                </a:rPr>
                <a:t>Co-construire le projet avec les territoires</a:t>
              </a:r>
            </a:p>
          </p:txBody>
        </p:sp>
      </p:grpSp>
      <p:grpSp>
        <p:nvGrpSpPr>
          <p:cNvPr id="89111" name="Groupe 222"/>
          <p:cNvGrpSpPr>
            <a:grpSpLocks/>
          </p:cNvGrpSpPr>
          <p:nvPr/>
        </p:nvGrpSpPr>
        <p:grpSpPr bwMode="auto">
          <a:xfrm>
            <a:off x="6929438" y="2574925"/>
            <a:ext cx="903287" cy="765175"/>
            <a:chOff x="-1532933" y="3794756"/>
            <a:chExt cx="656335" cy="527692"/>
          </a:xfrm>
        </p:grpSpPr>
        <p:sp>
          <p:nvSpPr>
            <p:cNvPr id="225" name="Ellipse 224"/>
            <p:cNvSpPr/>
            <p:nvPr/>
          </p:nvSpPr>
          <p:spPr>
            <a:xfrm>
              <a:off x="-1532933" y="3842927"/>
              <a:ext cx="656335" cy="221149"/>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89180" name="ZoneTexte 223"/>
            <p:cNvSpPr txBox="1">
              <a:spLocks noChangeArrowheads="1"/>
            </p:cNvSpPr>
            <p:nvPr/>
          </p:nvSpPr>
          <p:spPr bwMode="auto">
            <a:xfrm>
              <a:off x="-1507957" y="3794756"/>
              <a:ext cx="621645" cy="52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pPr>
              <a:r>
                <a:rPr lang="fr-FR" altLang="fr-FR" sz="1000" smtClean="0">
                  <a:solidFill>
                    <a:srgbClr val="FFFFFF"/>
                  </a:solidFill>
                  <a:ea typeface="MS PGothic" pitchFamily="34" charset="-128"/>
                </a:rPr>
                <a:t>Niveau de consensus</a:t>
              </a:r>
            </a:p>
          </p:txBody>
        </p:sp>
      </p:grpSp>
      <p:cxnSp>
        <p:nvCxnSpPr>
          <p:cNvPr id="548" name="Connecteur droit 547"/>
          <p:cNvCxnSpPr>
            <a:stCxn id="220" idx="0"/>
            <a:endCxn id="225" idx="4"/>
          </p:cNvCxnSpPr>
          <p:nvPr/>
        </p:nvCxnSpPr>
        <p:spPr bwMode="auto">
          <a:xfrm flipV="1">
            <a:off x="7154863" y="2965450"/>
            <a:ext cx="225425" cy="279400"/>
          </a:xfrm>
          <a:prstGeom prst="line">
            <a:avLst/>
          </a:prstGeom>
          <a:ln w="28575">
            <a:solidFill>
              <a:srgbClr val="F08800"/>
            </a:solidFill>
          </a:ln>
        </p:spPr>
        <p:style>
          <a:lnRef idx="1">
            <a:schemeClr val="accent1"/>
          </a:lnRef>
          <a:fillRef idx="0">
            <a:schemeClr val="accent1"/>
          </a:fillRef>
          <a:effectRef idx="0">
            <a:schemeClr val="accent1"/>
          </a:effectRef>
          <a:fontRef idx="minor">
            <a:schemeClr val="tx1"/>
          </a:fontRef>
        </p:style>
      </p:cxnSp>
      <p:grpSp>
        <p:nvGrpSpPr>
          <p:cNvPr id="89113" name="Groupe 513"/>
          <p:cNvGrpSpPr>
            <a:grpSpLocks/>
          </p:cNvGrpSpPr>
          <p:nvPr/>
        </p:nvGrpSpPr>
        <p:grpSpPr bwMode="auto">
          <a:xfrm>
            <a:off x="2003425" y="2625725"/>
            <a:ext cx="966788" cy="596900"/>
            <a:chOff x="52936" y="2211236"/>
            <a:chExt cx="966529" cy="597146"/>
          </a:xfrm>
        </p:grpSpPr>
        <p:sp>
          <p:nvSpPr>
            <p:cNvPr id="516" name="Ellipse 515"/>
            <p:cNvSpPr/>
            <p:nvPr/>
          </p:nvSpPr>
          <p:spPr>
            <a:xfrm>
              <a:off x="91026" y="2211236"/>
              <a:ext cx="910981" cy="568559"/>
            </a:xfrm>
            <a:prstGeom prst="ellipse">
              <a:avLst/>
            </a:prstGeom>
            <a:solidFill>
              <a:srgbClr val="F08800"/>
            </a:solidFill>
            <a:ln w="285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515" name="ZoneTexte 514"/>
            <p:cNvSpPr txBox="1"/>
            <p:nvPr/>
          </p:nvSpPr>
          <p:spPr>
            <a:xfrm>
              <a:off x="52936" y="2254117"/>
              <a:ext cx="966529" cy="554265"/>
            </a:xfrm>
            <a:prstGeom prst="rect">
              <a:avLst/>
            </a:prstGeom>
            <a:noFill/>
            <a:ln>
              <a:noFill/>
            </a:ln>
          </p:spPr>
          <p:txBody>
            <a:bodyPr>
              <a:spAutoFit/>
            </a:bodyPr>
            <a:lstStyle/>
            <a:p>
              <a:pPr algn="ctr" eaLnBrk="1" fontAlgn="auto" hangingPunct="1">
                <a:spcBef>
                  <a:spcPts val="0"/>
                </a:spcBef>
                <a:spcAft>
                  <a:spcPts val="0"/>
                </a:spcAft>
                <a:defRPr/>
              </a:pPr>
              <a:r>
                <a:rPr lang="fr-FR" sz="750" b="1" dirty="0">
                  <a:solidFill>
                    <a:prstClr val="white"/>
                  </a:solidFill>
                  <a:latin typeface="Calibri" panose="020F0502020204030204"/>
                  <a:ea typeface="MS PGothic" pitchFamily="34" charset="-128"/>
                </a:rPr>
                <a:t>Faciliter échanges entre territoires normands &amp;franciliens</a:t>
              </a:r>
            </a:p>
          </p:txBody>
        </p:sp>
      </p:grpSp>
      <p:sp>
        <p:nvSpPr>
          <p:cNvPr id="251" name="Rectangle 250"/>
          <p:cNvSpPr/>
          <p:nvPr/>
        </p:nvSpPr>
        <p:spPr>
          <a:xfrm>
            <a:off x="4240590" y="1692960"/>
            <a:ext cx="1262085" cy="6463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Adéquation scénario desserte &amp; Dynamique des emplois des secteurs desservis</a:t>
            </a:r>
          </a:p>
        </p:txBody>
      </p:sp>
      <p:sp>
        <p:nvSpPr>
          <p:cNvPr id="253" name="Rectangle 252"/>
          <p:cNvSpPr/>
          <p:nvPr/>
        </p:nvSpPr>
        <p:spPr>
          <a:xfrm>
            <a:off x="7863464" y="2000690"/>
            <a:ext cx="1280536" cy="5078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Analyse des prises de position dans les bilans de la concertation</a:t>
            </a:r>
          </a:p>
        </p:txBody>
      </p:sp>
      <p:sp>
        <p:nvSpPr>
          <p:cNvPr id="254" name="Rectangle 253"/>
          <p:cNvSpPr/>
          <p:nvPr/>
        </p:nvSpPr>
        <p:spPr>
          <a:xfrm>
            <a:off x="5222094" y="4268229"/>
            <a:ext cx="1041797" cy="5078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Potentiel de </a:t>
            </a:r>
            <a:r>
              <a:rPr lang="fr-FR" sz="900" dirty="0" err="1">
                <a:solidFill>
                  <a:srgbClr val="002060"/>
                </a:solidFill>
                <a:latin typeface="Calibri" panose="020F0502020204030204"/>
                <a:ea typeface="MS PGothic" pitchFamily="34" charset="-128"/>
              </a:rPr>
              <a:t>devpt</a:t>
            </a:r>
            <a:r>
              <a:rPr lang="fr-FR" sz="900" dirty="0">
                <a:solidFill>
                  <a:srgbClr val="002060"/>
                </a:solidFill>
                <a:latin typeface="Calibri" panose="020F0502020204030204"/>
                <a:ea typeface="MS PGothic" pitchFamily="34" charset="-128"/>
              </a:rPr>
              <a:t> tertiaire autour des gares</a:t>
            </a:r>
          </a:p>
        </p:txBody>
      </p:sp>
      <p:sp>
        <p:nvSpPr>
          <p:cNvPr id="255" name="Rectangle 254"/>
          <p:cNvSpPr/>
          <p:nvPr/>
        </p:nvSpPr>
        <p:spPr>
          <a:xfrm>
            <a:off x="4272839" y="4268229"/>
            <a:ext cx="889489" cy="923330"/>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Potentiel de mutation et restructuration du tissu urbain autour des gares</a:t>
            </a:r>
          </a:p>
        </p:txBody>
      </p:sp>
      <p:sp>
        <p:nvSpPr>
          <p:cNvPr id="256" name="Rectangle 255"/>
          <p:cNvSpPr/>
          <p:nvPr/>
        </p:nvSpPr>
        <p:spPr>
          <a:xfrm>
            <a:off x="58246" y="3856035"/>
            <a:ext cx="1944303" cy="507831"/>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Population et emplois à moins de 20 min. des gares (où s'arrêtent plus de x trains/j?), tous modes confondus</a:t>
            </a:r>
          </a:p>
        </p:txBody>
      </p:sp>
      <p:sp>
        <p:nvSpPr>
          <p:cNvPr id="343" name="Rectangle 342"/>
          <p:cNvSpPr/>
          <p:nvPr/>
        </p:nvSpPr>
        <p:spPr>
          <a:xfrm>
            <a:off x="68141" y="3444904"/>
            <a:ext cx="2496078" cy="369332"/>
          </a:xfrm>
          <a:prstGeom prst="rect">
            <a:avLst/>
          </a:prstGeom>
          <a:gradFill flip="none" rotWithShape="1">
            <a:gsLst>
              <a:gs pos="0">
                <a:srgbClr val="D4E5F4">
                  <a:alpha val="28627"/>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solidFill>
              <a:srgbClr val="002060"/>
            </a:solidFill>
          </a:ln>
        </p:spPr>
        <p:txBody>
          <a:bodyPr>
            <a:spAutoFit/>
          </a:bodyPr>
          <a:lstStyle/>
          <a:p>
            <a:pPr eaLnBrk="1" fontAlgn="auto" hangingPunct="1">
              <a:spcBef>
                <a:spcPts val="0"/>
              </a:spcBef>
              <a:spcAft>
                <a:spcPts val="0"/>
              </a:spcAft>
              <a:defRPr/>
            </a:pPr>
            <a:r>
              <a:rPr lang="fr-FR" sz="900" dirty="0">
                <a:solidFill>
                  <a:srgbClr val="002060"/>
                </a:solidFill>
                <a:latin typeface="Calibri" panose="020F0502020204030204"/>
                <a:ea typeface="MS PGothic" pitchFamily="34" charset="-128"/>
              </a:rPr>
              <a:t>Adéquation scénario desserte &amp; Dynamique de peuplement des régions et territoires desservis</a:t>
            </a:r>
          </a:p>
        </p:txBody>
      </p:sp>
      <p:sp>
        <p:nvSpPr>
          <p:cNvPr id="84018" name="ZoneTexte 1"/>
          <p:cNvSpPr txBox="1">
            <a:spLocks noChangeArrowheads="1"/>
          </p:cNvSpPr>
          <p:nvPr/>
        </p:nvSpPr>
        <p:spPr bwMode="auto">
          <a:xfrm>
            <a:off x="7804150" y="2535238"/>
            <a:ext cx="13112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FontTx/>
              <a:buNone/>
            </a:pPr>
            <a:r>
              <a:rPr lang="fr-FR" altLang="fr-FR" sz="1100" smtClean="0">
                <a:solidFill>
                  <a:srgbClr val="C00000"/>
                </a:solidFill>
                <a:latin typeface="Arial" charset="0"/>
                <a:ea typeface="MS PGothic" pitchFamily="34" charset="-128"/>
              </a:rPr>
              <a:t>Comment allez-vous chiffrer?</a:t>
            </a:r>
            <a:r>
              <a:rPr lang="fr-FR" altLang="fr-FR" sz="1100" smtClean="0">
                <a:solidFill>
                  <a:srgbClr val="C00000"/>
                </a:solidFill>
                <a:latin typeface="Arial" charset="0"/>
                <a:ea typeface="MS PGothic" pitchFamily="34" charset="-128"/>
                <a:sym typeface="Wingdings" pitchFamily="2" charset="2"/>
              </a:rPr>
              <a:t></a:t>
            </a:r>
          </a:p>
          <a:p>
            <a:pPr>
              <a:lnSpc>
                <a:spcPct val="100000"/>
              </a:lnSpc>
              <a:spcBef>
                <a:spcPct val="0"/>
              </a:spcBef>
              <a:buFontTx/>
              <a:buNone/>
            </a:pPr>
            <a:r>
              <a:rPr lang="fr-FR" altLang="fr-FR" sz="1100" smtClean="0">
                <a:solidFill>
                  <a:srgbClr val="C00000"/>
                </a:solidFill>
                <a:latin typeface="Arial" charset="0"/>
                <a:ea typeface="MS PGothic" pitchFamily="34" charset="-128"/>
              </a:rPr>
              <a:t>appréciation qualitative</a:t>
            </a:r>
          </a:p>
        </p:txBody>
      </p:sp>
      <p:sp>
        <p:nvSpPr>
          <p:cNvPr id="84019" name="ZoneTexte 352"/>
          <p:cNvSpPr txBox="1">
            <a:spLocks noChangeArrowheads="1"/>
          </p:cNvSpPr>
          <p:nvPr/>
        </p:nvSpPr>
        <p:spPr bwMode="auto">
          <a:xfrm>
            <a:off x="6591300" y="862013"/>
            <a:ext cx="1352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pPr>
            <a:r>
              <a:rPr lang="fr-FR" altLang="fr-FR" sz="1000" b="1" smtClean="0">
                <a:solidFill>
                  <a:srgbClr val="C00000"/>
                </a:solidFill>
                <a:ea typeface="MS PGothic" pitchFamily="34" charset="-128"/>
              </a:rPr>
              <a:t>Nb place d’université près des gares </a:t>
            </a:r>
            <a:r>
              <a:rPr lang="fr-FR" altLang="fr-FR" sz="1000" b="1" smtClean="0">
                <a:solidFill>
                  <a:srgbClr val="C00000"/>
                </a:solidFill>
                <a:ea typeface="MS PGothic" pitchFamily="34" charset="-128"/>
                <a:sym typeface="Wingdings" pitchFamily="2" charset="2"/>
              </a:rPr>
              <a:t> </a:t>
            </a:r>
            <a:r>
              <a:rPr lang="fr-FR" altLang="fr-FR" sz="1000" b="1" smtClean="0">
                <a:solidFill>
                  <a:srgbClr val="C00000"/>
                </a:solidFill>
                <a:ea typeface="MS PGothic" pitchFamily="34" charset="-128"/>
              </a:rPr>
              <a:t>pas aide au choix (ni étape 1 ni étape 2)</a:t>
            </a:r>
          </a:p>
        </p:txBody>
      </p:sp>
      <p:sp>
        <p:nvSpPr>
          <p:cNvPr id="354" name="Ellipse 353"/>
          <p:cNvSpPr/>
          <p:nvPr/>
        </p:nvSpPr>
        <p:spPr bwMode="auto">
          <a:xfrm>
            <a:off x="6519863" y="757238"/>
            <a:ext cx="1495425" cy="83502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cxnSp>
        <p:nvCxnSpPr>
          <p:cNvPr id="355" name="Connecteur droit 354"/>
          <p:cNvCxnSpPr>
            <a:stCxn id="354" idx="3"/>
          </p:cNvCxnSpPr>
          <p:nvPr/>
        </p:nvCxnSpPr>
        <p:spPr>
          <a:xfrm flipH="1">
            <a:off x="5789613" y="1470025"/>
            <a:ext cx="949325" cy="1539875"/>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sp>
        <p:nvSpPr>
          <p:cNvPr id="356" name="Ellipse 355"/>
          <p:cNvSpPr/>
          <p:nvPr/>
        </p:nvSpPr>
        <p:spPr bwMode="auto">
          <a:xfrm>
            <a:off x="3471863" y="5653088"/>
            <a:ext cx="1751012" cy="87947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cxnSp>
        <p:nvCxnSpPr>
          <p:cNvPr id="357" name="Connecteur droit 356"/>
          <p:cNvCxnSpPr>
            <a:stCxn id="379" idx="4"/>
          </p:cNvCxnSpPr>
          <p:nvPr/>
        </p:nvCxnSpPr>
        <p:spPr>
          <a:xfrm>
            <a:off x="3698875" y="4410075"/>
            <a:ext cx="352425" cy="1244600"/>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sp>
        <p:nvSpPr>
          <p:cNvPr id="84024" name="ZoneTexte 357"/>
          <p:cNvSpPr txBox="1">
            <a:spLocks noChangeArrowheads="1"/>
          </p:cNvSpPr>
          <p:nvPr/>
        </p:nvSpPr>
        <p:spPr bwMode="auto">
          <a:xfrm>
            <a:off x="3475038" y="5670550"/>
            <a:ext cx="1660525"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pPr>
            <a:r>
              <a:rPr lang="fr-FR" altLang="fr-FR" sz="1000" b="1" smtClean="0">
                <a:solidFill>
                  <a:srgbClr val="C00000"/>
                </a:solidFill>
                <a:ea typeface="MS PGothic" pitchFamily="34" charset="-128"/>
              </a:rPr>
              <a:t>Dieppe, Honfleur, Deauville…</a:t>
            </a:r>
            <a:r>
              <a:rPr lang="fr-FR" altLang="fr-FR" sz="1000" b="1" smtClean="0">
                <a:solidFill>
                  <a:srgbClr val="C00000"/>
                </a:solidFill>
                <a:ea typeface="MS PGothic" pitchFamily="34" charset="-128"/>
                <a:sym typeface="Wingdings" pitchFamily="2" charset="2"/>
              </a:rPr>
              <a:t></a:t>
            </a:r>
            <a:r>
              <a:rPr lang="fr-FR" altLang="fr-FR" sz="1000" b="1" smtClean="0">
                <a:solidFill>
                  <a:srgbClr val="C00000"/>
                </a:solidFill>
                <a:ea typeface="MS PGothic" pitchFamily="34" charset="-128"/>
              </a:rPr>
              <a:t>Le schéma de desserte comprend bien toutes ces communes (axe Paris- Caen)</a:t>
            </a:r>
          </a:p>
        </p:txBody>
      </p:sp>
      <p:grpSp>
        <p:nvGrpSpPr>
          <p:cNvPr id="89139" name="Groupe 379"/>
          <p:cNvGrpSpPr>
            <a:grpSpLocks/>
          </p:cNvGrpSpPr>
          <p:nvPr/>
        </p:nvGrpSpPr>
        <p:grpSpPr bwMode="auto">
          <a:xfrm>
            <a:off x="3003550" y="5259388"/>
            <a:ext cx="974725" cy="446087"/>
            <a:chOff x="1074227" y="2719700"/>
            <a:chExt cx="1253407" cy="446246"/>
          </a:xfrm>
        </p:grpSpPr>
        <p:sp>
          <p:nvSpPr>
            <p:cNvPr id="362" name="ZoneTexte 361"/>
            <p:cNvSpPr txBox="1"/>
            <p:nvPr/>
          </p:nvSpPr>
          <p:spPr>
            <a:xfrm>
              <a:off x="1074227" y="2727640"/>
              <a:ext cx="1235035" cy="438306"/>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srgbClr val="F08800"/>
                  </a:solidFill>
                  <a:latin typeface="Calibri" panose="020F0502020204030204"/>
                  <a:ea typeface="MS PGothic" pitchFamily="34" charset="-128"/>
                </a:rPr>
                <a:t>Permettre desserte performante Mantes</a:t>
              </a:r>
            </a:p>
          </p:txBody>
        </p:sp>
        <p:sp>
          <p:nvSpPr>
            <p:cNvPr id="364" name="Ellipse 363"/>
            <p:cNvSpPr/>
            <p:nvPr/>
          </p:nvSpPr>
          <p:spPr>
            <a:xfrm>
              <a:off x="1092600" y="2719700"/>
              <a:ext cx="1235034" cy="435130"/>
            </a:xfrm>
            <a:prstGeom prst="ellipse">
              <a:avLst/>
            </a:prstGeom>
            <a:noFill/>
            <a:ln w="31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grpSp>
      <p:grpSp>
        <p:nvGrpSpPr>
          <p:cNvPr id="89140" name="Groupe 692"/>
          <p:cNvGrpSpPr>
            <a:grpSpLocks/>
          </p:cNvGrpSpPr>
          <p:nvPr/>
        </p:nvGrpSpPr>
        <p:grpSpPr bwMode="auto">
          <a:xfrm>
            <a:off x="2028825" y="5432425"/>
            <a:ext cx="1071563" cy="811213"/>
            <a:chOff x="1382376" y="3760411"/>
            <a:chExt cx="1474668" cy="1080740"/>
          </a:xfrm>
        </p:grpSpPr>
        <p:sp>
          <p:nvSpPr>
            <p:cNvPr id="368" name="ZoneTexte 367"/>
            <p:cNvSpPr txBox="1"/>
            <p:nvPr/>
          </p:nvSpPr>
          <p:spPr>
            <a:xfrm>
              <a:off x="1417331" y="3760411"/>
              <a:ext cx="1406942" cy="1046901"/>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srgbClr val="F08800"/>
                  </a:solidFill>
                  <a:latin typeface="Calibri" panose="020F0502020204030204"/>
                  <a:ea typeface="MS PGothic" pitchFamily="34" charset="-128"/>
                </a:rPr>
                <a:t>Dégager des capacités pour trafic voyageurs Mantes –Nanterre (pour évolution RER A E et réseau francilien</a:t>
              </a:r>
            </a:p>
          </p:txBody>
        </p:sp>
        <p:sp>
          <p:nvSpPr>
            <p:cNvPr id="369" name="Ellipse 368"/>
            <p:cNvSpPr/>
            <p:nvPr/>
          </p:nvSpPr>
          <p:spPr>
            <a:xfrm>
              <a:off x="1382376" y="3781560"/>
              <a:ext cx="1474668" cy="1059591"/>
            </a:xfrm>
            <a:prstGeom prst="ellipse">
              <a:avLst/>
            </a:prstGeom>
            <a:noFill/>
            <a:ln w="31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grpSp>
      <p:grpSp>
        <p:nvGrpSpPr>
          <p:cNvPr id="89141" name="Groupe 695"/>
          <p:cNvGrpSpPr>
            <a:grpSpLocks/>
          </p:cNvGrpSpPr>
          <p:nvPr/>
        </p:nvGrpSpPr>
        <p:grpSpPr bwMode="auto">
          <a:xfrm>
            <a:off x="2259013" y="4824413"/>
            <a:ext cx="854075" cy="561975"/>
            <a:chOff x="2104219" y="3933285"/>
            <a:chExt cx="1138993" cy="750232"/>
          </a:xfrm>
        </p:grpSpPr>
        <p:sp>
          <p:nvSpPr>
            <p:cNvPr id="371" name="ZoneTexte 370"/>
            <p:cNvSpPr txBox="1"/>
            <p:nvPr/>
          </p:nvSpPr>
          <p:spPr>
            <a:xfrm>
              <a:off x="2104219" y="3943881"/>
              <a:ext cx="1138993" cy="739636"/>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srgbClr val="F08800"/>
                  </a:solidFill>
                  <a:latin typeface="Calibri" panose="020F0502020204030204"/>
                  <a:ea typeface="MS PGothic" pitchFamily="34" charset="-128"/>
                </a:rPr>
                <a:t>Développer &amp;diversifier offre autour </a:t>
              </a:r>
              <a:r>
                <a:rPr lang="fr-FR" sz="750" dirty="0" err="1">
                  <a:solidFill>
                    <a:srgbClr val="F08800"/>
                  </a:solidFill>
                  <a:latin typeface="Calibri" panose="020F0502020204030204"/>
                  <a:ea typeface="MS PGothic" pitchFamily="34" charset="-128"/>
                </a:rPr>
                <a:t>noeud</a:t>
              </a:r>
              <a:r>
                <a:rPr lang="fr-FR" sz="750" dirty="0">
                  <a:solidFill>
                    <a:srgbClr val="F08800"/>
                  </a:solidFill>
                  <a:latin typeface="Calibri" panose="020F0502020204030204"/>
                  <a:ea typeface="MS PGothic" pitchFamily="34" charset="-128"/>
                </a:rPr>
                <a:t> Rouen</a:t>
              </a:r>
            </a:p>
          </p:txBody>
        </p:sp>
        <p:sp>
          <p:nvSpPr>
            <p:cNvPr id="373" name="Ellipse 372"/>
            <p:cNvSpPr/>
            <p:nvPr/>
          </p:nvSpPr>
          <p:spPr>
            <a:xfrm>
              <a:off x="2163497" y="3933285"/>
              <a:ext cx="995031" cy="748112"/>
            </a:xfrm>
            <a:prstGeom prst="ellipse">
              <a:avLst/>
            </a:prstGeom>
            <a:noFill/>
            <a:ln w="31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grpSp>
      <p:grpSp>
        <p:nvGrpSpPr>
          <p:cNvPr id="89142" name="Groupe 698"/>
          <p:cNvGrpSpPr>
            <a:grpSpLocks/>
          </p:cNvGrpSpPr>
          <p:nvPr/>
        </p:nvGrpSpPr>
        <p:grpSpPr bwMode="auto">
          <a:xfrm>
            <a:off x="1844675" y="4389438"/>
            <a:ext cx="854075" cy="458787"/>
            <a:chOff x="1237340" y="3859657"/>
            <a:chExt cx="1138993" cy="611622"/>
          </a:xfrm>
        </p:grpSpPr>
        <p:sp>
          <p:nvSpPr>
            <p:cNvPr id="377" name="ZoneTexte 376"/>
            <p:cNvSpPr txBox="1"/>
            <p:nvPr/>
          </p:nvSpPr>
          <p:spPr>
            <a:xfrm>
              <a:off x="1237340" y="3887169"/>
              <a:ext cx="1138993" cy="58411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srgbClr val="F08800"/>
                  </a:solidFill>
                  <a:latin typeface="Calibri" panose="020F0502020204030204"/>
                  <a:ea typeface="MS PGothic" pitchFamily="34" charset="-128"/>
                </a:rPr>
                <a:t>Développer offre métropolitaine de Caen</a:t>
              </a:r>
            </a:p>
          </p:txBody>
        </p:sp>
        <p:sp>
          <p:nvSpPr>
            <p:cNvPr id="380" name="Ellipse 379"/>
            <p:cNvSpPr/>
            <p:nvPr/>
          </p:nvSpPr>
          <p:spPr>
            <a:xfrm>
              <a:off x="1281800" y="3859657"/>
              <a:ext cx="997147" cy="592576"/>
            </a:xfrm>
            <a:prstGeom prst="ellipse">
              <a:avLst/>
            </a:prstGeom>
            <a:noFill/>
            <a:ln w="3175">
              <a:solidFill>
                <a:srgbClr val="F0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6A3F8F"/>
                </a:solidFill>
              </a:endParaRPr>
            </a:p>
          </p:txBody>
        </p:sp>
      </p:grpSp>
      <p:cxnSp>
        <p:nvCxnSpPr>
          <p:cNvPr id="26" name="Connecteur droit 25"/>
          <p:cNvCxnSpPr>
            <a:stCxn id="369" idx="7"/>
          </p:cNvCxnSpPr>
          <p:nvPr/>
        </p:nvCxnSpPr>
        <p:spPr>
          <a:xfrm flipV="1">
            <a:off x="2943225" y="4322763"/>
            <a:ext cx="350838" cy="1241425"/>
          </a:xfrm>
          <a:prstGeom prst="line">
            <a:avLst/>
          </a:prstGeom>
          <a:ln>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383" name="Connecteur droit 382"/>
          <p:cNvCxnSpPr>
            <a:stCxn id="364" idx="0"/>
          </p:cNvCxnSpPr>
          <p:nvPr/>
        </p:nvCxnSpPr>
        <p:spPr>
          <a:xfrm flipH="1" flipV="1">
            <a:off x="3471863" y="4410075"/>
            <a:ext cx="26987" cy="849313"/>
          </a:xfrm>
          <a:prstGeom prst="line">
            <a:avLst/>
          </a:prstGeom>
          <a:ln>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384" name="Connecteur droit 383"/>
          <p:cNvCxnSpPr>
            <a:stCxn id="373" idx="7"/>
          </p:cNvCxnSpPr>
          <p:nvPr/>
        </p:nvCxnSpPr>
        <p:spPr>
          <a:xfrm flipV="1">
            <a:off x="2940050" y="4351338"/>
            <a:ext cx="303213" cy="555625"/>
          </a:xfrm>
          <a:prstGeom prst="line">
            <a:avLst/>
          </a:prstGeom>
          <a:ln>
            <a:solidFill>
              <a:srgbClr val="F08800"/>
            </a:solidFill>
          </a:ln>
        </p:spPr>
        <p:style>
          <a:lnRef idx="1">
            <a:schemeClr val="accent1"/>
          </a:lnRef>
          <a:fillRef idx="0">
            <a:schemeClr val="accent1"/>
          </a:fillRef>
          <a:effectRef idx="0">
            <a:schemeClr val="accent1"/>
          </a:effectRef>
          <a:fontRef idx="minor">
            <a:schemeClr val="tx1"/>
          </a:fontRef>
        </p:style>
      </p:cxnSp>
      <p:cxnSp>
        <p:nvCxnSpPr>
          <p:cNvPr id="388" name="Connecteur droit 387"/>
          <p:cNvCxnSpPr>
            <a:stCxn id="380" idx="6"/>
          </p:cNvCxnSpPr>
          <p:nvPr/>
        </p:nvCxnSpPr>
        <p:spPr>
          <a:xfrm flipV="1">
            <a:off x="2625725" y="4292600"/>
            <a:ext cx="617538" cy="319088"/>
          </a:xfrm>
          <a:prstGeom prst="line">
            <a:avLst/>
          </a:prstGeom>
          <a:ln>
            <a:solidFill>
              <a:srgbClr val="F08800"/>
            </a:solidFill>
          </a:ln>
        </p:spPr>
        <p:style>
          <a:lnRef idx="1">
            <a:schemeClr val="accent1"/>
          </a:lnRef>
          <a:fillRef idx="0">
            <a:schemeClr val="accent1"/>
          </a:fillRef>
          <a:effectRef idx="0">
            <a:schemeClr val="accent1"/>
          </a:effectRef>
          <a:fontRef idx="minor">
            <a:schemeClr val="tx1"/>
          </a:fontRef>
        </p:style>
      </p:cxnSp>
      <p:sp>
        <p:nvSpPr>
          <p:cNvPr id="84033" name="ZoneTexte 388"/>
          <p:cNvSpPr txBox="1">
            <a:spLocks noChangeArrowheads="1"/>
          </p:cNvSpPr>
          <p:nvPr/>
        </p:nvSpPr>
        <p:spPr bwMode="auto">
          <a:xfrm>
            <a:off x="-7938" y="3227388"/>
            <a:ext cx="157956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FontTx/>
              <a:buNone/>
            </a:pPr>
            <a:r>
              <a:rPr lang="fr-FR" altLang="fr-FR" sz="1100" smtClean="0">
                <a:solidFill>
                  <a:srgbClr val="00B050"/>
                </a:solidFill>
                <a:latin typeface="Arial" charset="0"/>
                <a:ea typeface="MS PGothic" pitchFamily="34" charset="-128"/>
              </a:rPr>
              <a:t>horizon 2030 -2050</a:t>
            </a:r>
          </a:p>
        </p:txBody>
      </p:sp>
      <p:sp>
        <p:nvSpPr>
          <p:cNvPr id="394" name="Rectangle 393"/>
          <p:cNvSpPr/>
          <p:nvPr/>
        </p:nvSpPr>
        <p:spPr>
          <a:xfrm>
            <a:off x="-596900" y="57150"/>
            <a:ext cx="3201988" cy="714375"/>
          </a:xfrm>
          <a:prstGeom prst="rect">
            <a:avLst/>
          </a:prstGeom>
        </p:spPr>
        <p:txBody>
          <a:bodyPr>
            <a:spAutoFit/>
          </a:bodyPr>
          <a:lstStyle/>
          <a:p>
            <a:pPr lvl="1" algn="r" eaLnBrk="1" fontAlgn="auto" hangingPunct="1">
              <a:spcBef>
                <a:spcPts val="0"/>
              </a:spcBef>
              <a:spcAft>
                <a:spcPts val="0"/>
              </a:spcAft>
              <a:defRPr/>
            </a:pPr>
            <a:r>
              <a:rPr lang="fr-FR" altLang="fr-FR" sz="1350" b="1" dirty="0">
                <a:solidFill>
                  <a:srgbClr val="F08800"/>
                </a:solidFill>
                <a:latin typeface="Calibri" panose="020F0502020204030204"/>
                <a:ea typeface="MS PGothic" pitchFamily="34" charset="-128"/>
              </a:rPr>
              <a:t>Une ligne en cohérence et en dialogue avec le développement économique et territorial</a:t>
            </a:r>
          </a:p>
        </p:txBody>
      </p:sp>
      <p:pic>
        <p:nvPicPr>
          <p:cNvPr id="89149" name="Picture 24"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2925" y="1866900"/>
            <a:ext cx="911225"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36" name="ZoneTexte 388"/>
          <p:cNvSpPr txBox="1">
            <a:spLocks noChangeArrowheads="1"/>
          </p:cNvSpPr>
          <p:nvPr/>
        </p:nvSpPr>
        <p:spPr bwMode="auto">
          <a:xfrm>
            <a:off x="5135563" y="4818063"/>
            <a:ext cx="1751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FontTx/>
              <a:buNone/>
            </a:pPr>
            <a:r>
              <a:rPr lang="fr-FR" altLang="fr-FR" sz="1100" smtClean="0">
                <a:solidFill>
                  <a:srgbClr val="00B050"/>
                </a:solidFill>
                <a:latin typeface="Arial" charset="0"/>
                <a:ea typeface="MS PGothic" pitchFamily="34" charset="-128"/>
              </a:rPr>
              <a:t>horizon 2030 -2050</a:t>
            </a:r>
          </a:p>
        </p:txBody>
      </p:sp>
      <p:grpSp>
        <p:nvGrpSpPr>
          <p:cNvPr id="2" name="Groupe 1"/>
          <p:cNvGrpSpPr>
            <a:grpSpLocks/>
          </p:cNvGrpSpPr>
          <p:nvPr/>
        </p:nvGrpSpPr>
        <p:grpSpPr bwMode="auto">
          <a:xfrm>
            <a:off x="1189038" y="576263"/>
            <a:ext cx="3648075" cy="1136650"/>
            <a:chOff x="1189038" y="576263"/>
            <a:chExt cx="3648075" cy="1136650"/>
          </a:xfrm>
        </p:grpSpPr>
        <p:sp>
          <p:nvSpPr>
            <p:cNvPr id="89160" name="ZoneTexte 344"/>
            <p:cNvSpPr txBox="1">
              <a:spLocks noChangeArrowheads="1"/>
            </p:cNvSpPr>
            <p:nvPr/>
          </p:nvSpPr>
          <p:spPr bwMode="auto">
            <a:xfrm>
              <a:off x="3649663" y="638175"/>
              <a:ext cx="11874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pPr>
              <a:r>
                <a:rPr lang="fr-FR" altLang="fr-FR" sz="1000" b="1" smtClean="0">
                  <a:solidFill>
                    <a:srgbClr val="C00000"/>
                  </a:solidFill>
                  <a:ea typeface="MS PGothic" pitchFamily="34" charset="-128"/>
                </a:rPr>
                <a:t>CPIER vallée Seine (analysé mais peu territorialisé)</a:t>
              </a:r>
            </a:p>
          </p:txBody>
        </p:sp>
        <p:sp>
          <p:nvSpPr>
            <p:cNvPr id="344" name="Ellipse 343"/>
            <p:cNvSpPr/>
            <p:nvPr/>
          </p:nvSpPr>
          <p:spPr bwMode="auto">
            <a:xfrm>
              <a:off x="3662363" y="576263"/>
              <a:ext cx="1139825" cy="655637"/>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cxnSp>
          <p:nvCxnSpPr>
            <p:cNvPr id="346" name="Connecteur droit 345"/>
            <p:cNvCxnSpPr>
              <a:stCxn id="215" idx="0"/>
            </p:cNvCxnSpPr>
            <p:nvPr/>
          </p:nvCxnSpPr>
          <p:spPr>
            <a:xfrm flipV="1">
              <a:off x="3708400" y="1204913"/>
              <a:ext cx="265113" cy="508000"/>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sp>
          <p:nvSpPr>
            <p:cNvPr id="347" name="Ellipse 346"/>
            <p:cNvSpPr/>
            <p:nvPr/>
          </p:nvSpPr>
          <p:spPr bwMode="auto">
            <a:xfrm>
              <a:off x="2436813" y="642938"/>
              <a:ext cx="1106487" cy="573087"/>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srgbClr val="C00000"/>
                </a:solidFill>
              </a:endParaRPr>
            </a:p>
          </p:txBody>
        </p:sp>
        <p:cxnSp>
          <p:nvCxnSpPr>
            <p:cNvPr id="349" name="Connecteur droit 348"/>
            <p:cNvCxnSpPr/>
            <p:nvPr/>
          </p:nvCxnSpPr>
          <p:spPr>
            <a:xfrm flipH="1" flipV="1">
              <a:off x="2598738" y="1131888"/>
              <a:ext cx="90487" cy="320675"/>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sp>
          <p:nvSpPr>
            <p:cNvPr id="89165" name="ZoneTexte 349"/>
            <p:cNvSpPr txBox="1">
              <a:spLocks noChangeArrowheads="1"/>
            </p:cNvSpPr>
            <p:nvPr/>
          </p:nvSpPr>
          <p:spPr bwMode="auto">
            <a:xfrm>
              <a:off x="2357438" y="601663"/>
              <a:ext cx="12731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pPr>
              <a:r>
                <a:rPr lang="fr-FR" altLang="fr-FR" sz="1000" b="1" smtClean="0">
                  <a:solidFill>
                    <a:srgbClr val="C00000"/>
                  </a:solidFill>
                  <a:ea typeface="MS PGothic" pitchFamily="34" charset="-128"/>
                </a:rPr>
                <a:t>PLUi (éventuellement étapes ultérieures)</a:t>
              </a:r>
            </a:p>
          </p:txBody>
        </p:sp>
        <p:sp>
          <p:nvSpPr>
            <p:cNvPr id="95" name="Ellipse 94"/>
            <p:cNvSpPr/>
            <p:nvPr/>
          </p:nvSpPr>
          <p:spPr bwMode="auto">
            <a:xfrm>
              <a:off x="1190625" y="1081088"/>
              <a:ext cx="1257300" cy="458787"/>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89167" name="ZoneTexte 95"/>
            <p:cNvSpPr txBox="1">
              <a:spLocks noChangeArrowheads="1"/>
            </p:cNvSpPr>
            <p:nvPr/>
          </p:nvSpPr>
          <p:spPr bwMode="auto">
            <a:xfrm>
              <a:off x="1189038" y="1103313"/>
              <a:ext cx="1298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pPr>
              <a:r>
                <a:rPr lang="fr-FR" altLang="fr-FR" sz="1000" b="1" smtClean="0">
                  <a:solidFill>
                    <a:srgbClr val="C00000"/>
                  </a:solidFill>
                  <a:ea typeface="MS PGothic" pitchFamily="34" charset="-128"/>
                </a:rPr>
                <a:t>SDRIF (analysé mais non discriminant)</a:t>
              </a:r>
            </a:p>
          </p:txBody>
        </p:sp>
        <p:cxnSp>
          <p:nvCxnSpPr>
            <p:cNvPr id="97" name="Connecteur droit 96"/>
            <p:cNvCxnSpPr>
              <a:stCxn id="95" idx="5"/>
            </p:cNvCxnSpPr>
            <p:nvPr/>
          </p:nvCxnSpPr>
          <p:spPr>
            <a:xfrm>
              <a:off x="2263775" y="1473200"/>
              <a:ext cx="179388" cy="69850"/>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15" name="Connecteur droit 14"/>
          <p:cNvCxnSpPr>
            <a:endCxn id="379" idx="2"/>
          </p:cNvCxnSpPr>
          <p:nvPr/>
        </p:nvCxnSpPr>
        <p:spPr>
          <a:xfrm>
            <a:off x="2563813" y="3629025"/>
            <a:ext cx="517525" cy="38417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a:endCxn id="89190" idx="1"/>
          </p:cNvCxnSpPr>
          <p:nvPr/>
        </p:nvCxnSpPr>
        <p:spPr>
          <a:xfrm flipV="1">
            <a:off x="2001838" y="4019550"/>
            <a:ext cx="1049337" cy="9048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4872038" y="2339975"/>
            <a:ext cx="514350" cy="246063"/>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9" name="Connecteur droit 28"/>
          <p:cNvCxnSpPr>
            <a:stCxn id="200" idx="4"/>
          </p:cNvCxnSpPr>
          <p:nvPr/>
        </p:nvCxnSpPr>
        <p:spPr>
          <a:xfrm>
            <a:off x="4541838" y="3455988"/>
            <a:ext cx="176212" cy="81280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 name="Connecteur droit 30"/>
          <p:cNvCxnSpPr>
            <a:stCxn id="200" idx="4"/>
          </p:cNvCxnSpPr>
          <p:nvPr/>
        </p:nvCxnSpPr>
        <p:spPr>
          <a:xfrm>
            <a:off x="4541838" y="3455988"/>
            <a:ext cx="1201737" cy="81280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84045" name="ZoneTexte 388"/>
          <p:cNvSpPr txBox="1">
            <a:spLocks noChangeArrowheads="1"/>
          </p:cNvSpPr>
          <p:nvPr/>
        </p:nvSpPr>
        <p:spPr bwMode="auto">
          <a:xfrm>
            <a:off x="4148138" y="1458913"/>
            <a:ext cx="175101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FontTx/>
              <a:buNone/>
            </a:pPr>
            <a:r>
              <a:rPr lang="fr-FR" altLang="fr-FR" sz="1100" smtClean="0">
                <a:solidFill>
                  <a:srgbClr val="00B050"/>
                </a:solidFill>
                <a:latin typeface="Arial" charset="0"/>
                <a:ea typeface="MS PGothic" pitchFamily="34" charset="-128"/>
              </a:rPr>
              <a:t>horizon 2030 -2050</a:t>
            </a:r>
          </a:p>
        </p:txBody>
      </p:sp>
      <p:sp>
        <p:nvSpPr>
          <p:cNvPr id="96" name="Rectangle 95"/>
          <p:cNvSpPr/>
          <p:nvPr/>
        </p:nvSpPr>
        <p:spPr>
          <a:xfrm>
            <a:off x="4914900" y="757238"/>
            <a:ext cx="1519238" cy="647700"/>
          </a:xfrm>
          <a:prstGeom prst="rect">
            <a:avLst/>
          </a:prstGeom>
          <a:noFill/>
          <a:ln>
            <a:solidFill>
              <a:srgbClr val="00B050"/>
            </a:solidFill>
          </a:ln>
        </p:spPr>
        <p:txBody>
          <a:bodyPr>
            <a:spAutoFit/>
          </a:bodyPr>
          <a:lstStyle/>
          <a:p>
            <a:pPr eaLnBrk="1" fontAlgn="auto" hangingPunct="1">
              <a:spcBef>
                <a:spcPts val="0"/>
              </a:spcBef>
              <a:spcAft>
                <a:spcPts val="0"/>
              </a:spcAft>
              <a:defRPr/>
            </a:pPr>
            <a:r>
              <a:rPr lang="fr-FR" sz="900" dirty="0">
                <a:solidFill>
                  <a:srgbClr val="00B050"/>
                </a:solidFill>
                <a:latin typeface="Calibri" panose="020F0502020204030204"/>
                <a:ea typeface="MS PGothic" pitchFamily="34" charset="-128"/>
              </a:rPr>
              <a:t>emplois agricoles possiblement impactés (via perte de surface agricole &amp; d’exploitation)</a:t>
            </a:r>
          </a:p>
        </p:txBody>
      </p:sp>
      <p:cxnSp>
        <p:nvCxnSpPr>
          <p:cNvPr id="27" name="Connecteur droit 26"/>
          <p:cNvCxnSpPr>
            <a:stCxn id="89092" idx="0"/>
          </p:cNvCxnSpPr>
          <p:nvPr/>
        </p:nvCxnSpPr>
        <p:spPr>
          <a:xfrm flipV="1">
            <a:off x="5588000" y="1427163"/>
            <a:ext cx="69850" cy="10795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2580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40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401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5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40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7"/>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403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404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4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018" grpId="0"/>
      <p:bldP spid="84019" grpId="0"/>
      <p:bldP spid="354" grpId="0" animBg="1"/>
      <p:bldP spid="356" grpId="0" animBg="1"/>
      <p:bldP spid="84024" grpId="0"/>
      <p:bldP spid="84033" grpId="0"/>
      <p:bldP spid="84036" grpId="0"/>
      <p:bldP spid="84045" grpId="0"/>
      <p:bldP spid="9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36"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7038" y="2327275"/>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Picture 1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5475" y="10836275"/>
            <a:ext cx="60325" cy="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0" name="Picture 8" descr="Afficher l'image d'orig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3550" y="11990388"/>
            <a:ext cx="65088"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1141" name="Groupe 188"/>
          <p:cNvGrpSpPr>
            <a:grpSpLocks/>
          </p:cNvGrpSpPr>
          <p:nvPr/>
        </p:nvGrpSpPr>
        <p:grpSpPr bwMode="auto">
          <a:xfrm>
            <a:off x="2987675" y="3608388"/>
            <a:ext cx="2263775" cy="1458912"/>
            <a:chOff x="7417836" y="1799051"/>
            <a:chExt cx="1698828" cy="1014694"/>
          </a:xfrm>
        </p:grpSpPr>
        <p:grpSp>
          <p:nvGrpSpPr>
            <p:cNvPr id="91207" name="Groupe 33"/>
            <p:cNvGrpSpPr>
              <a:grpSpLocks/>
            </p:cNvGrpSpPr>
            <p:nvPr/>
          </p:nvGrpSpPr>
          <p:grpSpPr bwMode="auto">
            <a:xfrm>
              <a:off x="7790668" y="1927486"/>
              <a:ext cx="1325996" cy="886259"/>
              <a:chOff x="7886194" y="1531239"/>
              <a:chExt cx="1325996" cy="886259"/>
            </a:xfrm>
          </p:grpSpPr>
          <p:sp>
            <p:nvSpPr>
              <p:cNvPr id="263" name="Ellipse 262"/>
              <p:cNvSpPr/>
              <p:nvPr/>
            </p:nvSpPr>
            <p:spPr>
              <a:xfrm>
                <a:off x="7893394" y="1530883"/>
                <a:ext cx="1242551" cy="523357"/>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62" name="ZoneTexte 261"/>
              <p:cNvSpPr txBox="1"/>
              <p:nvPr/>
            </p:nvSpPr>
            <p:spPr>
              <a:xfrm>
                <a:off x="7886247" y="1556278"/>
                <a:ext cx="1325943" cy="861220"/>
              </a:xfrm>
              <a:prstGeom prst="rect">
                <a:avLst/>
              </a:prstGeom>
              <a:noFill/>
              <a:ln>
                <a:noFill/>
              </a:ln>
            </p:spPr>
            <p:txBody>
              <a:bodyPr>
                <a:spAutoFit/>
              </a:bodyPr>
              <a:lstStyle/>
              <a:p>
                <a:pPr algn="ctr" eaLnBrk="1" fontAlgn="auto" hangingPunct="1">
                  <a:spcBef>
                    <a:spcPts val="0"/>
                  </a:spcBef>
                  <a:spcAft>
                    <a:spcPts val="0"/>
                  </a:spcAft>
                  <a:defRPr/>
                </a:pPr>
                <a:r>
                  <a:rPr lang="fr-FR" sz="1000" dirty="0">
                    <a:solidFill>
                      <a:prstClr val="white"/>
                    </a:solidFill>
                    <a:latin typeface="Calibri" panose="020F0502020204030204"/>
                    <a:ea typeface="MS PGothic" pitchFamily="34" charset="-128"/>
                  </a:rPr>
                  <a:t>Amélioration fluidité et ponctualité pour les réseaux ferroviaires voyageurs connexes</a:t>
                </a:r>
              </a:p>
            </p:txBody>
          </p:sp>
        </p:grpSp>
        <p:cxnSp>
          <p:nvCxnSpPr>
            <p:cNvPr id="321" name="Connecteur droit 320"/>
            <p:cNvCxnSpPr>
              <a:endCxn id="263" idx="1"/>
            </p:cNvCxnSpPr>
            <p:nvPr/>
          </p:nvCxnSpPr>
          <p:spPr>
            <a:xfrm>
              <a:off x="7417836" y="1799051"/>
              <a:ext cx="562305" cy="204263"/>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grpSp>
      <p:sp>
        <p:nvSpPr>
          <p:cNvPr id="250" name="Ellipse 249"/>
          <p:cNvSpPr/>
          <p:nvPr/>
        </p:nvSpPr>
        <p:spPr>
          <a:xfrm>
            <a:off x="5170488" y="6481763"/>
            <a:ext cx="1066800" cy="3381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prstClr val="white"/>
              </a:solidFill>
            </a:endParaRPr>
          </a:p>
        </p:txBody>
      </p:sp>
      <p:sp>
        <p:nvSpPr>
          <p:cNvPr id="282" name="Ellipse 281"/>
          <p:cNvSpPr/>
          <p:nvPr/>
        </p:nvSpPr>
        <p:spPr>
          <a:xfrm>
            <a:off x="1384300" y="2787650"/>
            <a:ext cx="360363" cy="193675"/>
          </a:xfrm>
          <a:prstGeom prst="ellipse">
            <a:avLst/>
          </a:prstGeom>
          <a:solidFill>
            <a:srgbClr val="E41648"/>
          </a:solid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83" name="ZoneTexte 282"/>
          <p:cNvSpPr txBox="1"/>
          <p:nvPr/>
        </p:nvSpPr>
        <p:spPr>
          <a:xfrm>
            <a:off x="1127125" y="2768600"/>
            <a:ext cx="911225" cy="246063"/>
          </a:xfrm>
          <a:prstGeom prst="rect">
            <a:avLst/>
          </a:prstGeom>
          <a:noFill/>
          <a:ln>
            <a:noFill/>
          </a:ln>
        </p:spPr>
        <p:txBody>
          <a:bodyPr>
            <a:spAutoFit/>
          </a:bodyPr>
          <a:lstStyle/>
          <a:p>
            <a:pPr algn="ctr" eaLnBrk="1" fontAlgn="auto" hangingPunct="1">
              <a:spcBef>
                <a:spcPts val="0"/>
              </a:spcBef>
              <a:spcAft>
                <a:spcPts val="0"/>
              </a:spcAft>
              <a:defRPr/>
            </a:pPr>
            <a:r>
              <a:rPr lang="fr-FR" sz="1000" b="1" dirty="0">
                <a:solidFill>
                  <a:prstClr val="white"/>
                </a:solidFill>
                <a:latin typeface="Calibri" panose="020F0502020204030204"/>
                <a:ea typeface="MS PGothic" pitchFamily="34" charset="-128"/>
              </a:rPr>
              <a:t>coûts</a:t>
            </a:r>
          </a:p>
        </p:txBody>
      </p:sp>
      <p:sp>
        <p:nvSpPr>
          <p:cNvPr id="252" name="ZoneTexte 251"/>
          <p:cNvSpPr txBox="1"/>
          <p:nvPr/>
        </p:nvSpPr>
        <p:spPr>
          <a:xfrm>
            <a:off x="1279525" y="4240213"/>
            <a:ext cx="1193800" cy="554037"/>
          </a:xfrm>
          <a:prstGeom prst="rect">
            <a:avLst/>
          </a:prstGeom>
          <a:noFill/>
          <a:ln>
            <a:noFill/>
          </a:ln>
        </p:spPr>
        <p:txBody>
          <a:bodyPr>
            <a:spAutoFit/>
          </a:bodyPr>
          <a:lstStyle/>
          <a:p>
            <a:pPr algn="ctr" eaLnBrk="1" fontAlgn="auto" hangingPunct="1">
              <a:spcBef>
                <a:spcPts val="0"/>
              </a:spcBef>
              <a:spcAft>
                <a:spcPts val="0"/>
              </a:spcAft>
              <a:defRPr/>
            </a:pPr>
            <a:r>
              <a:rPr lang="fr-FR" sz="1000" b="1" dirty="0">
                <a:solidFill>
                  <a:srgbClr val="E41648"/>
                </a:solidFill>
                <a:latin typeface="Calibri" panose="020F0502020204030204"/>
                <a:ea typeface="MS PGothic" pitchFamily="34" charset="-128"/>
              </a:rPr>
              <a:t>Coûts impacts environnementaux irréversibles</a:t>
            </a:r>
          </a:p>
        </p:txBody>
      </p:sp>
      <p:sp>
        <p:nvSpPr>
          <p:cNvPr id="197" name="ZoneTexte 196"/>
          <p:cNvSpPr txBox="1"/>
          <p:nvPr/>
        </p:nvSpPr>
        <p:spPr bwMode="auto">
          <a:xfrm>
            <a:off x="931863" y="1543050"/>
            <a:ext cx="1162050" cy="830263"/>
          </a:xfrm>
          <a:prstGeom prst="rect">
            <a:avLst/>
          </a:prstGeom>
          <a:noFill/>
          <a:ln>
            <a:noFill/>
          </a:ln>
        </p:spPr>
        <p:txBody>
          <a:bodyPr>
            <a:spAutoFit/>
          </a:bodyPr>
          <a:lstStyle/>
          <a:p>
            <a:pPr algn="ctr" eaLnBrk="1" fontAlgn="auto" hangingPunct="1">
              <a:spcBef>
                <a:spcPts val="0"/>
              </a:spcBef>
              <a:spcAft>
                <a:spcPts val="0"/>
              </a:spcAft>
              <a:defRPr/>
            </a:pPr>
            <a:r>
              <a:rPr lang="fr-FR" sz="1200" dirty="0">
                <a:solidFill>
                  <a:prstClr val="white"/>
                </a:solidFill>
                <a:latin typeface="Calibri" panose="020F0502020204030204"/>
                <a:ea typeface="MS PGothic" pitchFamily="34" charset="-128"/>
              </a:rPr>
              <a:t>Contribuer au développement économique local</a:t>
            </a:r>
          </a:p>
        </p:txBody>
      </p:sp>
      <p:grpSp>
        <p:nvGrpSpPr>
          <p:cNvPr id="91147" name="Groupe 50"/>
          <p:cNvGrpSpPr>
            <a:grpSpLocks/>
          </p:cNvGrpSpPr>
          <p:nvPr/>
        </p:nvGrpSpPr>
        <p:grpSpPr bwMode="auto">
          <a:xfrm>
            <a:off x="436563" y="3295650"/>
            <a:ext cx="1066800" cy="928688"/>
            <a:chOff x="4301328" y="1881817"/>
            <a:chExt cx="1066044" cy="930080"/>
          </a:xfrm>
        </p:grpSpPr>
        <p:sp>
          <p:nvSpPr>
            <p:cNvPr id="232" name="Ellipse 231"/>
            <p:cNvSpPr/>
            <p:nvPr/>
          </p:nvSpPr>
          <p:spPr>
            <a:xfrm>
              <a:off x="4301328" y="1881817"/>
              <a:ext cx="1066044" cy="930080"/>
            </a:xfrm>
            <a:prstGeom prst="ellipse">
              <a:avLst/>
            </a:prstGeom>
            <a:solidFill>
              <a:srgbClr val="E41648"/>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33" name="Ellipse 4"/>
            <p:cNvSpPr/>
            <p:nvPr/>
          </p:nvSpPr>
          <p:spPr>
            <a:xfrm>
              <a:off x="4383820" y="1964491"/>
              <a:ext cx="910579" cy="734524"/>
            </a:xfrm>
            <a:prstGeom prst="rect">
              <a:avLst/>
            </a:prstGeom>
            <a:noFill/>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387" eaLnBrk="1" fontAlgn="auto" hangingPunct="1">
                <a:lnSpc>
                  <a:spcPct val="90000"/>
                </a:lnSpc>
                <a:spcBef>
                  <a:spcPts val="0"/>
                </a:spcBef>
                <a:spcAft>
                  <a:spcPct val="35000"/>
                </a:spcAft>
                <a:defRPr/>
              </a:pPr>
              <a:r>
                <a:rPr lang="fr-FR" sz="1200" dirty="0">
                  <a:solidFill>
                    <a:prstClr val="white"/>
                  </a:solidFill>
                </a:rPr>
                <a:t>Optimiser le ratio coût/bénéfice (coût global)</a:t>
              </a:r>
            </a:p>
          </p:txBody>
        </p:sp>
      </p:grpSp>
      <p:grpSp>
        <p:nvGrpSpPr>
          <p:cNvPr id="91148" name="Groupe 40"/>
          <p:cNvGrpSpPr>
            <a:grpSpLocks/>
          </p:cNvGrpSpPr>
          <p:nvPr/>
        </p:nvGrpSpPr>
        <p:grpSpPr bwMode="auto">
          <a:xfrm>
            <a:off x="1639888" y="3132138"/>
            <a:ext cx="1524000" cy="752475"/>
            <a:chOff x="6520003" y="2504689"/>
            <a:chExt cx="1267861" cy="457050"/>
          </a:xfrm>
        </p:grpSpPr>
        <p:sp>
          <p:nvSpPr>
            <p:cNvPr id="270" name="Ellipse 269"/>
            <p:cNvSpPr/>
            <p:nvPr/>
          </p:nvSpPr>
          <p:spPr>
            <a:xfrm>
              <a:off x="6675844" y="2504689"/>
              <a:ext cx="953537" cy="457050"/>
            </a:xfrm>
            <a:prstGeom prst="ellipse">
              <a:avLst/>
            </a:prstGeom>
            <a:solidFill>
              <a:srgbClr val="E41648"/>
            </a:solid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71" name="ZoneTexte 270"/>
            <p:cNvSpPr txBox="1"/>
            <p:nvPr/>
          </p:nvSpPr>
          <p:spPr>
            <a:xfrm>
              <a:off x="6520003" y="2511438"/>
              <a:ext cx="1267861" cy="42137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ctr">
                <a:defRPr sz="1350">
                  <a:solidFill>
                    <a:srgbClr val="E41648"/>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fontAlgn="auto" hangingPunct="1">
                <a:spcBef>
                  <a:spcPts val="0"/>
                </a:spcBef>
                <a:spcAft>
                  <a:spcPts val="0"/>
                </a:spcAft>
                <a:defRPr/>
              </a:pPr>
              <a:r>
                <a:rPr lang="fr-FR" sz="1000" b="1" dirty="0">
                  <a:solidFill>
                    <a:prstClr val="white"/>
                  </a:solidFill>
                </a:rPr>
                <a:t>Bénéfices liés à  complémentarité avec autres  réseaux</a:t>
              </a:r>
            </a:p>
          </p:txBody>
        </p:sp>
      </p:grpSp>
      <p:cxnSp>
        <p:nvCxnSpPr>
          <p:cNvPr id="276" name="Connecteur droit 275"/>
          <p:cNvCxnSpPr>
            <a:stCxn id="232" idx="6"/>
          </p:cNvCxnSpPr>
          <p:nvPr/>
        </p:nvCxnSpPr>
        <p:spPr>
          <a:xfrm flipV="1">
            <a:off x="1503363" y="3463925"/>
            <a:ext cx="344487" cy="296863"/>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grpSp>
        <p:nvGrpSpPr>
          <p:cNvPr id="91150" name="Groupe 147"/>
          <p:cNvGrpSpPr>
            <a:grpSpLocks/>
          </p:cNvGrpSpPr>
          <p:nvPr/>
        </p:nvGrpSpPr>
        <p:grpSpPr bwMode="auto">
          <a:xfrm>
            <a:off x="3376613" y="3144838"/>
            <a:ext cx="1363662" cy="838200"/>
            <a:chOff x="8092254" y="819"/>
            <a:chExt cx="993273" cy="721816"/>
          </a:xfrm>
        </p:grpSpPr>
        <p:sp>
          <p:nvSpPr>
            <p:cNvPr id="327" name="Ellipse 326"/>
            <p:cNvSpPr/>
            <p:nvPr/>
          </p:nvSpPr>
          <p:spPr>
            <a:xfrm>
              <a:off x="8113068" y="32261"/>
              <a:ext cx="972459" cy="438832"/>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328" name="ZoneTexte 327"/>
            <p:cNvSpPr txBox="1"/>
            <p:nvPr/>
          </p:nvSpPr>
          <p:spPr>
            <a:xfrm>
              <a:off x="8092254" y="819"/>
              <a:ext cx="949333" cy="721816"/>
            </a:xfrm>
            <a:prstGeom prst="rect">
              <a:avLst/>
            </a:prstGeom>
            <a:noFill/>
            <a:ln w="3175">
              <a:noFill/>
            </a:ln>
          </p:spPr>
          <p:txBody>
            <a:bodyPr>
              <a:spAutoFit/>
            </a:bodyPr>
            <a:lstStyle/>
            <a:p>
              <a:pPr algn="ctr" eaLnBrk="1" fontAlgn="auto" hangingPunct="1">
                <a:spcBef>
                  <a:spcPts val="0"/>
                </a:spcBef>
                <a:spcAft>
                  <a:spcPts val="0"/>
                </a:spcAft>
                <a:defRPr/>
              </a:pPr>
              <a:r>
                <a:rPr lang="fr-FR" sz="1000" dirty="0">
                  <a:solidFill>
                    <a:prstClr val="white"/>
                  </a:solidFill>
                  <a:latin typeface="Calibri" panose="020F0502020204030204"/>
                  <a:ea typeface="MS PGothic" pitchFamily="34" charset="-128"/>
                </a:rPr>
                <a:t>Permettre développement du fret</a:t>
              </a:r>
            </a:p>
          </p:txBody>
        </p:sp>
      </p:grpSp>
      <p:cxnSp>
        <p:nvCxnSpPr>
          <p:cNvPr id="335" name="Connecteur droit 334"/>
          <p:cNvCxnSpPr>
            <a:endCxn id="282" idx="3"/>
          </p:cNvCxnSpPr>
          <p:nvPr/>
        </p:nvCxnSpPr>
        <p:spPr>
          <a:xfrm flipV="1">
            <a:off x="1127125" y="2952750"/>
            <a:ext cx="309563" cy="381000"/>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grpSp>
        <p:nvGrpSpPr>
          <p:cNvPr id="91152" name="Groupe 58"/>
          <p:cNvGrpSpPr>
            <a:grpSpLocks/>
          </p:cNvGrpSpPr>
          <p:nvPr/>
        </p:nvGrpSpPr>
        <p:grpSpPr bwMode="auto">
          <a:xfrm>
            <a:off x="214313" y="2257425"/>
            <a:ext cx="1119187" cy="719138"/>
            <a:chOff x="6047019" y="768644"/>
            <a:chExt cx="824303" cy="431961"/>
          </a:xfrm>
        </p:grpSpPr>
        <p:sp>
          <p:nvSpPr>
            <p:cNvPr id="291" name="Ellipse 290"/>
            <p:cNvSpPr/>
            <p:nvPr/>
          </p:nvSpPr>
          <p:spPr>
            <a:xfrm>
              <a:off x="6099634" y="768644"/>
              <a:ext cx="700366" cy="259367"/>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57" name="ZoneTexte 256"/>
            <p:cNvSpPr txBox="1"/>
            <p:nvPr/>
          </p:nvSpPr>
          <p:spPr>
            <a:xfrm>
              <a:off x="6047019" y="801065"/>
              <a:ext cx="824303" cy="399540"/>
            </a:xfrm>
            <a:prstGeom prst="rect">
              <a:avLst/>
            </a:prstGeom>
            <a:noFill/>
            <a:ln>
              <a:noFill/>
            </a:ln>
          </p:spPr>
          <p:txBody>
            <a:bodyPr>
              <a:spAutoFit/>
            </a:bodyPr>
            <a:lstStyle/>
            <a:p>
              <a:pPr algn="ctr" eaLnBrk="1" fontAlgn="auto" hangingPunct="1">
                <a:spcBef>
                  <a:spcPts val="0"/>
                </a:spcBef>
                <a:spcAft>
                  <a:spcPts val="0"/>
                </a:spcAft>
                <a:defRPr/>
              </a:pPr>
              <a:r>
                <a:rPr lang="fr-FR" sz="1000" dirty="0">
                  <a:solidFill>
                    <a:prstClr val="white"/>
                  </a:solidFill>
                  <a:latin typeface="Calibri" panose="020F0502020204030204"/>
                  <a:ea typeface="MS PGothic" pitchFamily="34" charset="-128"/>
                </a:rPr>
                <a:t>Investissements infra</a:t>
              </a:r>
            </a:p>
          </p:txBody>
        </p:sp>
      </p:grpSp>
      <p:cxnSp>
        <p:nvCxnSpPr>
          <p:cNvPr id="297" name="Connecteur droit 296"/>
          <p:cNvCxnSpPr>
            <a:stCxn id="282" idx="0"/>
          </p:cNvCxnSpPr>
          <p:nvPr/>
        </p:nvCxnSpPr>
        <p:spPr>
          <a:xfrm flipH="1" flipV="1">
            <a:off x="1014413" y="2655888"/>
            <a:ext cx="550862" cy="131762"/>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66" name="Connecteur droit 365"/>
          <p:cNvCxnSpPr>
            <a:stCxn id="232" idx="7"/>
            <a:endCxn id="258" idx="2"/>
          </p:cNvCxnSpPr>
          <p:nvPr/>
        </p:nvCxnSpPr>
        <p:spPr>
          <a:xfrm flipV="1">
            <a:off x="1347788" y="2849563"/>
            <a:ext cx="960437" cy="582612"/>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grpSp>
        <p:nvGrpSpPr>
          <p:cNvPr id="91155" name="Groupe 140"/>
          <p:cNvGrpSpPr>
            <a:grpSpLocks/>
          </p:cNvGrpSpPr>
          <p:nvPr/>
        </p:nvGrpSpPr>
        <p:grpSpPr bwMode="auto">
          <a:xfrm>
            <a:off x="1939925" y="2670175"/>
            <a:ext cx="1431925" cy="508000"/>
            <a:chOff x="5956007" y="1269914"/>
            <a:chExt cx="989793" cy="266773"/>
          </a:xfrm>
        </p:grpSpPr>
        <p:sp>
          <p:nvSpPr>
            <p:cNvPr id="258" name="Ellipse 257"/>
            <p:cNvSpPr/>
            <p:nvPr/>
          </p:nvSpPr>
          <p:spPr>
            <a:xfrm>
              <a:off x="6210588" y="1269914"/>
              <a:ext cx="479534" cy="186741"/>
            </a:xfrm>
            <a:prstGeom prst="ellipse">
              <a:avLst/>
            </a:prstGeom>
            <a:solidFill>
              <a:srgbClr val="E41648"/>
            </a:solidFill>
            <a:ln w="19050">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dirty="0">
                <a:solidFill>
                  <a:prstClr val="white"/>
                </a:solidFill>
              </a:endParaRPr>
            </a:p>
          </p:txBody>
        </p:sp>
        <p:sp>
          <p:nvSpPr>
            <p:cNvPr id="259" name="ZoneTexte 258"/>
            <p:cNvSpPr txBox="1"/>
            <p:nvPr/>
          </p:nvSpPr>
          <p:spPr>
            <a:xfrm>
              <a:off x="5956007" y="1290756"/>
              <a:ext cx="989793" cy="245931"/>
            </a:xfrm>
            <a:prstGeom prst="rect">
              <a:avLst/>
            </a:prstGeom>
            <a:noFill/>
            <a:ln>
              <a:noFill/>
            </a:ln>
          </p:spPr>
          <p:txBody>
            <a:bodyPr>
              <a:spAutoFit/>
            </a:bodyPr>
            <a:lstStyle/>
            <a:p>
              <a:pPr algn="ctr" eaLnBrk="1" fontAlgn="auto" hangingPunct="1">
                <a:spcBef>
                  <a:spcPts val="0"/>
                </a:spcBef>
                <a:spcAft>
                  <a:spcPts val="0"/>
                </a:spcAft>
                <a:defRPr/>
              </a:pPr>
              <a:r>
                <a:rPr lang="fr-FR" sz="1000" b="1" dirty="0">
                  <a:solidFill>
                    <a:prstClr val="white"/>
                  </a:solidFill>
                  <a:latin typeface="Calibri" panose="020F0502020204030204"/>
                  <a:ea typeface="MS PGothic" pitchFamily="34" charset="-128"/>
                </a:rPr>
                <a:t>Bénéfices</a:t>
              </a:r>
            </a:p>
          </p:txBody>
        </p:sp>
      </p:grpSp>
      <p:grpSp>
        <p:nvGrpSpPr>
          <p:cNvPr id="91156" name="Groupe 106"/>
          <p:cNvGrpSpPr>
            <a:grpSpLocks/>
          </p:cNvGrpSpPr>
          <p:nvPr/>
        </p:nvGrpSpPr>
        <p:grpSpPr bwMode="auto">
          <a:xfrm>
            <a:off x="2259013" y="1309688"/>
            <a:ext cx="971550" cy="1049337"/>
            <a:chOff x="6421901" y="826864"/>
            <a:chExt cx="972677" cy="552826"/>
          </a:xfrm>
        </p:grpSpPr>
        <p:sp>
          <p:nvSpPr>
            <p:cNvPr id="301" name="Ellipse 300"/>
            <p:cNvSpPr/>
            <p:nvPr/>
          </p:nvSpPr>
          <p:spPr>
            <a:xfrm>
              <a:off x="6453688" y="839409"/>
              <a:ext cx="888441" cy="294395"/>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E41648"/>
                </a:solidFill>
              </a:endParaRPr>
            </a:p>
          </p:txBody>
        </p:sp>
        <p:sp>
          <p:nvSpPr>
            <p:cNvPr id="275" name="ZoneTexte 274"/>
            <p:cNvSpPr txBox="1"/>
            <p:nvPr/>
          </p:nvSpPr>
          <p:spPr>
            <a:xfrm>
              <a:off x="6421901" y="826864"/>
              <a:ext cx="972677" cy="552826"/>
            </a:xfrm>
            <a:prstGeom prst="rect">
              <a:avLst/>
            </a:prstGeom>
            <a:noFill/>
            <a:ln>
              <a:noFill/>
            </a:ln>
          </p:spPr>
          <p:txBody>
            <a:bodyPr>
              <a:spAutoFit/>
            </a:bodyPr>
            <a:lstStyle/>
            <a:p>
              <a:pPr algn="ctr" eaLnBrk="1" fontAlgn="auto" hangingPunct="1">
                <a:spcBef>
                  <a:spcPts val="0"/>
                </a:spcBef>
                <a:spcAft>
                  <a:spcPts val="0"/>
                </a:spcAft>
                <a:defRPr/>
              </a:pPr>
              <a:r>
                <a:rPr lang="fr-FR" sz="1000" dirty="0">
                  <a:solidFill>
                    <a:prstClr val="white"/>
                  </a:solidFill>
                  <a:latin typeface="Calibri" panose="020F0502020204030204"/>
                  <a:ea typeface="MS PGothic" pitchFamily="34" charset="-128"/>
                </a:rPr>
                <a:t>Gains de temps usagers existants</a:t>
              </a:r>
            </a:p>
          </p:txBody>
        </p:sp>
      </p:grpSp>
      <p:grpSp>
        <p:nvGrpSpPr>
          <p:cNvPr id="91157" name="Groupe 108"/>
          <p:cNvGrpSpPr>
            <a:grpSpLocks/>
          </p:cNvGrpSpPr>
          <p:nvPr/>
        </p:nvGrpSpPr>
        <p:grpSpPr bwMode="auto">
          <a:xfrm>
            <a:off x="3400425" y="2487613"/>
            <a:ext cx="1774825" cy="1076325"/>
            <a:chOff x="6850650" y="1977161"/>
            <a:chExt cx="1320435" cy="615072"/>
          </a:xfrm>
        </p:grpSpPr>
        <p:sp>
          <p:nvSpPr>
            <p:cNvPr id="303" name="Ellipse 302"/>
            <p:cNvSpPr/>
            <p:nvPr/>
          </p:nvSpPr>
          <p:spPr>
            <a:xfrm>
              <a:off x="6929782" y="1977161"/>
              <a:ext cx="1136188" cy="314793"/>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80" name="ZoneTexte 279"/>
            <p:cNvSpPr txBox="1"/>
            <p:nvPr/>
          </p:nvSpPr>
          <p:spPr>
            <a:xfrm>
              <a:off x="6850650" y="2037035"/>
              <a:ext cx="1320435" cy="555198"/>
            </a:xfrm>
            <a:prstGeom prst="rect">
              <a:avLst/>
            </a:prstGeom>
            <a:noFill/>
            <a:ln>
              <a:noFill/>
            </a:ln>
          </p:spPr>
          <p:txBody>
            <a:bodyPr>
              <a:spAutoFit/>
            </a:bodyPr>
            <a:lstStyle/>
            <a:p>
              <a:pPr algn="ctr" eaLnBrk="1" fontAlgn="auto" hangingPunct="1">
                <a:spcBef>
                  <a:spcPts val="0"/>
                </a:spcBef>
                <a:spcAft>
                  <a:spcPts val="0"/>
                </a:spcAft>
                <a:defRPr/>
              </a:pPr>
              <a:r>
                <a:rPr lang="fr-FR" sz="1000" dirty="0">
                  <a:solidFill>
                    <a:prstClr val="white"/>
                  </a:solidFill>
                  <a:latin typeface="Calibri" panose="020F0502020204030204"/>
                  <a:ea typeface="MS PGothic" pitchFamily="34" charset="-128"/>
                </a:rPr>
                <a:t>Amélioration qualité service (confort régularité)</a:t>
              </a:r>
            </a:p>
          </p:txBody>
        </p:sp>
      </p:grpSp>
      <p:grpSp>
        <p:nvGrpSpPr>
          <p:cNvPr id="91158" name="Groupe 107"/>
          <p:cNvGrpSpPr>
            <a:grpSpLocks/>
          </p:cNvGrpSpPr>
          <p:nvPr/>
        </p:nvGrpSpPr>
        <p:grpSpPr bwMode="auto">
          <a:xfrm>
            <a:off x="3205163" y="1879600"/>
            <a:ext cx="1290637" cy="962025"/>
            <a:chOff x="6429599" y="1265698"/>
            <a:chExt cx="1168603" cy="555010"/>
          </a:xfrm>
        </p:grpSpPr>
        <p:sp>
          <p:nvSpPr>
            <p:cNvPr id="305" name="Ellipse 304"/>
            <p:cNvSpPr/>
            <p:nvPr/>
          </p:nvSpPr>
          <p:spPr>
            <a:xfrm>
              <a:off x="6479907" y="1266614"/>
              <a:ext cx="1079485" cy="301317"/>
            </a:xfrm>
            <a:prstGeom prst="ellipse">
              <a:avLst/>
            </a:prstGeom>
            <a:solidFill>
              <a:srgbClr val="E41648"/>
            </a:solid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prstClr val="white"/>
                </a:solidFill>
              </a:endParaRPr>
            </a:p>
          </p:txBody>
        </p:sp>
        <p:sp>
          <p:nvSpPr>
            <p:cNvPr id="278" name="ZoneTexte 277"/>
            <p:cNvSpPr txBox="1"/>
            <p:nvPr/>
          </p:nvSpPr>
          <p:spPr>
            <a:xfrm>
              <a:off x="6429599" y="1265698"/>
              <a:ext cx="1168603" cy="555010"/>
            </a:xfrm>
            <a:prstGeom prst="rect">
              <a:avLst/>
            </a:prstGeom>
            <a:noFill/>
            <a:ln>
              <a:noFill/>
            </a:ln>
          </p:spPr>
          <p:txBody>
            <a:bodyPr>
              <a:spAutoFit/>
            </a:bodyPr>
            <a:lstStyle/>
            <a:p>
              <a:pPr algn="ctr" eaLnBrk="1" fontAlgn="auto" hangingPunct="1">
                <a:spcBef>
                  <a:spcPts val="0"/>
                </a:spcBef>
                <a:spcAft>
                  <a:spcPts val="0"/>
                </a:spcAft>
                <a:defRPr/>
              </a:pPr>
              <a:r>
                <a:rPr lang="fr-FR" sz="1000" dirty="0">
                  <a:solidFill>
                    <a:prstClr val="white"/>
                  </a:solidFill>
                  <a:latin typeface="Calibri" panose="020F0502020204030204"/>
                  <a:ea typeface="MS PGothic" pitchFamily="34" charset="-128"/>
                </a:rPr>
                <a:t>Nouveaux usagers (induits &amp; report modal</a:t>
              </a:r>
              <a:r>
                <a:rPr lang="fr-FR" sz="750" dirty="0">
                  <a:solidFill>
                    <a:prstClr val="white"/>
                  </a:solidFill>
                  <a:latin typeface="Calibri" panose="020F0502020204030204"/>
                  <a:ea typeface="MS PGothic" pitchFamily="34" charset="-128"/>
                </a:rPr>
                <a:t>)</a:t>
              </a:r>
            </a:p>
          </p:txBody>
        </p:sp>
      </p:grpSp>
      <p:cxnSp>
        <p:nvCxnSpPr>
          <p:cNvPr id="310" name="Connecteur droit 309"/>
          <p:cNvCxnSpPr>
            <a:stCxn id="258" idx="0"/>
            <a:endCxn id="301" idx="3"/>
          </p:cNvCxnSpPr>
          <p:nvPr/>
        </p:nvCxnSpPr>
        <p:spPr>
          <a:xfrm flipH="1" flipV="1">
            <a:off x="2420938" y="1809750"/>
            <a:ext cx="234950" cy="860425"/>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11" name="Connecteur droit 310"/>
          <p:cNvCxnSpPr>
            <a:stCxn id="258" idx="7"/>
            <a:endCxn id="305" idx="2"/>
          </p:cNvCxnSpPr>
          <p:nvPr/>
        </p:nvCxnSpPr>
        <p:spPr>
          <a:xfrm flipV="1">
            <a:off x="2901950" y="2143125"/>
            <a:ext cx="357188" cy="579438"/>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12" name="Connecteur droit 311"/>
          <p:cNvCxnSpPr>
            <a:stCxn id="258" idx="6"/>
            <a:endCxn id="303" idx="2"/>
          </p:cNvCxnSpPr>
          <p:nvPr/>
        </p:nvCxnSpPr>
        <p:spPr>
          <a:xfrm flipV="1">
            <a:off x="3003550" y="2762250"/>
            <a:ext cx="503238" cy="87313"/>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319" name="Connecteur droit 318"/>
          <p:cNvCxnSpPr>
            <a:endCxn id="327" idx="2"/>
          </p:cNvCxnSpPr>
          <p:nvPr/>
        </p:nvCxnSpPr>
        <p:spPr>
          <a:xfrm>
            <a:off x="2749550" y="3343275"/>
            <a:ext cx="654050" cy="92075"/>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201" name="Connecteur droit 200"/>
          <p:cNvCxnSpPr>
            <a:stCxn id="232" idx="5"/>
            <a:endCxn id="424" idx="1"/>
          </p:cNvCxnSpPr>
          <p:nvPr/>
        </p:nvCxnSpPr>
        <p:spPr>
          <a:xfrm>
            <a:off x="1347788" y="4087813"/>
            <a:ext cx="130175" cy="223837"/>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sp>
        <p:nvSpPr>
          <p:cNvPr id="414" name="ZoneTexte 413"/>
          <p:cNvSpPr txBox="1"/>
          <p:nvPr/>
        </p:nvSpPr>
        <p:spPr>
          <a:xfrm>
            <a:off x="244475" y="4662488"/>
            <a:ext cx="981075" cy="246062"/>
          </a:xfrm>
          <a:prstGeom prst="rect">
            <a:avLst/>
          </a:prstGeom>
          <a:noFill/>
          <a:ln>
            <a:noFill/>
          </a:ln>
        </p:spPr>
        <p:txBody>
          <a:bodyPr>
            <a:spAutoFit/>
          </a:bodyPr>
          <a:lstStyle/>
          <a:p>
            <a:pPr algn="ctr" eaLnBrk="1" fontAlgn="auto" hangingPunct="1">
              <a:spcBef>
                <a:spcPts val="0"/>
              </a:spcBef>
              <a:spcAft>
                <a:spcPts val="0"/>
              </a:spcAft>
              <a:defRPr/>
            </a:pPr>
            <a:r>
              <a:rPr lang="fr-FR" sz="1000" b="1" dirty="0">
                <a:solidFill>
                  <a:srgbClr val="E41648"/>
                </a:solidFill>
                <a:latin typeface="Calibri" panose="020F0502020204030204"/>
                <a:ea typeface="MS PGothic" pitchFamily="34" charset="-128"/>
              </a:rPr>
              <a:t>Adaptabilité</a:t>
            </a:r>
          </a:p>
        </p:txBody>
      </p:sp>
      <p:sp>
        <p:nvSpPr>
          <p:cNvPr id="424" name="Ellipse 423"/>
          <p:cNvSpPr/>
          <p:nvPr/>
        </p:nvSpPr>
        <p:spPr>
          <a:xfrm>
            <a:off x="1317625" y="4229100"/>
            <a:ext cx="1090613" cy="565150"/>
          </a:xfrm>
          <a:prstGeom prst="ellipse">
            <a:avLst/>
          </a:prstGeom>
          <a:no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dirty="0">
              <a:solidFill>
                <a:srgbClr val="E41648"/>
              </a:solidFill>
            </a:endParaRPr>
          </a:p>
        </p:txBody>
      </p:sp>
      <p:sp>
        <p:nvSpPr>
          <p:cNvPr id="426" name="ZoneTexte 425"/>
          <p:cNvSpPr txBox="1"/>
          <p:nvPr/>
        </p:nvSpPr>
        <p:spPr>
          <a:xfrm>
            <a:off x="1023938" y="4906963"/>
            <a:ext cx="1236662" cy="554037"/>
          </a:xfrm>
          <a:prstGeom prst="rect">
            <a:avLst/>
          </a:prstGeom>
          <a:noFill/>
          <a:ln>
            <a:noFill/>
          </a:ln>
        </p:spPr>
        <p:txBody>
          <a:bodyPr>
            <a:spAutoFit/>
          </a:bodyPr>
          <a:lstStyle/>
          <a:p>
            <a:pPr algn="ctr" eaLnBrk="1" fontAlgn="auto" hangingPunct="1">
              <a:spcBef>
                <a:spcPts val="0"/>
              </a:spcBef>
              <a:spcAft>
                <a:spcPts val="0"/>
              </a:spcAft>
              <a:defRPr/>
            </a:pPr>
            <a:r>
              <a:rPr lang="fr-FR" sz="1000" dirty="0">
                <a:solidFill>
                  <a:srgbClr val="E41648"/>
                </a:solidFill>
                <a:latin typeface="Calibri" panose="020F0502020204030204"/>
                <a:ea typeface="MS PGothic" pitchFamily="34" charset="-128"/>
              </a:rPr>
              <a:t>Résilience aux changements d’horaires</a:t>
            </a:r>
          </a:p>
        </p:txBody>
      </p:sp>
      <p:sp>
        <p:nvSpPr>
          <p:cNvPr id="449" name="Ellipse 448"/>
          <p:cNvSpPr/>
          <p:nvPr/>
        </p:nvSpPr>
        <p:spPr>
          <a:xfrm>
            <a:off x="1076325" y="4906963"/>
            <a:ext cx="1254125" cy="482600"/>
          </a:xfrm>
          <a:prstGeom prst="ellipse">
            <a:avLst/>
          </a:prstGeom>
          <a:no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E41648"/>
              </a:solidFill>
            </a:endParaRPr>
          </a:p>
        </p:txBody>
      </p:sp>
      <p:cxnSp>
        <p:nvCxnSpPr>
          <p:cNvPr id="451" name="Connecteur droit 450"/>
          <p:cNvCxnSpPr>
            <a:stCxn id="232" idx="4"/>
            <a:endCxn id="461" idx="0"/>
          </p:cNvCxnSpPr>
          <p:nvPr/>
        </p:nvCxnSpPr>
        <p:spPr>
          <a:xfrm flipH="1">
            <a:off x="692150" y="4224338"/>
            <a:ext cx="277813" cy="376237"/>
          </a:xfrm>
          <a:prstGeom prst="line">
            <a:avLst/>
          </a:prstGeom>
          <a:ln w="28575">
            <a:solidFill>
              <a:srgbClr val="E41648"/>
            </a:solidFill>
          </a:ln>
        </p:spPr>
        <p:style>
          <a:lnRef idx="1">
            <a:schemeClr val="accent1"/>
          </a:lnRef>
          <a:fillRef idx="0">
            <a:schemeClr val="accent1"/>
          </a:fillRef>
          <a:effectRef idx="0">
            <a:schemeClr val="accent1"/>
          </a:effectRef>
          <a:fontRef idx="minor">
            <a:schemeClr val="tx1"/>
          </a:fontRef>
        </p:style>
      </p:cxnSp>
      <p:sp>
        <p:nvSpPr>
          <p:cNvPr id="452" name="Ellipse 451"/>
          <p:cNvSpPr/>
          <p:nvPr/>
        </p:nvSpPr>
        <p:spPr>
          <a:xfrm>
            <a:off x="420688" y="5124450"/>
            <a:ext cx="627062" cy="284163"/>
          </a:xfrm>
          <a:prstGeom prst="ellipse">
            <a:avLst/>
          </a:prstGeom>
          <a:noFill/>
          <a:ln w="31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solidFill>
                <a:srgbClr val="E41648"/>
              </a:solidFill>
            </a:endParaRPr>
          </a:p>
        </p:txBody>
      </p:sp>
      <p:sp>
        <p:nvSpPr>
          <p:cNvPr id="458" name="ZoneTexte 457"/>
          <p:cNvSpPr txBox="1"/>
          <p:nvPr/>
        </p:nvSpPr>
        <p:spPr>
          <a:xfrm>
            <a:off x="347663" y="5141913"/>
            <a:ext cx="811212" cy="247650"/>
          </a:xfrm>
          <a:prstGeom prst="rect">
            <a:avLst/>
          </a:prstGeom>
          <a:noFill/>
          <a:ln>
            <a:noFill/>
          </a:ln>
        </p:spPr>
        <p:txBody>
          <a:bodyPr>
            <a:spAutoFit/>
          </a:bodyPr>
          <a:lstStyle/>
          <a:p>
            <a:pPr algn="ctr" eaLnBrk="1" fontAlgn="auto" hangingPunct="1">
              <a:spcBef>
                <a:spcPts val="0"/>
              </a:spcBef>
              <a:spcAft>
                <a:spcPts val="0"/>
              </a:spcAft>
              <a:defRPr/>
            </a:pPr>
            <a:r>
              <a:rPr lang="fr-FR" sz="1000" dirty="0">
                <a:solidFill>
                  <a:srgbClr val="E41648"/>
                </a:solidFill>
                <a:latin typeface="Calibri" panose="020F0502020204030204"/>
                <a:ea typeface="MS PGothic" pitchFamily="34" charset="-128"/>
              </a:rPr>
              <a:t>Phasage</a:t>
            </a:r>
          </a:p>
        </p:txBody>
      </p:sp>
      <p:cxnSp>
        <p:nvCxnSpPr>
          <p:cNvPr id="459" name="Connecteur droit 458"/>
          <p:cNvCxnSpPr>
            <a:stCxn id="449" idx="2"/>
            <a:endCxn id="461" idx="5"/>
          </p:cNvCxnSpPr>
          <p:nvPr/>
        </p:nvCxnSpPr>
        <p:spPr>
          <a:xfrm flipH="1" flipV="1">
            <a:off x="987425" y="4905375"/>
            <a:ext cx="88900" cy="242888"/>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cxnSp>
        <p:nvCxnSpPr>
          <p:cNvPr id="460" name="Connecteur droit 459"/>
          <p:cNvCxnSpPr>
            <a:stCxn id="452" idx="0"/>
            <a:endCxn id="461" idx="4"/>
          </p:cNvCxnSpPr>
          <p:nvPr/>
        </p:nvCxnSpPr>
        <p:spPr>
          <a:xfrm flipH="1" flipV="1">
            <a:off x="692150" y="4957763"/>
            <a:ext cx="42863" cy="166687"/>
          </a:xfrm>
          <a:prstGeom prst="line">
            <a:avLst/>
          </a:prstGeom>
          <a:ln>
            <a:solidFill>
              <a:srgbClr val="E41648"/>
            </a:solidFill>
          </a:ln>
        </p:spPr>
        <p:style>
          <a:lnRef idx="1">
            <a:schemeClr val="accent1"/>
          </a:lnRef>
          <a:fillRef idx="0">
            <a:schemeClr val="accent1"/>
          </a:fillRef>
          <a:effectRef idx="0">
            <a:schemeClr val="accent1"/>
          </a:effectRef>
          <a:fontRef idx="minor">
            <a:schemeClr val="tx1"/>
          </a:fontRef>
        </p:style>
      </p:cxnSp>
      <p:sp>
        <p:nvSpPr>
          <p:cNvPr id="461" name="Ellipse 460"/>
          <p:cNvSpPr/>
          <p:nvPr/>
        </p:nvSpPr>
        <p:spPr>
          <a:xfrm>
            <a:off x="274638" y="4600575"/>
            <a:ext cx="835025" cy="357188"/>
          </a:xfrm>
          <a:prstGeom prst="ellipse">
            <a:avLst/>
          </a:prstGeom>
          <a:noFill/>
          <a:ln w="28575">
            <a:solidFill>
              <a:srgbClr val="E4164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dirty="0">
              <a:solidFill>
                <a:srgbClr val="E41648"/>
              </a:solidFill>
            </a:endParaRPr>
          </a:p>
        </p:txBody>
      </p:sp>
      <p:sp>
        <p:nvSpPr>
          <p:cNvPr id="390" name="ZoneTexte 389"/>
          <p:cNvSpPr txBox="1"/>
          <p:nvPr/>
        </p:nvSpPr>
        <p:spPr>
          <a:xfrm>
            <a:off x="5106988" y="6481763"/>
            <a:ext cx="4041775" cy="368300"/>
          </a:xfrm>
          <a:prstGeom prst="rect">
            <a:avLst/>
          </a:prstGeom>
          <a:noFill/>
        </p:spPr>
        <p:txBody>
          <a:bodyPr>
            <a:spAutoFit/>
          </a:bodyPr>
          <a:lstStyle/>
          <a:p>
            <a:pPr algn="r" eaLnBrk="1" fontAlgn="auto" hangingPunct="1">
              <a:spcBef>
                <a:spcPts val="0"/>
              </a:spcBef>
              <a:spcAft>
                <a:spcPts val="0"/>
              </a:spcAft>
              <a:defRPr/>
            </a:pPr>
            <a:r>
              <a:rPr lang="fr-FR" sz="1800" dirty="0">
                <a:solidFill>
                  <a:prstClr val="black"/>
                </a:solidFill>
                <a:latin typeface="Calibri" panose="020F0502020204030204"/>
                <a:ea typeface="MS PGothic" pitchFamily="34" charset="-128"/>
              </a:rPr>
              <a:t>CRITERES de choix en étape 1 des EPEUP</a:t>
            </a:r>
          </a:p>
        </p:txBody>
      </p:sp>
      <p:sp>
        <p:nvSpPr>
          <p:cNvPr id="266" name="ZoneTexte 265"/>
          <p:cNvSpPr txBox="1"/>
          <p:nvPr/>
        </p:nvSpPr>
        <p:spPr>
          <a:xfrm>
            <a:off x="6623050" y="6094413"/>
            <a:ext cx="1042988" cy="438150"/>
          </a:xfrm>
          <a:prstGeom prst="rect">
            <a:avLst/>
          </a:prstGeom>
          <a:noFill/>
          <a:ln>
            <a:noFill/>
          </a:ln>
        </p:spPr>
        <p:txBody>
          <a:bodyPr>
            <a:spAutoFit/>
          </a:bodyPr>
          <a:lstStyle/>
          <a:p>
            <a:pPr algn="ctr" eaLnBrk="1" fontAlgn="auto" hangingPunct="1">
              <a:spcBef>
                <a:spcPts val="0"/>
              </a:spcBef>
              <a:spcAft>
                <a:spcPts val="0"/>
              </a:spcAft>
              <a:defRPr/>
            </a:pPr>
            <a:r>
              <a:rPr lang="fr-FR" sz="750" dirty="0">
                <a:solidFill>
                  <a:prstClr val="white"/>
                </a:solidFill>
                <a:latin typeface="Calibri" panose="020F0502020204030204"/>
                <a:ea typeface="MS PGothic" pitchFamily="34" charset="-128"/>
              </a:rPr>
              <a:t>Éléments remarquables</a:t>
            </a:r>
          </a:p>
          <a:p>
            <a:pPr algn="ctr" eaLnBrk="1" fontAlgn="auto" hangingPunct="1">
              <a:spcBef>
                <a:spcPts val="0"/>
              </a:spcBef>
              <a:spcAft>
                <a:spcPts val="0"/>
              </a:spcAft>
              <a:defRPr/>
            </a:pPr>
            <a:endParaRPr lang="fr-FR" sz="750" dirty="0">
              <a:solidFill>
                <a:srgbClr val="6DB122"/>
              </a:solidFill>
              <a:latin typeface="Calibri" panose="020F0502020204030204"/>
              <a:ea typeface="MS PGothic" pitchFamily="34" charset="-128"/>
            </a:endParaRPr>
          </a:p>
        </p:txBody>
      </p:sp>
      <p:pic>
        <p:nvPicPr>
          <p:cNvPr id="91176" name="Picture 6" descr="Afficher l'image d'origi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69563" y="10072688"/>
            <a:ext cx="92075" cy="13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77" name="Picture 28" descr="Afficher l'image d'origi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8050" y="3109913"/>
            <a:ext cx="530225"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78" name="Picture 198" descr="Afficher l'image d'origin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35413" y="4611688"/>
            <a:ext cx="6143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1913" y="38100"/>
            <a:ext cx="7389812" cy="831850"/>
          </a:xfrm>
          <a:prstGeom prst="rect">
            <a:avLst/>
          </a:prstGeom>
          <a:ln>
            <a:solidFill>
              <a:schemeClr val="bg1">
                <a:lumMod val="50000"/>
              </a:schemeClr>
            </a:solidFill>
          </a:ln>
        </p:spPr>
        <p:txBody>
          <a:bodyPr>
            <a:spAutoFit/>
          </a:bodyPr>
          <a:lstStyle/>
          <a:p>
            <a:pPr>
              <a:spcBef>
                <a:spcPct val="20000"/>
              </a:spcBef>
              <a:spcAft>
                <a:spcPct val="35000"/>
              </a:spcAft>
              <a:buSzPct val="90000"/>
              <a:defRPr/>
            </a:pPr>
            <a:r>
              <a:rPr lang="fr-FR" altLang="fr-FR" sz="1200" kern="0" dirty="0">
                <a:solidFill>
                  <a:srgbClr val="000000"/>
                </a:solidFill>
                <a:latin typeface="Arial"/>
                <a:ea typeface="MS PGothic" pitchFamily="34" charset="-128"/>
              </a:rPr>
              <a:t>Coût : </a:t>
            </a:r>
            <a:r>
              <a:rPr lang="fr-FR" altLang="fr-FR" sz="1200" kern="0" dirty="0">
                <a:solidFill>
                  <a:srgbClr val="C00000"/>
                </a:solidFill>
                <a:latin typeface="Arial"/>
                <a:ea typeface="MS PGothic" pitchFamily="34" charset="-128"/>
              </a:rPr>
              <a:t>ajouter coût des mesures compensatoires (-&gt;étapes ultérieures), </a:t>
            </a:r>
            <a:r>
              <a:rPr lang="fr-FR" altLang="fr-FR" sz="1200" kern="0" dirty="0">
                <a:solidFill>
                  <a:srgbClr val="00B050"/>
                </a:solidFill>
                <a:latin typeface="Arial"/>
                <a:ea typeface="MS PGothic" pitchFamily="34" charset="-128"/>
              </a:rPr>
              <a:t>coûts des aménagement annexes comme l’accès aux gares dont part collectivités locales (estimation à  la louche sur gares </a:t>
            </a:r>
            <a:r>
              <a:rPr lang="fr-FR" altLang="fr-FR" sz="1200" kern="0" dirty="0" err="1">
                <a:solidFill>
                  <a:srgbClr val="00B050"/>
                </a:solidFill>
                <a:latin typeface="Arial"/>
                <a:ea typeface="MS PGothic" pitchFamily="34" charset="-128"/>
              </a:rPr>
              <a:t>nvelles</a:t>
            </a:r>
            <a:r>
              <a:rPr lang="fr-FR" altLang="fr-FR" sz="1200" kern="0" dirty="0">
                <a:solidFill>
                  <a:srgbClr val="00B050"/>
                </a:solidFill>
                <a:latin typeface="Arial"/>
                <a:ea typeface="MS PGothic" pitchFamily="34" charset="-128"/>
              </a:rPr>
              <a:t>), coût des aménagements sur le réseau existant (identification partielle</a:t>
            </a:r>
            <a:r>
              <a:rPr lang="fr-FR" altLang="fr-FR" sz="1200" kern="0" dirty="0">
                <a:solidFill>
                  <a:srgbClr val="FF0000"/>
                </a:solidFill>
                <a:latin typeface="Arial"/>
                <a:ea typeface="MS PGothic" pitchFamily="34" charset="-128"/>
              </a:rPr>
              <a:t> </a:t>
            </a:r>
            <a:r>
              <a:rPr lang="fr-FR" altLang="fr-FR" sz="1200" kern="0" dirty="0">
                <a:solidFill>
                  <a:srgbClr val="F08800"/>
                </a:solidFill>
                <a:latin typeface="Arial"/>
                <a:ea typeface="MS PGothic" pitchFamily="34" charset="-128"/>
              </a:rPr>
              <a:t>&amp; périmètre de projet à l’étude), coût perte agricole liée déménagement industries agroalimentaires (à l’étude), impacts touristiques (à l’étude),</a:t>
            </a:r>
            <a:endParaRPr lang="fr-FR" altLang="fr-FR" sz="1200" kern="0" dirty="0">
              <a:solidFill>
                <a:srgbClr val="C00000"/>
              </a:solidFill>
              <a:latin typeface="Arial"/>
              <a:ea typeface="MS PGothic" pitchFamily="34" charset="-128"/>
            </a:endParaRPr>
          </a:p>
        </p:txBody>
      </p:sp>
      <p:sp>
        <p:nvSpPr>
          <p:cNvPr id="3" name="Rectangle 2"/>
          <p:cNvSpPr/>
          <p:nvPr/>
        </p:nvSpPr>
        <p:spPr>
          <a:xfrm>
            <a:off x="3597275" y="936625"/>
            <a:ext cx="3638550" cy="646113"/>
          </a:xfrm>
          <a:prstGeom prst="rect">
            <a:avLst/>
          </a:prstGeom>
          <a:ln>
            <a:solidFill>
              <a:srgbClr val="C00000"/>
            </a:solidFill>
          </a:ln>
        </p:spPr>
        <p:txBody>
          <a:bodyPr>
            <a:spAutoFit/>
          </a:bodyPr>
          <a:lstStyle/>
          <a:p>
            <a:pPr>
              <a:spcBef>
                <a:spcPct val="20000"/>
              </a:spcBef>
              <a:spcAft>
                <a:spcPct val="35000"/>
              </a:spcAft>
              <a:buSzPct val="90000"/>
              <a:defRPr/>
            </a:pPr>
            <a:r>
              <a:rPr lang="fr-FR" altLang="fr-FR" sz="1200" kern="0" dirty="0">
                <a:solidFill>
                  <a:srgbClr val="000000"/>
                </a:solidFill>
                <a:latin typeface="Arial"/>
                <a:ea typeface="MS PGothic" pitchFamily="34" charset="-128"/>
              </a:rPr>
              <a:t>Bénéfices : </a:t>
            </a:r>
            <a:r>
              <a:rPr lang="fr-FR" altLang="fr-FR" sz="1200" kern="0" dirty="0">
                <a:solidFill>
                  <a:srgbClr val="C00000"/>
                </a:solidFill>
                <a:latin typeface="Arial"/>
                <a:ea typeface="MS PGothic" pitchFamily="34" charset="-128"/>
              </a:rPr>
              <a:t>ajouter création emplois &amp; entreprises liés aux travaux LNPN, recettes fiscales liées aux activités nouvelles (</a:t>
            </a:r>
            <a:r>
              <a:rPr lang="fr-FR" altLang="fr-FR" sz="1200" kern="0" dirty="0">
                <a:solidFill>
                  <a:srgbClr val="C00000"/>
                </a:solidFill>
                <a:latin typeface="Arial"/>
                <a:ea typeface="MS PGothic" pitchFamily="34" charset="-128"/>
                <a:sym typeface="Wingdings" panose="05000000000000000000" pitchFamily="2" charset="2"/>
              </a:rPr>
              <a:t></a:t>
            </a:r>
            <a:r>
              <a:rPr lang="fr-FR" altLang="fr-FR" sz="1200" kern="0" dirty="0">
                <a:solidFill>
                  <a:srgbClr val="C00000"/>
                </a:solidFill>
                <a:latin typeface="Arial"/>
                <a:ea typeface="MS PGothic" pitchFamily="34" charset="-128"/>
              </a:rPr>
              <a:t>étapes 2&amp;3)</a:t>
            </a:r>
          </a:p>
        </p:txBody>
      </p:sp>
      <p:sp>
        <p:nvSpPr>
          <p:cNvPr id="4" name="Rectangle 3"/>
          <p:cNvSpPr/>
          <p:nvPr/>
        </p:nvSpPr>
        <p:spPr>
          <a:xfrm>
            <a:off x="4740275" y="1609725"/>
            <a:ext cx="4370388" cy="830263"/>
          </a:xfrm>
          <a:prstGeom prst="rect">
            <a:avLst/>
          </a:prstGeom>
          <a:ln>
            <a:solidFill>
              <a:srgbClr val="C00000"/>
            </a:solidFill>
          </a:ln>
        </p:spPr>
        <p:txBody>
          <a:bodyPr>
            <a:spAutoFit/>
          </a:bodyPr>
          <a:lstStyle/>
          <a:p>
            <a:pPr>
              <a:spcBef>
                <a:spcPct val="20000"/>
              </a:spcBef>
              <a:spcAft>
                <a:spcPct val="35000"/>
              </a:spcAft>
              <a:buSzPct val="90000"/>
              <a:defRPr/>
            </a:pPr>
            <a:r>
              <a:rPr lang="fr-FR" altLang="fr-FR" sz="1200" kern="0" dirty="0">
                <a:solidFill>
                  <a:srgbClr val="000000"/>
                </a:solidFill>
                <a:latin typeface="Arial"/>
                <a:ea typeface="MS PGothic" pitchFamily="34" charset="-128"/>
              </a:rPr>
              <a:t>Nouveaux voyageurs : </a:t>
            </a:r>
            <a:r>
              <a:rPr lang="fr-FR" altLang="fr-FR" sz="1200" kern="0" dirty="0">
                <a:solidFill>
                  <a:srgbClr val="00B050"/>
                </a:solidFill>
                <a:latin typeface="Arial"/>
                <a:ea typeface="MS PGothic" pitchFamily="34" charset="-128"/>
              </a:rPr>
              <a:t>mesurer trafic induit lié aux nouvelles liaisons (ok)</a:t>
            </a:r>
            <a:r>
              <a:rPr lang="fr-FR" altLang="fr-FR" sz="1200" kern="0" dirty="0">
                <a:solidFill>
                  <a:srgbClr val="C00000"/>
                </a:solidFill>
                <a:latin typeface="Arial"/>
                <a:ea typeface="MS PGothic" pitchFamily="34" charset="-128"/>
              </a:rPr>
              <a:t>, fréquentation personnes handicapées (</a:t>
            </a:r>
            <a:r>
              <a:rPr lang="fr-FR" altLang="fr-FR" sz="1200" kern="0" dirty="0">
                <a:solidFill>
                  <a:srgbClr val="C00000"/>
                </a:solidFill>
                <a:latin typeface="Arial"/>
                <a:ea typeface="MS PGothic" pitchFamily="34" charset="-128"/>
                <a:sym typeface="Wingdings" panose="05000000000000000000" pitchFamily="2" charset="2"/>
              </a:rPr>
              <a:t>non mais accessibilité sera un critère</a:t>
            </a:r>
            <a:r>
              <a:rPr lang="fr-FR" altLang="fr-FR" sz="1200" kern="0" dirty="0">
                <a:solidFill>
                  <a:srgbClr val="C00000"/>
                </a:solidFill>
                <a:latin typeface="Arial"/>
                <a:ea typeface="MS PGothic" pitchFamily="34" charset="-128"/>
              </a:rPr>
              <a:t> ultérieur), distinguer flux liés à évitement A13 et ceux liés au prix du billet (non discriminant)</a:t>
            </a:r>
          </a:p>
        </p:txBody>
      </p:sp>
      <p:sp>
        <p:nvSpPr>
          <p:cNvPr id="86064" name="Rectangle 4"/>
          <p:cNvSpPr>
            <a:spLocks noChangeArrowheads="1"/>
          </p:cNvSpPr>
          <p:nvPr/>
        </p:nvSpPr>
        <p:spPr bwMode="auto">
          <a:xfrm>
            <a:off x="5319713" y="2679700"/>
            <a:ext cx="2849562" cy="461963"/>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FontTx/>
              <a:buNone/>
            </a:pPr>
            <a:r>
              <a:rPr lang="fr-FR" altLang="fr-FR" sz="1200" smtClean="0">
                <a:solidFill>
                  <a:prstClr val="black"/>
                </a:solidFill>
                <a:latin typeface="Arial" charset="0"/>
                <a:ea typeface="MS PGothic" pitchFamily="34" charset="-128"/>
              </a:rPr>
              <a:t>Confort</a:t>
            </a:r>
            <a:r>
              <a:rPr lang="fr-FR" altLang="fr-FR" sz="1200" smtClean="0">
                <a:solidFill>
                  <a:srgbClr val="C00000"/>
                </a:solidFill>
                <a:latin typeface="Arial" charset="0"/>
                <a:ea typeface="MS PGothic" pitchFamily="34" charset="-128"/>
              </a:rPr>
              <a:t> : Remettre le critère confort gares &amp; trains </a:t>
            </a:r>
            <a:r>
              <a:rPr lang="fr-FR" altLang="fr-FR" sz="1200" smtClean="0">
                <a:solidFill>
                  <a:srgbClr val="C00000"/>
                </a:solidFill>
                <a:latin typeface="Arial" charset="0"/>
                <a:ea typeface="MS PGothic" pitchFamily="34" charset="-128"/>
                <a:sym typeface="Wingdings" pitchFamily="2" charset="2"/>
              </a:rPr>
              <a:t></a:t>
            </a:r>
            <a:r>
              <a:rPr lang="fr-FR" altLang="fr-FR" sz="1200" smtClean="0">
                <a:solidFill>
                  <a:srgbClr val="C00000"/>
                </a:solidFill>
                <a:latin typeface="Arial" charset="0"/>
                <a:ea typeface="MS PGothic" pitchFamily="34" charset="-128"/>
              </a:rPr>
              <a:t>étapes ultérieures</a:t>
            </a:r>
          </a:p>
        </p:txBody>
      </p:sp>
      <p:sp>
        <p:nvSpPr>
          <p:cNvPr id="86065" name="Rectangle 5"/>
          <p:cNvSpPr>
            <a:spLocks noChangeArrowheads="1"/>
          </p:cNvSpPr>
          <p:nvPr/>
        </p:nvSpPr>
        <p:spPr bwMode="auto">
          <a:xfrm>
            <a:off x="2828925" y="5021263"/>
            <a:ext cx="3440113" cy="461962"/>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FontTx/>
              <a:buNone/>
            </a:pPr>
            <a:r>
              <a:rPr lang="fr-FR" altLang="fr-FR" sz="1200" smtClean="0">
                <a:solidFill>
                  <a:srgbClr val="C00000"/>
                </a:solidFill>
                <a:latin typeface="Arial" charset="0"/>
                <a:ea typeface="MS PGothic" pitchFamily="34" charset="-128"/>
              </a:rPr>
              <a:t>Ajouter critère « optimisation des réseaux existants » (non discriminant ; cf. Plan impact…)</a:t>
            </a:r>
          </a:p>
        </p:txBody>
      </p:sp>
      <p:sp>
        <p:nvSpPr>
          <p:cNvPr id="19" name="Rectangle 18"/>
          <p:cNvSpPr/>
          <p:nvPr/>
        </p:nvSpPr>
        <p:spPr>
          <a:xfrm>
            <a:off x="5189538" y="3319463"/>
            <a:ext cx="3959225" cy="1016000"/>
          </a:xfrm>
          <a:prstGeom prst="rect">
            <a:avLst/>
          </a:prstGeom>
          <a:ln>
            <a:solidFill>
              <a:schemeClr val="bg1">
                <a:lumMod val="50000"/>
              </a:schemeClr>
            </a:solidFill>
          </a:ln>
        </p:spPr>
        <p:txBody>
          <a:bodyPr>
            <a:spAutoFit/>
          </a:bodyPr>
          <a:lstStyle/>
          <a:p>
            <a:pPr>
              <a:spcBef>
                <a:spcPct val="20000"/>
              </a:spcBef>
              <a:spcAft>
                <a:spcPct val="35000"/>
              </a:spcAft>
              <a:buSzPct val="90000"/>
              <a:defRPr/>
            </a:pPr>
            <a:r>
              <a:rPr lang="fr-FR" altLang="fr-FR" sz="1200" kern="0" dirty="0">
                <a:solidFill>
                  <a:srgbClr val="000000"/>
                </a:solidFill>
                <a:latin typeface="Arial"/>
                <a:ea typeface="MS PGothic" pitchFamily="34" charset="-128"/>
              </a:rPr>
              <a:t>Fret : </a:t>
            </a:r>
            <a:r>
              <a:rPr lang="fr-FR" altLang="fr-FR" sz="1200" kern="0" dirty="0">
                <a:solidFill>
                  <a:srgbClr val="00B050"/>
                </a:solidFill>
                <a:latin typeface="Arial"/>
                <a:ea typeface="MS PGothic" pitchFamily="34" charset="-128"/>
              </a:rPr>
              <a:t>mesurer diminution nb de poids lourds (estimation PL inclus dans calcul VAN) </a:t>
            </a:r>
            <a:r>
              <a:rPr lang="fr-FR" altLang="fr-FR" sz="1200" kern="0" dirty="0">
                <a:solidFill>
                  <a:srgbClr val="000000"/>
                </a:solidFill>
                <a:latin typeface="Arial"/>
                <a:ea typeface="MS PGothic" pitchFamily="34" charset="-128"/>
              </a:rPr>
              <a:t>; </a:t>
            </a:r>
            <a:r>
              <a:rPr lang="fr-FR" altLang="fr-FR" sz="1200" kern="0" dirty="0">
                <a:solidFill>
                  <a:srgbClr val="C00000"/>
                </a:solidFill>
                <a:latin typeface="Arial"/>
                <a:ea typeface="MS PGothic" pitchFamily="34" charset="-128"/>
              </a:rPr>
              <a:t>fiabilité &amp; régularité effective du fret (prévu dans les scénarios avec sillons aux heures de pointe ; sinon indicateur trop prématuré </a:t>
            </a:r>
            <a:r>
              <a:rPr lang="fr-FR" altLang="fr-FR" sz="1200" kern="0" dirty="0">
                <a:solidFill>
                  <a:srgbClr val="C00000"/>
                </a:solidFill>
                <a:latin typeface="Arial"/>
                <a:ea typeface="MS PGothic" pitchFamily="34" charset="-128"/>
                <a:sym typeface="Wingdings" panose="05000000000000000000" pitchFamily="2" charset="2"/>
              </a:rPr>
              <a:t></a:t>
            </a:r>
            <a:r>
              <a:rPr lang="fr-FR" altLang="fr-FR" sz="1200" kern="0" dirty="0">
                <a:solidFill>
                  <a:srgbClr val="C00000"/>
                </a:solidFill>
                <a:latin typeface="Arial"/>
                <a:ea typeface="MS PGothic" pitchFamily="34" charset="-128"/>
              </a:rPr>
              <a:t>étapes ultérieures)</a:t>
            </a:r>
            <a:endParaRPr lang="fr-FR" altLang="fr-FR" sz="1200" kern="0" dirty="0">
              <a:solidFill>
                <a:srgbClr val="6DB122"/>
              </a:solidFill>
              <a:latin typeface="Arial"/>
              <a:ea typeface="MS PGothic" pitchFamily="34" charset="-128"/>
            </a:endParaRPr>
          </a:p>
        </p:txBody>
      </p:sp>
      <p:cxnSp>
        <p:nvCxnSpPr>
          <p:cNvPr id="21" name="Connecteur droit 20"/>
          <p:cNvCxnSpPr>
            <a:stCxn id="270" idx="4"/>
          </p:cNvCxnSpPr>
          <p:nvPr/>
        </p:nvCxnSpPr>
        <p:spPr>
          <a:xfrm>
            <a:off x="2400300" y="3884613"/>
            <a:ext cx="573088" cy="113665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a:stCxn id="282" idx="0"/>
          </p:cNvCxnSpPr>
          <p:nvPr/>
        </p:nvCxnSpPr>
        <p:spPr>
          <a:xfrm flipV="1">
            <a:off x="1565275" y="869950"/>
            <a:ext cx="163513" cy="19177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a:stCxn id="258" idx="0"/>
            <a:endCxn id="3" idx="1"/>
          </p:cNvCxnSpPr>
          <p:nvPr/>
        </p:nvCxnSpPr>
        <p:spPr>
          <a:xfrm flipV="1">
            <a:off x="2655888" y="1260475"/>
            <a:ext cx="941387" cy="14097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Connecteur droit 30"/>
          <p:cNvCxnSpPr>
            <a:endCxn id="4" idx="1"/>
          </p:cNvCxnSpPr>
          <p:nvPr/>
        </p:nvCxnSpPr>
        <p:spPr>
          <a:xfrm flipV="1">
            <a:off x="4452938" y="2025650"/>
            <a:ext cx="287337" cy="889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0" name="Connecteur droit 449"/>
          <p:cNvCxnSpPr>
            <a:endCxn id="86064" idx="1"/>
          </p:cNvCxnSpPr>
          <p:nvPr/>
        </p:nvCxnSpPr>
        <p:spPr>
          <a:xfrm>
            <a:off x="5033963" y="2819400"/>
            <a:ext cx="285750" cy="904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4" name="Connecteur droit 453"/>
          <p:cNvCxnSpPr>
            <a:stCxn id="328" idx="3"/>
          </p:cNvCxnSpPr>
          <p:nvPr/>
        </p:nvCxnSpPr>
        <p:spPr>
          <a:xfrm>
            <a:off x="4679950" y="3563938"/>
            <a:ext cx="534988" cy="2222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01772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606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4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606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6064" grpId="0" animBg="1"/>
      <p:bldP spid="86065" grpId="0" animBg="1"/>
      <p:bldP spid="1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re 1"/>
          <p:cNvSpPr>
            <a:spLocks noGrp="1"/>
          </p:cNvSpPr>
          <p:nvPr>
            <p:ph type="title"/>
          </p:nvPr>
        </p:nvSpPr>
        <p:spPr/>
        <p:txBody>
          <a:bodyPr/>
          <a:lstStyle/>
          <a:p>
            <a:r>
              <a:rPr lang="fr-FR" altLang="fr-FR" smtClean="0"/>
              <a:t>La suite du CLOUDD</a:t>
            </a:r>
          </a:p>
        </p:txBody>
      </p:sp>
      <p:sp>
        <p:nvSpPr>
          <p:cNvPr id="93187" name="Espace réservé du contenu 2"/>
          <p:cNvSpPr>
            <a:spLocks noGrp="1"/>
          </p:cNvSpPr>
          <p:nvPr>
            <p:ph idx="1"/>
          </p:nvPr>
        </p:nvSpPr>
        <p:spPr/>
        <p:txBody>
          <a:bodyPr/>
          <a:lstStyle/>
          <a:p>
            <a:pPr marL="0" indent="0"/>
            <a:r>
              <a:rPr lang="fr-FR" altLang="fr-FR" smtClean="0"/>
              <a:t>Travail en cours des prestataires et de l’équipe LNPN pour proposer des indicateurs discriminants et réalistes</a:t>
            </a:r>
          </a:p>
        </p:txBody>
      </p:sp>
      <p:sp>
        <p:nvSpPr>
          <p:cNvPr id="93188" name="Espace réservé du numéro de diapositive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fld id="{F47FBB69-A9F3-427C-BD5D-AE303F485277}" type="slidenum">
              <a:rPr lang="fr-FR" altLang="fr-FR" sz="1200">
                <a:solidFill>
                  <a:srgbClr val="000000"/>
                </a:solidFill>
              </a:rPr>
              <a:pPr/>
              <a:t>71</a:t>
            </a:fld>
            <a:endParaRPr lang="fr-FR" altLang="fr-FR" sz="1200">
              <a:solidFill>
                <a:srgbClr val="000000"/>
              </a:solidFill>
            </a:endParaRPr>
          </a:p>
        </p:txBody>
      </p:sp>
    </p:spTree>
    <p:extLst>
      <p:ext uri="{BB962C8B-B14F-4D97-AF65-F5344CB8AC3E}">
        <p14:creationId xmlns:p14="http://schemas.microsoft.com/office/powerpoint/2010/main" val="349264446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ctr"/>
            <a:endParaRPr lang="fr-FR" sz="4800" dirty="0" smtClean="0"/>
          </a:p>
          <a:p>
            <a:pPr algn="ctr"/>
            <a:r>
              <a:rPr lang="fr-FR" sz="4800" dirty="0" smtClean="0"/>
              <a:t>Fin du diaporama</a:t>
            </a:r>
            <a:endParaRPr lang="fr-FR" sz="4800" dirty="0"/>
          </a:p>
        </p:txBody>
      </p:sp>
      <p:sp>
        <p:nvSpPr>
          <p:cNvPr id="4" name="Espace réservé du numéro de diapositive 3"/>
          <p:cNvSpPr>
            <a:spLocks noGrp="1"/>
          </p:cNvSpPr>
          <p:nvPr>
            <p:ph type="sldNum" sz="quarter" idx="10"/>
          </p:nvPr>
        </p:nvSpPr>
        <p:spPr/>
        <p:txBody>
          <a:bodyPr/>
          <a:lstStyle/>
          <a:p>
            <a:fld id="{ECAE6C29-2596-464B-AFE2-CA9F52983E6E}" type="slidenum">
              <a:rPr lang="fr-FR" smtClean="0"/>
              <a:pPr/>
              <a:t>72</a:t>
            </a:fld>
            <a:endParaRPr lang="fr-FR"/>
          </a:p>
        </p:txBody>
      </p:sp>
    </p:spTree>
    <p:extLst>
      <p:ext uri="{BB962C8B-B14F-4D97-AF65-F5344CB8AC3E}">
        <p14:creationId xmlns:p14="http://schemas.microsoft.com/office/powerpoint/2010/main" val="1262859068"/>
      </p:ext>
    </p:extLst>
  </p:cSld>
  <p:clrMapOvr>
    <a:masterClrMapping/>
  </p:clrMapOvr>
  <p:timing>
    <p:tnLst>
      <p:par>
        <p:cTn id="1" dur="indefinite" restart="never" nodeType="tmRoot"/>
      </p:par>
    </p:tnLst>
  </p:timing>
</p:sld>
</file>

<file path=ppt/theme/theme1.xml><?xml version="1.0" encoding="utf-8"?>
<a:theme xmlns:a="http://schemas.openxmlformats.org/drawingml/2006/main" name="rff">
  <a:themeElements>
    <a:clrScheme name="rff 2">
      <a:dk1>
        <a:srgbClr val="000000"/>
      </a:dk1>
      <a:lt1>
        <a:srgbClr val="FFFFFF"/>
      </a:lt1>
      <a:dk2>
        <a:srgbClr val="000000"/>
      </a:dk2>
      <a:lt2>
        <a:srgbClr val="808080"/>
      </a:lt2>
      <a:accent1>
        <a:srgbClr val="FA1035"/>
      </a:accent1>
      <a:accent2>
        <a:srgbClr val="ECEEEF"/>
      </a:accent2>
      <a:accent3>
        <a:srgbClr val="FFFFFF"/>
      </a:accent3>
      <a:accent4>
        <a:srgbClr val="000000"/>
      </a:accent4>
      <a:accent5>
        <a:srgbClr val="FCAAAE"/>
      </a:accent5>
      <a:accent6>
        <a:srgbClr val="D6D8D9"/>
      </a:accent6>
      <a:hlink>
        <a:srgbClr val="000000"/>
      </a:hlink>
      <a:folHlink>
        <a:srgbClr val="B2B2B2"/>
      </a:folHlink>
    </a:clrScheme>
    <a:fontScheme name="rff">
      <a:majorFont>
        <a:latin typeface="Arial"/>
        <a:ea typeface="ＭＳ Ｐゴシック"/>
        <a:cs typeface=""/>
      </a:majorFont>
      <a:minorFont>
        <a:latin typeface="Arial"/>
        <a:ea typeface="ＭＳ Ｐゴシック"/>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Arial" charset="0"/>
            <a:ea typeface="ＭＳ Ｐゴシック" charset="0"/>
          </a:defRPr>
        </a:defPPr>
      </a:lstStyle>
    </a:lnDef>
  </a:objectDefaults>
  <a:extraClrSchemeLst>
    <a:extraClrScheme>
      <a:clrScheme name="rff 1">
        <a:dk1>
          <a:srgbClr val="000000"/>
        </a:dk1>
        <a:lt1>
          <a:srgbClr val="FFFFFF"/>
        </a:lt1>
        <a:dk2>
          <a:srgbClr val="000000"/>
        </a:dk2>
        <a:lt2>
          <a:srgbClr val="808080"/>
        </a:lt2>
        <a:accent1>
          <a:srgbClr val="0095D8"/>
        </a:accent1>
        <a:accent2>
          <a:srgbClr val="ECEEEF"/>
        </a:accent2>
        <a:accent3>
          <a:srgbClr val="FFFFFF"/>
        </a:accent3>
        <a:accent4>
          <a:srgbClr val="000000"/>
        </a:accent4>
        <a:accent5>
          <a:srgbClr val="AAC8E9"/>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
      <a:clrScheme name="rff 2">
        <a:dk1>
          <a:srgbClr val="000000"/>
        </a:dk1>
        <a:lt1>
          <a:srgbClr val="FFFFFF"/>
        </a:lt1>
        <a:dk2>
          <a:srgbClr val="000000"/>
        </a:dk2>
        <a:lt2>
          <a:srgbClr val="808080"/>
        </a:lt2>
        <a:accent1>
          <a:srgbClr val="FA1035"/>
        </a:accent1>
        <a:accent2>
          <a:srgbClr val="ECEEEF"/>
        </a:accent2>
        <a:accent3>
          <a:srgbClr val="FFFFFF"/>
        </a:accent3>
        <a:accent4>
          <a:srgbClr val="000000"/>
        </a:accent4>
        <a:accent5>
          <a:srgbClr val="FCAAAE"/>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
      <a:clrScheme name="rff 3">
        <a:dk1>
          <a:srgbClr val="000000"/>
        </a:dk1>
        <a:lt1>
          <a:srgbClr val="FFFFFF"/>
        </a:lt1>
        <a:dk2>
          <a:srgbClr val="000000"/>
        </a:dk2>
        <a:lt2>
          <a:srgbClr val="808080"/>
        </a:lt2>
        <a:accent1>
          <a:srgbClr val="5DB221"/>
        </a:accent1>
        <a:accent2>
          <a:srgbClr val="ECEEEF"/>
        </a:accent2>
        <a:accent3>
          <a:srgbClr val="FFFFFF"/>
        </a:accent3>
        <a:accent4>
          <a:srgbClr val="000000"/>
        </a:accent4>
        <a:accent5>
          <a:srgbClr val="B6D5AB"/>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
      <a:clrScheme name="rff 4">
        <a:dk1>
          <a:srgbClr val="000000"/>
        </a:dk1>
        <a:lt1>
          <a:srgbClr val="FFFFFF"/>
        </a:lt1>
        <a:dk2>
          <a:srgbClr val="000000"/>
        </a:dk2>
        <a:lt2>
          <a:srgbClr val="808080"/>
        </a:lt2>
        <a:accent1>
          <a:srgbClr val="541F8B"/>
        </a:accent1>
        <a:accent2>
          <a:srgbClr val="ECEEEF"/>
        </a:accent2>
        <a:accent3>
          <a:srgbClr val="FFFFFF"/>
        </a:accent3>
        <a:accent4>
          <a:srgbClr val="000000"/>
        </a:accent4>
        <a:accent5>
          <a:srgbClr val="B3ABC4"/>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
      <a:clrScheme name="rff 5">
        <a:dk1>
          <a:srgbClr val="000000"/>
        </a:dk1>
        <a:lt1>
          <a:srgbClr val="FFFFFF"/>
        </a:lt1>
        <a:dk2>
          <a:srgbClr val="000000"/>
        </a:dk2>
        <a:lt2>
          <a:srgbClr val="808080"/>
        </a:lt2>
        <a:accent1>
          <a:srgbClr val="FF7000"/>
        </a:accent1>
        <a:accent2>
          <a:srgbClr val="ECEEEF"/>
        </a:accent2>
        <a:accent3>
          <a:srgbClr val="FFFFFF"/>
        </a:accent3>
        <a:accent4>
          <a:srgbClr val="000000"/>
        </a:accent4>
        <a:accent5>
          <a:srgbClr val="FFBBAA"/>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
      <a:clrScheme name="rff 6">
        <a:dk1>
          <a:srgbClr val="000000"/>
        </a:dk1>
        <a:lt1>
          <a:srgbClr val="FFFFFF"/>
        </a:lt1>
        <a:dk2>
          <a:srgbClr val="000000"/>
        </a:dk2>
        <a:lt2>
          <a:srgbClr val="808080"/>
        </a:lt2>
        <a:accent1>
          <a:srgbClr val="FFAD00"/>
        </a:accent1>
        <a:accent2>
          <a:srgbClr val="ECEEEF"/>
        </a:accent2>
        <a:accent3>
          <a:srgbClr val="FFFFFF"/>
        </a:accent3>
        <a:accent4>
          <a:srgbClr val="000000"/>
        </a:accent4>
        <a:accent5>
          <a:srgbClr val="FFD3AA"/>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rff">
  <a:themeElements>
    <a:clrScheme name="rff 2">
      <a:dk1>
        <a:srgbClr val="000000"/>
      </a:dk1>
      <a:lt1>
        <a:srgbClr val="FFFFFF"/>
      </a:lt1>
      <a:dk2>
        <a:srgbClr val="000000"/>
      </a:dk2>
      <a:lt2>
        <a:srgbClr val="808080"/>
      </a:lt2>
      <a:accent1>
        <a:srgbClr val="FA1035"/>
      </a:accent1>
      <a:accent2>
        <a:srgbClr val="ECEEEF"/>
      </a:accent2>
      <a:accent3>
        <a:srgbClr val="FFFFFF"/>
      </a:accent3>
      <a:accent4>
        <a:srgbClr val="000000"/>
      </a:accent4>
      <a:accent5>
        <a:srgbClr val="FCAAAE"/>
      </a:accent5>
      <a:accent6>
        <a:srgbClr val="D6D8D9"/>
      </a:accent6>
      <a:hlink>
        <a:srgbClr val="000000"/>
      </a:hlink>
      <a:folHlink>
        <a:srgbClr val="B2B2B2"/>
      </a:folHlink>
    </a:clrScheme>
    <a:fontScheme name="rff">
      <a:majorFont>
        <a:latin typeface="Arial"/>
        <a:ea typeface="ＭＳ Ｐゴシック"/>
        <a:cs typeface=""/>
      </a:majorFont>
      <a:minorFont>
        <a:latin typeface="Arial"/>
        <a:ea typeface="ＭＳ Ｐゴシック"/>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Arial" charset="0"/>
            <a:ea typeface="ＭＳ Ｐゴシック" charset="0"/>
          </a:defRPr>
        </a:defPPr>
      </a:lstStyle>
    </a:lnDef>
  </a:objectDefaults>
  <a:extraClrSchemeLst>
    <a:extraClrScheme>
      <a:clrScheme name="rff 1">
        <a:dk1>
          <a:srgbClr val="000000"/>
        </a:dk1>
        <a:lt1>
          <a:srgbClr val="FFFFFF"/>
        </a:lt1>
        <a:dk2>
          <a:srgbClr val="000000"/>
        </a:dk2>
        <a:lt2>
          <a:srgbClr val="808080"/>
        </a:lt2>
        <a:accent1>
          <a:srgbClr val="0095D8"/>
        </a:accent1>
        <a:accent2>
          <a:srgbClr val="ECEEEF"/>
        </a:accent2>
        <a:accent3>
          <a:srgbClr val="FFFFFF"/>
        </a:accent3>
        <a:accent4>
          <a:srgbClr val="000000"/>
        </a:accent4>
        <a:accent5>
          <a:srgbClr val="AAC8E9"/>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
      <a:clrScheme name="rff 2">
        <a:dk1>
          <a:srgbClr val="000000"/>
        </a:dk1>
        <a:lt1>
          <a:srgbClr val="FFFFFF"/>
        </a:lt1>
        <a:dk2>
          <a:srgbClr val="000000"/>
        </a:dk2>
        <a:lt2>
          <a:srgbClr val="808080"/>
        </a:lt2>
        <a:accent1>
          <a:srgbClr val="FA1035"/>
        </a:accent1>
        <a:accent2>
          <a:srgbClr val="ECEEEF"/>
        </a:accent2>
        <a:accent3>
          <a:srgbClr val="FFFFFF"/>
        </a:accent3>
        <a:accent4>
          <a:srgbClr val="000000"/>
        </a:accent4>
        <a:accent5>
          <a:srgbClr val="FCAAAE"/>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
      <a:clrScheme name="rff 3">
        <a:dk1>
          <a:srgbClr val="000000"/>
        </a:dk1>
        <a:lt1>
          <a:srgbClr val="FFFFFF"/>
        </a:lt1>
        <a:dk2>
          <a:srgbClr val="000000"/>
        </a:dk2>
        <a:lt2>
          <a:srgbClr val="808080"/>
        </a:lt2>
        <a:accent1>
          <a:srgbClr val="5DB221"/>
        </a:accent1>
        <a:accent2>
          <a:srgbClr val="ECEEEF"/>
        </a:accent2>
        <a:accent3>
          <a:srgbClr val="FFFFFF"/>
        </a:accent3>
        <a:accent4>
          <a:srgbClr val="000000"/>
        </a:accent4>
        <a:accent5>
          <a:srgbClr val="B6D5AB"/>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
      <a:clrScheme name="rff 4">
        <a:dk1>
          <a:srgbClr val="000000"/>
        </a:dk1>
        <a:lt1>
          <a:srgbClr val="FFFFFF"/>
        </a:lt1>
        <a:dk2>
          <a:srgbClr val="000000"/>
        </a:dk2>
        <a:lt2>
          <a:srgbClr val="808080"/>
        </a:lt2>
        <a:accent1>
          <a:srgbClr val="541F8B"/>
        </a:accent1>
        <a:accent2>
          <a:srgbClr val="ECEEEF"/>
        </a:accent2>
        <a:accent3>
          <a:srgbClr val="FFFFFF"/>
        </a:accent3>
        <a:accent4>
          <a:srgbClr val="000000"/>
        </a:accent4>
        <a:accent5>
          <a:srgbClr val="B3ABC4"/>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
      <a:clrScheme name="rff 5">
        <a:dk1>
          <a:srgbClr val="000000"/>
        </a:dk1>
        <a:lt1>
          <a:srgbClr val="FFFFFF"/>
        </a:lt1>
        <a:dk2>
          <a:srgbClr val="000000"/>
        </a:dk2>
        <a:lt2>
          <a:srgbClr val="808080"/>
        </a:lt2>
        <a:accent1>
          <a:srgbClr val="FF7000"/>
        </a:accent1>
        <a:accent2>
          <a:srgbClr val="ECEEEF"/>
        </a:accent2>
        <a:accent3>
          <a:srgbClr val="FFFFFF"/>
        </a:accent3>
        <a:accent4>
          <a:srgbClr val="000000"/>
        </a:accent4>
        <a:accent5>
          <a:srgbClr val="FFBBAA"/>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
      <a:clrScheme name="rff 6">
        <a:dk1>
          <a:srgbClr val="000000"/>
        </a:dk1>
        <a:lt1>
          <a:srgbClr val="FFFFFF"/>
        </a:lt1>
        <a:dk2>
          <a:srgbClr val="000000"/>
        </a:dk2>
        <a:lt2>
          <a:srgbClr val="808080"/>
        </a:lt2>
        <a:accent1>
          <a:srgbClr val="FFAD00"/>
        </a:accent1>
        <a:accent2>
          <a:srgbClr val="ECEEEF"/>
        </a:accent2>
        <a:accent3>
          <a:srgbClr val="FFFFFF"/>
        </a:accent3>
        <a:accent4>
          <a:srgbClr val="000000"/>
        </a:accent4>
        <a:accent5>
          <a:srgbClr val="FFD3AA"/>
        </a:accent5>
        <a:accent6>
          <a:srgbClr val="D6D8D9"/>
        </a:accent6>
        <a:hlink>
          <a:srgbClr val="0000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10942</TotalTime>
  <Words>6816</Words>
  <Application>Microsoft Office PowerPoint</Application>
  <PresentationFormat>Affichage à l'écran (4:3)</PresentationFormat>
  <Paragraphs>1344</Paragraphs>
  <Slides>72</Slides>
  <Notes>67</Notes>
  <HiddenSlides>1</HiddenSlides>
  <MMClips>0</MMClips>
  <ScaleCrop>false</ScaleCrop>
  <HeadingPairs>
    <vt:vector size="6" baseType="variant">
      <vt:variant>
        <vt:lpstr>Polices utilisées</vt:lpstr>
      </vt:variant>
      <vt:variant>
        <vt:i4>7</vt:i4>
      </vt:variant>
      <vt:variant>
        <vt:lpstr>Thème</vt:lpstr>
      </vt:variant>
      <vt:variant>
        <vt:i4>7</vt:i4>
      </vt:variant>
      <vt:variant>
        <vt:lpstr>Titres des diapositives</vt:lpstr>
      </vt:variant>
      <vt:variant>
        <vt:i4>72</vt:i4>
      </vt:variant>
    </vt:vector>
  </HeadingPairs>
  <TitlesOfParts>
    <vt:vector size="86" baseType="lpstr">
      <vt:lpstr>ＭＳ Ｐゴシック</vt:lpstr>
      <vt:lpstr>ＭＳ Ｐゴシック</vt:lpstr>
      <vt:lpstr>Arial</vt:lpstr>
      <vt:lpstr>Calibri</vt:lpstr>
      <vt:lpstr>Calibri Light</vt:lpstr>
      <vt:lpstr>Symbol</vt:lpstr>
      <vt:lpstr>Wingdings</vt:lpstr>
      <vt:lpstr>rff</vt:lpstr>
      <vt:lpstr>1_rff</vt:lpstr>
      <vt:lpstr>Thème Office</vt:lpstr>
      <vt:lpstr>1_Thème Office</vt:lpstr>
      <vt:lpstr>4_Thème Office</vt:lpstr>
      <vt:lpstr>2_Thème Office</vt:lpstr>
      <vt:lpstr>3_Thème Office</vt:lpstr>
      <vt:lpstr>Projet LNPN Atelier N°4 - Présentation de Mantes-Evreux Jeudi 24 mars 2016</vt:lpstr>
      <vt:lpstr>Introduction</vt:lpstr>
      <vt:lpstr>Atelier présentation Mantes-Evreux – 24 mars 2016</vt:lpstr>
      <vt:lpstr>La garante de la concertation</vt:lpstr>
      <vt:lpstr>Introduction</vt:lpstr>
      <vt:lpstr>Processus d’élaboration des Zones de passage prioritaires (ZPP)</vt:lpstr>
      <vt:lpstr>La conception de la LNPN guidée par le développement durable</vt:lpstr>
      <vt:lpstr>Le calendrier de gouvernance et de concertation</vt:lpstr>
      <vt:lpstr>Définition du projet entre Mantes-Evreux</vt:lpstr>
      <vt:lpstr>Besoins en infrastructure</vt:lpstr>
      <vt:lpstr>Besoins en infrastructure</vt:lpstr>
      <vt:lpstr>Besoins en infrastructure</vt:lpstr>
      <vt:lpstr>Présentation PowerPoint</vt:lpstr>
      <vt:lpstr>Présentation PowerPoint</vt:lpstr>
      <vt:lpstr>Enjeux du territoire entre Mantes et Evreux</vt:lpstr>
      <vt:lpstr>Construction des zones de passage</vt:lpstr>
      <vt:lpstr>Secteur C1</vt:lpstr>
      <vt:lpstr>Secteur C1</vt:lpstr>
      <vt:lpstr>Secteur C1</vt:lpstr>
      <vt:lpstr>Secteur C1 – éclairages fonctionnels</vt:lpstr>
      <vt:lpstr>Secteur C1 – éclairages fonctionnels</vt:lpstr>
      <vt:lpstr>Détail des ZP – Secteur C1</vt:lpstr>
      <vt:lpstr>Les zones de passage C1 Nord et les communes concernées</vt:lpstr>
      <vt:lpstr>Enjeux environnementaux des zones de passage</vt:lpstr>
      <vt:lpstr>La zone de passage C1 Nord A Enjeux environnementaux</vt:lpstr>
      <vt:lpstr>La zone de passage C1 Nord A Principaux éléments du diagnostic</vt:lpstr>
      <vt:lpstr>La zone de passage C1 Nord B Enjeux environnementaux</vt:lpstr>
      <vt:lpstr>La zone de passage C1 Nord B Principaux éléments du diagnostic</vt:lpstr>
      <vt:lpstr>La zone de passage C1 Nord C Enjeux environnementaux</vt:lpstr>
      <vt:lpstr>La zone de passage C1 Nord C Principaux éléments du diagnostic</vt:lpstr>
      <vt:lpstr>Les zones de passage C1 Sud et les communes concernées</vt:lpstr>
      <vt:lpstr>Enjeux environnementaux des zones de passage</vt:lpstr>
      <vt:lpstr>La zone de passage C1 Sud A Enjeux environnementaux</vt:lpstr>
      <vt:lpstr>La zone de passage C1 Sud A Principaux éléments du diagnostic</vt:lpstr>
      <vt:lpstr>La zone de passage C1 Sud B Enjeux environnementaux</vt:lpstr>
      <vt:lpstr>La zone de passage C1 Sud B Principaux éléments du diagnostic</vt:lpstr>
      <vt:lpstr>La zone de passage C1 Sud C Enjeux environnementaux</vt:lpstr>
      <vt:lpstr>La zone de passage C1 Sud C Principaux éléments du diagnostic</vt:lpstr>
      <vt:lpstr>Secteur C2</vt:lpstr>
      <vt:lpstr>Secteur C2</vt:lpstr>
      <vt:lpstr>Secteur C2</vt:lpstr>
      <vt:lpstr>Détail des ZP – Secteur C2</vt:lpstr>
      <vt:lpstr>La zone de passage C2 Nord et les communes concernées</vt:lpstr>
      <vt:lpstr>La zone de passage C2  Enjeux environnementaux</vt:lpstr>
      <vt:lpstr>La zone de passage C2 Nord Enjeux environnementaux</vt:lpstr>
      <vt:lpstr>La zone de passage C2 Nord Principaux éléments du diagnostic</vt:lpstr>
      <vt:lpstr>La zone de passage C2 Sud</vt:lpstr>
      <vt:lpstr>La zone de passage C2 Sud Enjeux environnementaux</vt:lpstr>
      <vt:lpstr>La zone de passage C2 Sud Principaux éléments du diagnostic</vt:lpstr>
      <vt:lpstr>Secteur C2 – éclairages fonctionnels en prévision du projet cible</vt:lpstr>
      <vt:lpstr>Secteur C2 – éclairages fonctionnels en prévision du projet cible</vt:lpstr>
      <vt:lpstr>Secteur C2 – éclairages fonctionnels en prévision du projet cible</vt:lpstr>
      <vt:lpstr>Secteur C2 – éclairages fonctionnels en prévision du projet cible</vt:lpstr>
      <vt:lpstr>Secteur C2 – éclairages fonctionnels en prévision du projet cible</vt:lpstr>
      <vt:lpstr>Présentation PowerPoint</vt:lpstr>
      <vt:lpstr> Temps d’appropriation autour des cartes des zones de passage</vt:lpstr>
      <vt:lpstr>Zones de passage Mantes-Evreux</vt:lpstr>
      <vt:lpstr>Le CLOUDD et les indicateurs pour aider à la décision retour sur vos propositions</vt:lpstr>
      <vt:lpstr>Un référentiel pour co-construire une ligne durable</vt:lpstr>
      <vt:lpstr>Le CLOUDD de LNPN</vt:lpstr>
      <vt:lpstr>LE CAP</vt:lpstr>
      <vt:lpstr>Présentation PowerPoint</vt:lpstr>
      <vt:lpstr>Présentation PowerPoint</vt:lpstr>
      <vt:lpstr>Réponses à vos remarques &amp; propositions</vt:lpstr>
      <vt:lpstr>Présentation PowerPoint</vt:lpstr>
      <vt:lpstr>Axe « un service de qualité et accessible… »</vt:lpstr>
      <vt:lpstr>Axe « un service de qualité et accessible… »</vt:lpstr>
      <vt:lpstr>Présentation PowerPoint</vt:lpstr>
      <vt:lpstr>Présentation PowerPoint</vt:lpstr>
      <vt:lpstr>Présentation PowerPoint</vt:lpstr>
      <vt:lpstr>La suite du CLOUDD</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RFF</dc:title>
  <dc:creator>CUCHET Céline</dc:creator>
  <cp:lastModifiedBy>BOCHATON Geraldine</cp:lastModifiedBy>
  <cp:revision>839</cp:revision>
  <cp:lastPrinted>2016-03-09T14:29:24Z</cp:lastPrinted>
  <dcterms:modified xsi:type="dcterms:W3CDTF">2016-04-05T07:36:12Z</dcterms:modified>
</cp:coreProperties>
</file>